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79F615D-BFBC-4E99-B54E-B6173E1EA3E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99B451B-7EF3-4F2E-9CD5-34432D5E6C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cs typeface="Arial" charset="0"/>
              </a:rPr>
              <a:t>VY_32_INOVACE_1/20A-ICT/PE/ON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EA4800-1884-4EDF-8928-971B5FB24541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FED7E-2012-466B-9CCB-EE139B728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E7B372-0D6B-43DC-898A-F6CAE5E83E2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4374D4-7BB2-4887-ABA1-25FF56B9E6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99A635-E0FD-4108-A70C-721C818B4B7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69CE6-644F-45B4-86F8-103F9540B7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712693-4510-4157-A874-814E5F2AB4FA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0DA36-84B2-4537-B17B-759D4A753F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34D29D-9CE8-412F-A432-DD3D3C0E406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C4E50-8090-44CA-BAE8-5ED190BA15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EE3015-0EEB-4C4D-9110-1E5AD5871319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081BE-BFAC-4BA1-83E4-A17EBE07FD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87AF90-A41B-4DD5-A2BD-71AFFBD5DA1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5DAA9E-3204-4F96-9D3B-5023DEC355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1A533E-FA7B-487E-9D93-8D8E11762F6A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3FBD5-7CF5-43A3-B690-999FDCE20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96DD3-9A6C-4BFF-84C4-CB65ED5FA743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2CEB0E-4C09-45EE-AEC8-6AE1A95408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1F488-76B5-40DF-8CAE-53791BA10CE3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6E932A-FC4F-4F41-9DBF-F655D373C0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77D1CF-6F4D-4B7C-9636-28F8B828A2D7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7DA7-9BF3-46AC-A0A3-000A54F670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A2CE543-0E61-4C18-B08D-658D1592BEFA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3F71E91-2CC3-42D4-86BF-20A14C3000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5"/>
          <p:cNvSpPr>
            <a:spLocks noChangeArrowheads="1"/>
          </p:cNvSpPr>
          <p:nvPr/>
        </p:nvSpPr>
        <p:spPr bwMode="auto">
          <a:xfrm>
            <a:off x="4859338" y="404813"/>
            <a:ext cx="238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graphicFrame>
        <p:nvGraphicFramePr>
          <p:cNvPr id="14361" name="Group 25"/>
          <p:cNvGraphicFramePr>
            <a:graphicFrameLocks noGrp="1"/>
          </p:cNvGraphicFramePr>
          <p:nvPr/>
        </p:nvGraphicFramePr>
        <p:xfrm>
          <a:off x="468313" y="2060575"/>
          <a:ext cx="8280400" cy="5041900"/>
        </p:xfrm>
        <a:graphic>
          <a:graphicData uri="http://schemas.openxmlformats.org/drawingml/2006/table">
            <a:tbl>
              <a:tblPr/>
              <a:tblGrid>
                <a:gridCol w="1900237"/>
                <a:gridCol w="6380163"/>
              </a:tblGrid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38175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 1.5.00/34.0673	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SOU a ZŠ Planá, Kostelní 129, Planá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Vzdělávací oblast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Vzdělávání pro zdrav</a:t>
                      </a: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í</a:t>
                      </a: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Zdravověda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Tematický okruh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Stáří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738">
                <a:tc>
                  <a:txBody>
                    <a:bodyPr/>
                    <a:lstStyle/>
                    <a:p>
                      <a:pPr marL="0" marR="0" lvl="1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materiálu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Zdravotní a sociální zařízení pro seniory a chronicky nemocné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materiálu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VY_32_INOVACE_4C_ZDR_15(20)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	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Andrea Ječmenová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Datum tvorby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1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01.09.2012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Všechna neocitovaná díla jsou dílem autora.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5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26988"/>
            <a:ext cx="9144000" cy="19970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 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>
                <a:latin typeface="Verdana" pitchFamily="34" charset="0"/>
              </a:rPr>
              <a:t>Prezentace Microsoft PowerPoint přibližuje současný postup ošetřování a přístup k seniorům. </a:t>
            </a:r>
          </a:p>
          <a:p>
            <a:r>
              <a:rPr lang="cs-CZ" sz="2000" smtClean="0">
                <a:latin typeface="Verdana" pitchFamily="34" charset="0"/>
              </a:rPr>
              <a:t>Prezentace je určena jako podpůrný materiál k výkladu učitele, lze použít i k opakování učiva.</a:t>
            </a:r>
          </a:p>
          <a:p>
            <a:r>
              <a:rPr lang="cs-CZ" sz="2000" smtClean="0">
                <a:latin typeface="Verdana" pitchFamily="34" charset="0"/>
              </a:rPr>
              <a:t>Cílem prezentace je studentům vštípit moderní pojetí péče o seniory.</a:t>
            </a:r>
          </a:p>
          <a:p>
            <a:endParaRPr lang="cs-CZ" sz="2000" smtClean="0">
              <a:latin typeface="Verdan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096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900" b="1" dirty="0"/>
              <a:t>Zdravotní a sociální zařízení pro seniory a chronicky nemocné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pic>
        <p:nvPicPr>
          <p:cNvPr id="4" name="Zástupný symbol pro obsah 3" descr="20130403_130607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12838" y="1268413"/>
            <a:ext cx="6627812" cy="4970462"/>
          </a:xfrm>
        </p:spPr>
      </p:pic>
      <p:sp>
        <p:nvSpPr>
          <p:cNvPr id="17411" name="TextovéPole 4"/>
          <p:cNvSpPr txBox="1">
            <a:spLocks noChangeArrowheads="1"/>
          </p:cNvSpPr>
          <p:nvPr/>
        </p:nvSpPr>
        <p:spPr bwMode="auto">
          <a:xfrm>
            <a:off x="5651500" y="6165850"/>
            <a:ext cx="32416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Andrea Ječmenová 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 </a:t>
            </a:r>
            <a:br>
              <a:rPr lang="cs-CZ" dirty="0"/>
            </a:br>
            <a:r>
              <a:rPr lang="cs-CZ" b="1" u="sng" dirty="0"/>
              <a:t>Zdravotní péče</a:t>
            </a:r>
            <a:br>
              <a:rPr lang="cs-CZ" b="1" u="sng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/>
              <a:t>Nemocnice </a:t>
            </a:r>
            <a:endParaRPr lang="cs-CZ" u="sng" dirty="0" smtClean="0"/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ambulantní </a:t>
            </a:r>
            <a:r>
              <a:rPr lang="cs-CZ" dirty="0"/>
              <a:t>péče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/>
              <a:t>lůžková péče – akutní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/>
              <a:t>lůžková péče – následná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/>
              <a:t>lůžková péče – speciální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/>
              <a:t>Hospice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/>
              <a:t>poskytují péči nevyléčitelně nemocným s onkologickými nemocemi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dirty="0"/>
              <a:t>existuje forma péče i v domácím prostředí =&gt; důstojné dožité v kruhu rodiny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0"/>
                            </p:stCondLst>
                            <p:childTnLst>
                              <p:par>
                                <p:cTn id="44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2000"/>
                            </p:stCondLst>
                            <p:childTnLst>
                              <p:par>
                                <p:cTn id="49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9275"/>
            <a:ext cx="4040188" cy="1150938"/>
          </a:xfrm>
        </p:spPr>
        <p:txBody>
          <a:bodyPr/>
          <a:lstStyle/>
          <a:p>
            <a:r>
              <a:rPr lang="cs-CZ" sz="2800" smtClean="0"/>
              <a:t>Ambulantní a terénní služba</a:t>
            </a:r>
          </a:p>
          <a:p>
            <a:endParaRPr lang="cs-CZ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700213"/>
            <a:ext cx="4040188" cy="4425950"/>
          </a:xfrm>
        </p:spPr>
        <p:txBody>
          <a:bodyPr/>
          <a:lstStyle/>
          <a:p>
            <a:r>
              <a:rPr lang="cs-CZ" smtClean="0"/>
              <a:t>odborná zdravotní péče poskytována v domácím prostředí seniora</a:t>
            </a:r>
          </a:p>
          <a:p>
            <a:r>
              <a:rPr lang="cs-CZ" smtClean="0"/>
              <a:t>poskytovatelem této formy péče jsou </a:t>
            </a:r>
            <a:r>
              <a:rPr lang="cs-CZ" b="1" smtClean="0"/>
              <a:t>agentury domácí péče </a:t>
            </a:r>
            <a:r>
              <a:rPr lang="cs-CZ" smtClean="0"/>
              <a:t>=&gt; hradí zdravotní pojišťovna</a:t>
            </a:r>
            <a:r>
              <a:rPr lang="cs-CZ" b="1" smtClean="0"/>
              <a:t>, </a:t>
            </a:r>
            <a:r>
              <a:rPr lang="cs-CZ" smtClean="0"/>
              <a:t>indikuje praktický lékař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260350"/>
            <a:ext cx="4041775" cy="1296988"/>
          </a:xfrm>
        </p:spPr>
        <p:txBody>
          <a:bodyPr/>
          <a:lstStyle/>
          <a:p>
            <a:r>
              <a:rPr lang="cs-CZ" smtClean="0"/>
              <a:t> </a:t>
            </a:r>
          </a:p>
          <a:p>
            <a:r>
              <a:rPr lang="cs-CZ" sz="2800" smtClean="0"/>
              <a:t>Geriatrická denní centra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700213"/>
            <a:ext cx="4041775" cy="4425950"/>
          </a:xfrm>
        </p:spPr>
        <p:txBody>
          <a:bodyPr/>
          <a:lstStyle/>
          <a:p>
            <a:r>
              <a:rPr lang="cs-CZ" smtClean="0"/>
              <a:t>denní a někdy i noční pobyt seniora</a:t>
            </a:r>
          </a:p>
          <a:p>
            <a:r>
              <a:rPr lang="cs-CZ" smtClean="0"/>
              <a:t>poskytují léčebnou a oš. péči, fyzioterapii a ergoterapii, psychickou aktivizaci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7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770" decel="100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70" decel="100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770" decel="100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1" dur="77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3" dur="77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0"/>
                            </p:stCondLst>
                            <p:childTnLst>
                              <p:par>
                                <p:cTn id="36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600" decel="100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6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00" decel="100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000"/>
                            </p:stCondLst>
                            <p:childTnLst>
                              <p:par>
                                <p:cTn id="4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600" decel="100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600" decel="100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00" decel="100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00" decel="100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900" b="1" u="sng" dirty="0"/>
              <a:t>Sociální péče</a:t>
            </a:r>
            <a:r>
              <a:rPr lang="cs-CZ" b="1" u="sng" dirty="0"/>
              <a:t/>
            </a:r>
            <a:br>
              <a:rPr lang="cs-CZ" b="1" u="sng" dirty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25538"/>
            <a:ext cx="4040188" cy="1049337"/>
          </a:xfrm>
        </p:spPr>
        <p:txBody>
          <a:bodyPr/>
          <a:lstStyle/>
          <a:p>
            <a:r>
              <a:rPr lang="cs-CZ" smtClean="0"/>
              <a:t>Domovy pro seniory</a:t>
            </a:r>
          </a:p>
          <a:p>
            <a:endParaRPr lang="cs-CZ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celoroční pobytová služba =&gt; nahrazuje domov</a:t>
            </a:r>
          </a:p>
          <a:p>
            <a:r>
              <a:rPr lang="cs-CZ" smtClean="0"/>
              <a:t>poskytují trvalou komplexní péči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196975"/>
            <a:ext cx="4041775" cy="977900"/>
          </a:xfrm>
        </p:spPr>
        <p:txBody>
          <a:bodyPr/>
          <a:lstStyle/>
          <a:p>
            <a:r>
              <a:rPr lang="cs-CZ" smtClean="0"/>
              <a:t>Domovy se zvláštním režimem</a:t>
            </a:r>
          </a:p>
          <a:p>
            <a:endParaRPr lang="cs-CZ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mtClean="0"/>
              <a:t>celoroční poskytovaná služba =&gt; specializovaná na duševní poruchy, závislosti na návykových látkách, mentální postižení =&gt;větší počet personálu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000"/>
                            </p:stCondLst>
                            <p:childTnLst>
                              <p:par>
                                <p:cTn id="28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/>
              <a:t>Domovy s pečovatelskou službou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forma péče o relativně zdravé seniory =&gt; nepotřebují stálou pomoc ošetřující osoby =&gt; pouze dopomoc při některých úkonech =&gt; na základě smlouvy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/>
              <a:t>Úkony</a:t>
            </a:r>
            <a:r>
              <a:rPr lang="cs-CZ" dirty="0"/>
              <a:t>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- </a:t>
            </a:r>
            <a:r>
              <a:rPr lang="cs-CZ" dirty="0"/>
              <a:t>pomoc při hygienické péči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- </a:t>
            </a:r>
            <a:r>
              <a:rPr lang="cs-CZ" dirty="0"/>
              <a:t>rehabilitace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/>
              <a:t>úklid, pomoc v domácnosti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/>
              <a:t>nákupy, zařizování úředních věcí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/>
              <a:t>péče o prádlo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/>
              <a:t>pedikúra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- </a:t>
            </a:r>
            <a:r>
              <a:rPr lang="cs-CZ" dirty="0"/>
              <a:t>zajištění obědu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u="sng" dirty="0" smtClean="0">
                <a:solidFill>
                  <a:srgbClr val="FF0000"/>
                </a:solidFill>
              </a:rPr>
              <a:t>Tato </a:t>
            </a:r>
            <a:r>
              <a:rPr lang="cs-CZ" u="sng" dirty="0">
                <a:solidFill>
                  <a:srgbClr val="FF0000"/>
                </a:solidFill>
              </a:rPr>
              <a:t>služba je poskytována i v běžném domácím prostředí.</a:t>
            </a:r>
            <a:endParaRPr lang="cs-CZ" dirty="0">
              <a:solidFill>
                <a:srgbClr val="FF00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500"/>
                            </p:stCondLst>
                            <p:childTnLst>
                              <p:par>
                                <p:cTn id="3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000"/>
                            </p:stCondLst>
                            <p:childTnLst>
                              <p:par>
                                <p:cTn id="4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0"/>
                            </p:stCondLst>
                            <p:childTnLst>
                              <p:par>
                                <p:cTn id="4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u="sng" dirty="0"/>
              <a:t>Domovinky</a:t>
            </a:r>
            <a:br>
              <a:rPr lang="cs-CZ" b="1" u="sng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centra denních služeb určená pro denní pobyt seniorů s omezenými fyzickými nebo psychickými schopnostmi, kteří potřebují denní péči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zařízení pomáhá nejen klientům centra, ale i rodinným příslušníkům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je možnost seniora ubytovat i na přechodnou dobu </a:t>
            </a:r>
            <a:r>
              <a:rPr lang="cs-CZ" dirty="0" smtClean="0"/>
              <a:t>celodenně</a:t>
            </a:r>
            <a:endParaRPr lang="cs-CZ" dirty="0"/>
          </a:p>
        </p:txBody>
      </p:sp>
      <p:pic>
        <p:nvPicPr>
          <p:cNvPr id="5" name="Zástupný symbol pro obsah 4" descr="DSC00063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552950" y="2276475"/>
            <a:ext cx="4133850" cy="36734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333375"/>
            <a:ext cx="4038600" cy="5792788"/>
          </a:xfrm>
        </p:spPr>
        <p:txBody>
          <a:bodyPr/>
          <a:lstStyle/>
          <a:p>
            <a:r>
              <a:rPr lang="cs-CZ" u="sng" smtClean="0"/>
              <a:t>Týdenní stacionáře</a:t>
            </a:r>
          </a:p>
          <a:p>
            <a:pPr>
              <a:buFont typeface="Courier New" pitchFamily="49" charset="0"/>
              <a:buChar char="o"/>
            </a:pPr>
            <a:r>
              <a:rPr lang="cs-CZ" smtClean="0"/>
              <a:t>stejný princip jako denní stacionáře zpravidla fungují od neděle večer do pátku odpoledne</a:t>
            </a:r>
          </a:p>
          <a:p>
            <a:pPr>
              <a:buFont typeface="Courier New" pitchFamily="49" charset="0"/>
              <a:buChar char="o"/>
            </a:pPr>
            <a:r>
              <a:rPr lang="cs-CZ" smtClean="0"/>
              <a:t>je především určen pro seniory s poruchami paměti, nedostatečnou soběstačností a sebepéčí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6" name="Nadpis 1"/>
          <p:cNvSpPr>
            <a:spLocks noGrp="1"/>
          </p:cNvSpPr>
          <p:nvPr>
            <p:ph sz="half" idx="1"/>
          </p:nvPr>
        </p:nvSpPr>
        <p:spPr>
          <a:xfrm>
            <a:off x="457200" y="333375"/>
            <a:ext cx="4038600" cy="5792788"/>
          </a:xfrm>
        </p:spPr>
        <p:txBody>
          <a:bodyPr/>
          <a:lstStyle/>
          <a:p>
            <a:r>
              <a:rPr lang="cs-CZ" u="sng" smtClean="0"/>
              <a:t>Denní stacionáře </a:t>
            </a:r>
          </a:p>
          <a:p>
            <a:pPr>
              <a:buFont typeface="Courier New" pitchFamily="49" charset="0"/>
              <a:buChar char="o"/>
            </a:pPr>
            <a:r>
              <a:rPr lang="cs-CZ" smtClean="0"/>
              <a:t>ambulantní služba pro seniory se sníženou soběstačností, kteří potřebují pomoc druhé osoby =&gt; poskytována všestranná péče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4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800" decel="100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800" decel="100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800" decel="100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288" y="1412875"/>
            <a:ext cx="3008312" cy="4691063"/>
          </a:xfrm>
        </p:spPr>
        <p:txBody>
          <a:bodyPr/>
          <a:lstStyle/>
          <a:p>
            <a:r>
              <a:rPr lang="cs-CZ" sz="2400" smtClean="0"/>
              <a:t>Pouze určité vybrané instituce, jsou i další zařízení poskytující sociální služby =&gt; </a:t>
            </a:r>
            <a:r>
              <a:rPr lang="cs-CZ" sz="2400" u="sng" smtClean="0">
                <a:solidFill>
                  <a:srgbClr val="FF0000"/>
                </a:solidFill>
              </a:rPr>
              <a:t>Zákon o sociálních službách</a:t>
            </a:r>
            <a:endParaRPr lang="cs-CZ" sz="2400" smtClean="0">
              <a:solidFill>
                <a:srgbClr val="FF0000"/>
              </a:solidFill>
            </a:endParaRPr>
          </a:p>
          <a:p>
            <a:endParaRPr lang="cs-CZ" smtClean="0">
              <a:solidFill>
                <a:srgbClr val="FF0000"/>
              </a:solidFill>
            </a:endParaRPr>
          </a:p>
        </p:txBody>
      </p:sp>
      <p:pic>
        <p:nvPicPr>
          <p:cNvPr id="9" name="Zástupný symbol pro obsah 8" descr="20130403_130250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575050" y="836613"/>
            <a:ext cx="5111750" cy="45370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Kontrolní otázky a cvičení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Vyjmenujte a popište zařízení, která spadají do rezortu zdravotní péče?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Vyjmenujte a popište zařízení, která spadají do oblasti sociální péče?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V čem spatřujete výhody a nevýhody péče o seniora rodinnými příslušníky?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u="sng" dirty="0" smtClean="0"/>
              <a:t>Úkol :</a:t>
            </a:r>
            <a:endParaRPr lang="cs-CZ" u="sng" dirty="0" smtClean="0"/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Co se vám vybaví, když se řekne slovo Charita? Jaký je účel a cíl této instituce?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b="1" dirty="0" smtClean="0"/>
              <a:t>Pracujte s internetovými zdroji.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/>
              <a:t>Použité zdroje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Mgr. et Mgr.Jana Mlýnková </a:t>
            </a:r>
          </a:p>
          <a:p>
            <a:pPr>
              <a:buFont typeface="Arial" charset="0"/>
              <a:buNone/>
            </a:pPr>
            <a:r>
              <a:rPr lang="cs-CZ" sz="2800" smtClean="0"/>
              <a:t>Péče o staré občany </a:t>
            </a:r>
          </a:p>
          <a:p>
            <a:pPr>
              <a:buFont typeface="Arial" charset="0"/>
              <a:buNone/>
            </a:pPr>
            <a:r>
              <a:rPr lang="cs-CZ" sz="2800" smtClean="0"/>
              <a:t>Grada Publishing,a.s.,2011</a:t>
            </a:r>
          </a:p>
          <a:p>
            <a:pPr>
              <a:buFont typeface="Arial" charset="0"/>
              <a:buNone/>
            </a:pPr>
            <a:r>
              <a:rPr lang="cs-CZ" sz="2800" smtClean="0"/>
              <a:t>ISBN 978-80-247-3872-7</a:t>
            </a:r>
          </a:p>
          <a:p>
            <a:r>
              <a:rPr lang="cs-CZ" sz="2800" smtClean="0"/>
              <a:t>Fotografie archiv autorky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435</Words>
  <Application>Microsoft Office PowerPoint</Application>
  <PresentationFormat>On-screen Show (4:3)</PresentationFormat>
  <Paragraphs>84</Paragraphs>
  <Slides>12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Calibri</vt:lpstr>
      <vt:lpstr>Arial</vt:lpstr>
      <vt:lpstr>Times New Roman</vt:lpstr>
      <vt:lpstr>Verdana</vt:lpstr>
      <vt:lpstr>Wingdings</vt:lpstr>
      <vt:lpstr>Courier New</vt:lpstr>
      <vt:lpstr>Motiv sady Office</vt:lpstr>
      <vt:lpstr>Snímek 1</vt:lpstr>
      <vt:lpstr>Anotace </vt:lpstr>
      <vt:lpstr>Zdravotní a sociální zařízení pro seniory a chronicky nemocné </vt:lpstr>
      <vt:lpstr>  Zdravotní péče </vt:lpstr>
      <vt:lpstr>Snímek 5</vt:lpstr>
      <vt:lpstr>Sociální péče </vt:lpstr>
      <vt:lpstr>Domovy s pečovatelskou službou </vt:lpstr>
      <vt:lpstr>Domovinky </vt:lpstr>
      <vt:lpstr>Snímek 9</vt:lpstr>
      <vt:lpstr>Snímek 10</vt:lpstr>
      <vt:lpstr>Kontrolní otázky a cvičení 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Zdravotní a sociální zařízení pro seniory a chronicky nemocné </dc:title>
  <dc:creator>Admin</dc:creator>
  <cp:lastModifiedBy>DUM</cp:lastModifiedBy>
  <cp:revision>9</cp:revision>
  <dcterms:created xsi:type="dcterms:W3CDTF">2013-03-26T17:01:18Z</dcterms:created>
  <dcterms:modified xsi:type="dcterms:W3CDTF">2014-02-23T20:14:41Z</dcterms:modified>
</cp:coreProperties>
</file>