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75" r:id="rId5"/>
    <p:sldId id="266" r:id="rId6"/>
    <p:sldId id="276" r:id="rId7"/>
    <p:sldId id="277" r:id="rId8"/>
    <p:sldId id="27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0" clrIdx="0">
    <p:extLst>
      <p:ext uri="{19B8F6BF-5375-455C-9EA6-DF929625EA0E}">
        <p15:presenceInfo xmlns:p15="http://schemas.microsoft.com/office/powerpoint/2012/main" xmlns="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61" autoAdjust="0"/>
    <p:restoredTop sz="94660"/>
  </p:normalViewPr>
  <p:slideViewPr>
    <p:cSldViewPr>
      <p:cViewPr varScale="1">
        <p:scale>
          <a:sx n="108" d="100"/>
          <a:sy n="108" d="100"/>
        </p:scale>
        <p:origin x="-7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4647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127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955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1169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50409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12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1193239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</a:t>
                      </a:r>
                      <a:r>
                        <a:rPr lang="cs-CZ" baseline="0" dirty="0" smtClean="0"/>
                        <a:t> literatura 2. poloviny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20. 10. 2013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/>
              <a:t>Tato prezentace přibližuje </a:t>
            </a:r>
            <a:r>
              <a:rPr lang="cs-CZ" sz="2400" dirty="0" smtClean="0"/>
              <a:t>českou literaturu mezi léty 1948 – 1960 – literaturu neoficiální, konkrétně autora Vladimíra Holana. Inovuje </a:t>
            </a:r>
            <a:r>
              <a:rPr lang="cs-CZ" sz="2400" dirty="0"/>
              <a:t>výuku využitím </a:t>
            </a:r>
            <a:r>
              <a:rPr lang="cs-CZ" sz="2400" dirty="0" smtClean="0"/>
              <a:t>multimediálních </a:t>
            </a:r>
            <a:r>
              <a:rPr lang="cs-CZ" sz="2400" dirty="0"/>
              <a:t>pomůcek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/>
              <a:t>pokyny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Materiál použije učitel při výkladu látky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Literatura </a:t>
            </a:r>
            <a:r>
              <a:rPr lang="cs-CZ" sz="3600" dirty="0"/>
              <a:t>v letech </a:t>
            </a:r>
            <a:r>
              <a:rPr lang="cs-CZ" sz="3600" dirty="0" smtClean="0"/>
              <a:t>1948 </a:t>
            </a:r>
            <a:r>
              <a:rPr lang="cs-CZ" sz="3600" dirty="0"/>
              <a:t>– </a:t>
            </a:r>
            <a:r>
              <a:rPr lang="cs-CZ" sz="3600" dirty="0" smtClean="0"/>
              <a:t>1960</a:t>
            </a:r>
          </a:p>
          <a:p>
            <a:pPr marL="0" indent="0" algn="ctr">
              <a:buNone/>
            </a:pPr>
            <a:r>
              <a:rPr lang="cs-CZ" sz="3600" dirty="0" smtClean="0"/>
              <a:t>neoficiální literatura </a:t>
            </a:r>
          </a:p>
          <a:p>
            <a:pPr marL="0" indent="0" algn="ctr">
              <a:buNone/>
            </a:pPr>
            <a:r>
              <a:rPr lang="cs-CZ" sz="3600" dirty="0" smtClean="0"/>
              <a:t>Vladimír Holan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825368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ile:VLADIMIR HOLA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74961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99591" y="6309320"/>
            <a:ext cx="7496175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BAŤHA, Matěj. </a:t>
            </a:r>
            <a:r>
              <a:rPr lang="cs-CZ" sz="1100" i="1" dirty="0" err="1"/>
              <a:t>Wikipedia</a:t>
            </a:r>
            <a:r>
              <a:rPr lang="cs-CZ" sz="1100" dirty="0"/>
              <a:t> [online]. [cit. </a:t>
            </a:r>
            <a:r>
              <a:rPr lang="cs-CZ" sz="1100" dirty="0" smtClean="0"/>
              <a:t>20.10.2013]. </a:t>
            </a:r>
            <a:r>
              <a:rPr lang="cs-CZ" sz="1100" dirty="0"/>
              <a:t>Dostupný na WWW: http://commons.wikimedia.org/wiki/File:VLADIMIR_HOLAN.jpg </a:t>
            </a:r>
          </a:p>
        </p:txBody>
      </p:sp>
    </p:spTree>
    <p:extLst>
      <p:ext uri="{BB962C8B-B14F-4D97-AF65-F5344CB8AC3E}">
        <p14:creationId xmlns:p14="http://schemas.microsoft.com/office/powerpoint/2010/main" xmlns="" val="707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Vladimír </a:t>
            </a:r>
            <a:r>
              <a:rPr lang="cs-CZ" sz="2400" b="1" dirty="0" smtClean="0"/>
              <a:t>Holan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- český básník, překladatel z němčiny, francouzštiny, španělštiny, </a:t>
            </a:r>
            <a:r>
              <a:rPr lang="cs-CZ" sz="2400" dirty="0" smtClean="0"/>
              <a:t>	polštiny</a:t>
            </a:r>
            <a:r>
              <a:rPr lang="cs-CZ" sz="2400" dirty="0"/>
              <a:t>, čínštiny (přes francouzštinu)</a:t>
            </a:r>
          </a:p>
          <a:p>
            <a:pPr marL="0" indent="0">
              <a:buNone/>
            </a:pPr>
            <a:r>
              <a:rPr lang="cs-CZ" sz="2400" dirty="0"/>
              <a:t>- vystudoval gymnázium, chvíli pracoval jako úředník, redaktor, </a:t>
            </a:r>
            <a:r>
              <a:rPr lang="cs-CZ" sz="2400" dirty="0" smtClean="0"/>
              <a:t>	dramaturg </a:t>
            </a:r>
            <a:r>
              <a:rPr lang="cs-CZ" sz="2400" dirty="0"/>
              <a:t>Divadla E. F. Buriana</a:t>
            </a:r>
          </a:p>
          <a:p>
            <a:pPr marL="0" indent="0">
              <a:buNone/>
            </a:pPr>
            <a:r>
              <a:rPr lang="cs-CZ" sz="2400" dirty="0"/>
              <a:t>- od roku 1948 byla jeho tvorba zakázaná (nepřistoupil na </a:t>
            </a:r>
            <a:r>
              <a:rPr lang="cs-CZ" sz="2400" dirty="0" smtClean="0"/>
              <a:t>	socialistický </a:t>
            </a:r>
            <a:r>
              <a:rPr lang="cs-CZ" sz="2400" dirty="0"/>
              <a:t>realismus, odmítl se politicky a 	společensky </a:t>
            </a:r>
            <a:r>
              <a:rPr lang="cs-CZ" sz="2400" dirty="0" smtClean="0"/>
              <a:t>	angažovat</a:t>
            </a:r>
            <a:r>
              <a:rPr lang="cs-CZ" sz="2400" dirty="0"/>
              <a:t>), měl nedostatek peněz</a:t>
            </a:r>
          </a:p>
          <a:p>
            <a:pPr marL="0" indent="0">
              <a:buNone/>
            </a:pPr>
            <a:r>
              <a:rPr lang="cs-CZ" sz="2400" dirty="0"/>
              <a:t>- po uvolnění v 60. letech mu začaly knihy vycházet, roku 1968 </a:t>
            </a:r>
            <a:r>
              <a:rPr lang="cs-CZ" sz="2400" dirty="0" smtClean="0"/>
              <a:t>	obdržel </a:t>
            </a:r>
            <a:r>
              <a:rPr lang="cs-CZ" sz="2400" dirty="0"/>
              <a:t>titul národní umělec a o rok později 	byl </a:t>
            </a:r>
            <a:r>
              <a:rPr lang="cs-CZ" sz="2400" dirty="0" smtClean="0"/>
              <a:t>	nominován </a:t>
            </a:r>
            <a:r>
              <a:rPr lang="cs-CZ" sz="2400" dirty="0"/>
              <a:t>na Nobelovu cenu za literaturu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10882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Vladimír </a:t>
            </a:r>
            <a:r>
              <a:rPr lang="cs-CZ" sz="2400" b="1" dirty="0" smtClean="0"/>
              <a:t>Holan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- žil </a:t>
            </a:r>
            <a:r>
              <a:rPr lang="cs-CZ" sz="2400" dirty="0"/>
              <a:t>v na pražské Kampě, kde před ním žil Dobrovský a spolu s ním Werich (Holan získal byt po Voskovci). 	Holan se s Werichem </a:t>
            </a:r>
            <a:r>
              <a:rPr lang="cs-CZ" sz="2400" dirty="0" smtClean="0"/>
              <a:t>prý příliš </a:t>
            </a:r>
            <a:r>
              <a:rPr lang="cs-CZ" sz="2400" dirty="0"/>
              <a:t>nesnesl </a:t>
            </a:r>
            <a:r>
              <a:rPr lang="cs-CZ" sz="2400" dirty="0" smtClean="0"/>
              <a:t>„</a:t>
            </a:r>
            <a:r>
              <a:rPr lang="cs-CZ" sz="2400" dirty="0"/>
              <a:t>Mám rád smích, ale on (Werich) nad námi </a:t>
            </a:r>
            <a:r>
              <a:rPr lang="cs-CZ" sz="2400" dirty="0" smtClean="0"/>
              <a:t>dělá </a:t>
            </a:r>
            <a:r>
              <a:rPr lang="cs-CZ" sz="2400" dirty="0"/>
              <a:t>zlostný </a:t>
            </a:r>
            <a:r>
              <a:rPr lang="cs-CZ" sz="2400" dirty="0" smtClean="0"/>
              <a:t>chechot</a:t>
            </a:r>
            <a:r>
              <a:rPr lang="cs-CZ" sz="2400" dirty="0"/>
              <a:t>.“ Werich považoval Holana za podivína. </a:t>
            </a:r>
            <a:r>
              <a:rPr lang="cs-CZ" sz="1200" dirty="0" smtClean="0"/>
              <a:t>(</a:t>
            </a:r>
            <a:r>
              <a:rPr lang="cs-CZ" sz="1100" dirty="0"/>
              <a:t>MELNIČUK, Petr. </a:t>
            </a:r>
            <a:r>
              <a:rPr lang="cs-CZ" sz="1100" i="1" dirty="0"/>
              <a:t>Vila modrého abbé</a:t>
            </a:r>
            <a:r>
              <a:rPr lang="cs-CZ" sz="1100" dirty="0"/>
              <a:t> [online]. [cit. 11.11.2013]. Dostupný na WWW: http://hn.ihned.cz/c1-17422030-vila-modreho-abbe </a:t>
            </a:r>
            <a:r>
              <a:rPr lang="cs-CZ" sz="1100" dirty="0" smtClean="0"/>
              <a:t>)</a:t>
            </a:r>
          </a:p>
          <a:p>
            <a:pPr marL="0" indent="0">
              <a:buNone/>
            </a:pPr>
            <a:r>
              <a:rPr lang="cs-CZ" sz="2400" dirty="0" smtClean="0"/>
              <a:t>- o </a:t>
            </a:r>
            <a:r>
              <a:rPr lang="cs-CZ" sz="2400" dirty="0"/>
              <a:t>Holanovi se také říkalo, že byl alkoholik – </a:t>
            </a:r>
            <a:r>
              <a:rPr lang="cs-CZ" sz="2400" dirty="0" smtClean="0"/>
              <a:t>možná částečně ano</a:t>
            </a:r>
            <a:r>
              <a:rPr lang="cs-CZ" sz="2400" dirty="0"/>
              <a:t>, pil každý den víno, ale dle jeho vydavatele </a:t>
            </a:r>
            <a:r>
              <a:rPr lang="cs-CZ" sz="2400" dirty="0" err="1"/>
              <a:t>Justla</a:t>
            </a:r>
            <a:r>
              <a:rPr lang="cs-CZ" sz="2400" dirty="0"/>
              <a:t> až po setmění.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28532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Vladimír </a:t>
            </a:r>
            <a:r>
              <a:rPr lang="cs-CZ" sz="2400" b="1" dirty="0" smtClean="0"/>
              <a:t>Holan</a:t>
            </a:r>
          </a:p>
          <a:p>
            <a:pPr marL="0" indent="0">
              <a:buNone/>
            </a:pPr>
            <a:r>
              <a:rPr lang="cs-CZ" sz="2400" dirty="0" smtClean="0"/>
              <a:t>- žil </a:t>
            </a:r>
            <a:r>
              <a:rPr lang="cs-CZ" sz="2400" dirty="0"/>
              <a:t>v na pražské Kampě, kde před ním žil Dobrovský a spolu s ním Werich (Holan získal byt po Voskovci). 	Holan se s Werichem </a:t>
            </a:r>
            <a:r>
              <a:rPr lang="cs-CZ" sz="2400" dirty="0" smtClean="0"/>
              <a:t>prý příliš </a:t>
            </a:r>
            <a:r>
              <a:rPr lang="cs-CZ" sz="2400" dirty="0"/>
              <a:t>nesnesl </a:t>
            </a:r>
            <a:r>
              <a:rPr lang="cs-CZ" sz="2400" dirty="0" smtClean="0"/>
              <a:t>„</a:t>
            </a:r>
            <a:r>
              <a:rPr lang="cs-CZ" sz="2400" dirty="0"/>
              <a:t>Mám rád smích, ale on (Werich) nad námi děla zlostný </a:t>
            </a:r>
            <a:r>
              <a:rPr lang="cs-CZ" sz="2400" dirty="0" smtClean="0"/>
              <a:t>chechot</a:t>
            </a:r>
            <a:r>
              <a:rPr lang="cs-CZ" sz="2400" dirty="0"/>
              <a:t>.“ Werich považoval Holana za podivína. </a:t>
            </a:r>
            <a:r>
              <a:rPr lang="cs-CZ" sz="1200" dirty="0" smtClean="0"/>
              <a:t>(</a:t>
            </a:r>
            <a:r>
              <a:rPr lang="cs-CZ" sz="1100" dirty="0"/>
              <a:t>MELNIČUK, Petr. </a:t>
            </a:r>
            <a:r>
              <a:rPr lang="cs-CZ" sz="1100" i="1" dirty="0"/>
              <a:t>Vila modrého abbé</a:t>
            </a:r>
            <a:r>
              <a:rPr lang="cs-CZ" sz="1100" dirty="0"/>
              <a:t> [online]. [cit. 11.11.2013]. Dostupný na WWW: http://hn.ihned.cz/c1-17422030-vila-modreho-abbe </a:t>
            </a:r>
            <a:r>
              <a:rPr lang="cs-CZ" sz="1100" dirty="0" smtClean="0"/>
              <a:t>)</a:t>
            </a:r>
          </a:p>
          <a:p>
            <a:pPr marL="0" indent="0">
              <a:buNone/>
            </a:pPr>
            <a:r>
              <a:rPr lang="cs-CZ" sz="2400" dirty="0" smtClean="0"/>
              <a:t>- o </a:t>
            </a:r>
            <a:r>
              <a:rPr lang="cs-CZ" sz="2400" dirty="0"/>
              <a:t>Holanovi se také říkalo, že byl alkoholik – </a:t>
            </a:r>
            <a:r>
              <a:rPr lang="cs-CZ" sz="2400" dirty="0" smtClean="0"/>
              <a:t>možná částečně ano</a:t>
            </a:r>
            <a:r>
              <a:rPr lang="cs-CZ" sz="2400" dirty="0"/>
              <a:t>, pil každý den víno, ale dle jeho vydavatele </a:t>
            </a:r>
            <a:r>
              <a:rPr lang="cs-CZ" sz="2400" dirty="0" err="1"/>
              <a:t>Justla</a:t>
            </a:r>
            <a:r>
              <a:rPr lang="cs-CZ" sz="2400" dirty="0"/>
              <a:t> až po setmění.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 Holan </a:t>
            </a:r>
            <a:r>
              <a:rPr lang="cs-CZ" sz="2400" dirty="0"/>
              <a:t>vytvořil svůj vlastní autorský styl poezie. Záměrně deformoval jazyk, vymýšlel neologismy </a:t>
            </a:r>
            <a:r>
              <a:rPr lang="cs-CZ" sz="2400" dirty="0" smtClean="0"/>
              <a:t>- </a:t>
            </a:r>
            <a:r>
              <a:rPr lang="cs-CZ" sz="2400" dirty="0" err="1" smtClean="0"/>
              <a:t>loučenec</a:t>
            </a:r>
            <a:r>
              <a:rPr lang="cs-CZ" sz="2400" dirty="0" smtClean="0"/>
              <a:t> </a:t>
            </a:r>
            <a:r>
              <a:rPr lang="cs-CZ" sz="2400" dirty="0"/>
              <a:t>(= ten, kdo se loučí), </a:t>
            </a:r>
            <a:r>
              <a:rPr lang="cs-CZ" sz="2400" dirty="0" err="1"/>
              <a:t>loučenka</a:t>
            </a:r>
            <a:r>
              <a:rPr lang="cs-CZ" sz="2400" dirty="0"/>
              <a:t>, </a:t>
            </a:r>
            <a:r>
              <a:rPr lang="cs-CZ" sz="2400" dirty="0" err="1"/>
              <a:t>obsvětí</a:t>
            </a:r>
            <a:r>
              <a:rPr lang="cs-CZ" sz="2400" dirty="0"/>
              <a:t>, </a:t>
            </a:r>
            <a:r>
              <a:rPr lang="cs-CZ" sz="2400" dirty="0" err="1"/>
              <a:t>kráčivec</a:t>
            </a:r>
            <a:r>
              <a:rPr lang="cs-CZ" sz="2400" dirty="0"/>
              <a:t>, vítr </a:t>
            </a:r>
            <a:r>
              <a:rPr lang="cs-CZ" sz="2400" dirty="0" err="1"/>
              <a:t>průvanil</a:t>
            </a:r>
            <a:r>
              <a:rPr lang="cs-CZ" sz="2400" dirty="0"/>
              <a:t>, </a:t>
            </a:r>
            <a:r>
              <a:rPr lang="cs-CZ" sz="2400" dirty="0" err="1"/>
              <a:t>zeměvzrůst</a:t>
            </a:r>
            <a:r>
              <a:rPr lang="cs-CZ" sz="2400" dirty="0"/>
              <a:t>, </a:t>
            </a:r>
            <a:r>
              <a:rPr lang="cs-CZ" sz="2400" dirty="0" err="1"/>
              <a:t>sudolicho</a:t>
            </a:r>
            <a:r>
              <a:rPr lang="cs-CZ" sz="2400" dirty="0"/>
              <a:t>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- jeho </a:t>
            </a:r>
            <a:r>
              <a:rPr lang="cs-CZ" sz="2400" dirty="0"/>
              <a:t>poezie je filosofická, meditativní (přemýšlivá, hloubavá, </a:t>
            </a:r>
            <a:r>
              <a:rPr lang="cs-CZ" sz="2400" dirty="0" smtClean="0"/>
              <a:t>rozjímavá)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45319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Tvorba </a:t>
            </a:r>
            <a:r>
              <a:rPr lang="cs-CZ" sz="2400" smtClean="0"/>
              <a:t>(výběrově):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Blouznivý </a:t>
            </a:r>
            <a:r>
              <a:rPr lang="cs-CZ" sz="2400" dirty="0"/>
              <a:t>vějíř – sbírka s prvky </a:t>
            </a:r>
            <a:r>
              <a:rPr lang="cs-CZ" sz="2400" dirty="0" smtClean="0"/>
              <a:t>poetismu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Odpověď </a:t>
            </a:r>
            <a:r>
              <a:rPr lang="cs-CZ" sz="2400" dirty="0"/>
              <a:t>Francii – báseň napsaná po Mnichovu 1938 – Holan </a:t>
            </a:r>
            <a:r>
              <a:rPr lang="cs-CZ" sz="2400" dirty="0" smtClean="0"/>
              <a:t>	vyčítá </a:t>
            </a:r>
            <a:r>
              <a:rPr lang="cs-CZ" sz="2400" dirty="0"/>
              <a:t>Francii zradu, nazývá ji kurvou</a:t>
            </a:r>
          </a:p>
          <a:p>
            <a:pPr marL="0" indent="0">
              <a:buNone/>
            </a:pPr>
            <a:r>
              <a:rPr lang="cs-CZ" sz="2400" b="1" dirty="0" smtClean="0"/>
              <a:t>Rudoarmějci</a:t>
            </a:r>
            <a:r>
              <a:rPr lang="cs-CZ" sz="2400" dirty="0" smtClean="0"/>
              <a:t> </a:t>
            </a:r>
            <a:r>
              <a:rPr lang="cs-CZ" sz="2400" dirty="0"/>
              <a:t>– sbírka 18 portrétů ruských vojáků. Jsou psány </a:t>
            </a:r>
            <a:r>
              <a:rPr lang="cs-CZ" sz="2400" dirty="0" smtClean="0"/>
              <a:t>	útvarem </a:t>
            </a:r>
            <a:r>
              <a:rPr lang="cs-CZ" sz="2400" dirty="0"/>
              <a:t>na pomezí poezie a prózy</a:t>
            </a:r>
          </a:p>
          <a:p>
            <a:pPr marL="0" indent="0">
              <a:buNone/>
            </a:pPr>
            <a:r>
              <a:rPr lang="cs-CZ" sz="2400" b="1" dirty="0" smtClean="0"/>
              <a:t>Terezka </a:t>
            </a:r>
            <a:r>
              <a:rPr lang="cs-CZ" sz="2400" b="1" dirty="0"/>
              <a:t>Planetová</a:t>
            </a:r>
            <a:r>
              <a:rPr lang="cs-CZ" sz="2400" dirty="0"/>
              <a:t> – lyrickoepická báseň se dvěma příběhy. </a:t>
            </a:r>
            <a:r>
              <a:rPr lang="cs-CZ" sz="2400" dirty="0" smtClean="0"/>
              <a:t>	V</a:t>
            </a:r>
            <a:r>
              <a:rPr lang="cs-CZ" sz="2400" dirty="0"/>
              <a:t> prvním příběhu je popisováno </a:t>
            </a:r>
            <a:r>
              <a:rPr lang="cs-CZ" sz="2400" dirty="0" smtClean="0"/>
              <a:t>zranění </a:t>
            </a:r>
            <a:r>
              <a:rPr lang="cs-CZ" sz="2400" dirty="0"/>
              <a:t>a smrt mladého </a:t>
            </a:r>
            <a:r>
              <a:rPr lang="cs-CZ" sz="2400" dirty="0" smtClean="0"/>
              <a:t>	dřevorubce</a:t>
            </a:r>
            <a:r>
              <a:rPr lang="cs-CZ" sz="2400" dirty="0"/>
              <a:t>. Ve druhém vypráví starý venkovský lékař o </a:t>
            </a:r>
            <a:r>
              <a:rPr lang="cs-CZ" sz="2400" dirty="0" smtClean="0"/>
              <a:t>	svém </a:t>
            </a:r>
            <a:r>
              <a:rPr lang="cs-CZ" sz="2400" dirty="0"/>
              <a:t>životě, 	</a:t>
            </a:r>
            <a:r>
              <a:rPr lang="cs-CZ" sz="2400" dirty="0" smtClean="0"/>
              <a:t>vzpomíná </a:t>
            </a:r>
            <a:r>
              <a:rPr lang="cs-CZ" sz="2400" dirty="0"/>
              <a:t>na svou dávnou lásku Terezku</a:t>
            </a:r>
          </a:p>
          <a:p>
            <a:pPr marL="0" indent="0">
              <a:buNone/>
            </a:pPr>
            <a:r>
              <a:rPr lang="cs-CZ" sz="2400" b="1" dirty="0" smtClean="0"/>
              <a:t>Noc </a:t>
            </a:r>
            <a:r>
              <a:rPr lang="cs-CZ" sz="2400" b="1" dirty="0"/>
              <a:t>s Hamletem</a:t>
            </a:r>
            <a:r>
              <a:rPr lang="cs-CZ" sz="2400" dirty="0"/>
              <a:t> – básnická skladba, rozhovor básnického </a:t>
            </a:r>
            <a:r>
              <a:rPr lang="cs-CZ" sz="2400" dirty="0" smtClean="0"/>
              <a:t>	subjektu </a:t>
            </a:r>
            <a:r>
              <a:rPr lang="cs-CZ" sz="2400" dirty="0"/>
              <a:t>se Shakespearovým Hamletem o </a:t>
            </a:r>
            <a:r>
              <a:rPr lang="cs-CZ" sz="2400" dirty="0" smtClean="0"/>
              <a:t>smyslu </a:t>
            </a:r>
            <a:r>
              <a:rPr lang="cs-CZ" sz="2400" dirty="0"/>
              <a:t>života, </a:t>
            </a:r>
            <a:r>
              <a:rPr lang="cs-CZ" sz="2400" dirty="0" smtClean="0"/>
              <a:t>	dobru </a:t>
            </a:r>
            <a:r>
              <a:rPr lang="cs-CZ" sz="2400" dirty="0"/>
              <a:t>a zlu, poslání poezie</a:t>
            </a:r>
          </a:p>
          <a:p>
            <a:pPr marL="0" indent="0">
              <a:buNone/>
            </a:pPr>
            <a:r>
              <a:rPr lang="cs-CZ" sz="2400" b="1" dirty="0" err="1" smtClean="0"/>
              <a:t>Aklépiovi</a:t>
            </a:r>
            <a:r>
              <a:rPr lang="cs-CZ" sz="2400" b="1" dirty="0" smtClean="0"/>
              <a:t> </a:t>
            </a:r>
            <a:r>
              <a:rPr lang="cs-CZ" sz="2400" b="1" dirty="0"/>
              <a:t>kohouta</a:t>
            </a:r>
            <a:r>
              <a:rPr lang="cs-CZ" sz="2400" dirty="0"/>
              <a:t> – </a:t>
            </a:r>
            <a:r>
              <a:rPr lang="cs-CZ" sz="2400" dirty="0" smtClean="0"/>
              <a:t>krátké </a:t>
            </a:r>
            <a:r>
              <a:rPr lang="cs-CZ" sz="2400" dirty="0"/>
              <a:t>básně o </a:t>
            </a:r>
            <a:r>
              <a:rPr lang="cs-CZ" sz="2400" dirty="0" smtClean="0"/>
              <a:t>	blížící </a:t>
            </a:r>
            <a:r>
              <a:rPr lang="cs-CZ" sz="2400" dirty="0"/>
              <a:t>se smrti a ukončení </a:t>
            </a:r>
            <a:r>
              <a:rPr lang="cs-CZ" sz="2400" dirty="0" smtClean="0"/>
              <a:t>	lidské existence </a:t>
            </a:r>
            <a:r>
              <a:rPr lang="cs-CZ" sz="2400" dirty="0"/>
              <a:t>(bez metafor)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343799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c2010, 3 sv. ISBN 978-80-7358-151-0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Odmaturuj! z literatury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3. </a:t>
            </a:r>
            <a:r>
              <a:rPr lang="cs-CZ" sz="2400" dirty="0" err="1" smtClean="0"/>
              <a:t>rozš</a:t>
            </a:r>
            <a:r>
              <a:rPr lang="cs-CZ" sz="2400" dirty="0" smtClean="0"/>
              <a:t>., dotisk. Editor Eva Hánová.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c2004, 208 s. Odmaturuj!. ISBN 80-735-8016-0</a:t>
            </a: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/>
              <a:t>MELNIČUK, Petr. </a:t>
            </a:r>
            <a:r>
              <a:rPr lang="cs-CZ" sz="2400" i="1" dirty="0"/>
              <a:t>Vila modrého abbé</a:t>
            </a:r>
            <a:r>
              <a:rPr lang="cs-CZ" sz="2400" dirty="0"/>
              <a:t> [online]. [cit. 11.11.2013]. Dostupný na WWW: http://hn.ihned.cz/c1-17422030-vila-modreho-abbe 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72830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247</Words>
  <Application>Microsoft Office PowerPoint</Application>
  <PresentationFormat>Předvádění na obrazovce (4:3)</PresentationFormat>
  <Paragraphs>72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Dum</cp:lastModifiedBy>
  <cp:revision>30</cp:revision>
  <dcterms:created xsi:type="dcterms:W3CDTF">2012-10-19T06:36:28Z</dcterms:created>
  <dcterms:modified xsi:type="dcterms:W3CDTF">2014-02-24T11:11:36Z</dcterms:modified>
</cp:coreProperties>
</file>