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8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DFD287-E245-43F5-9157-EF02F99CB205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0CB74C-20AA-48F0-BE16-6C1F2A2F28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dirty="0" smtClean="0">
              <a:effectLst/>
              <a:latin typeface="+mn-lt"/>
              <a:ea typeface="Calibri"/>
              <a:cs typeface="Times New Roman"/>
            </a:endParaRPr>
          </a:p>
          <a:p>
            <a:endParaRPr lang="cs-CZ" baseline="0" dirty="0" smtClean="0"/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000" dirty="0" smtClean="0">
              <a:effectLst/>
            </a:endParaRPr>
          </a:p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E6A4D-1C69-4BD6-91EC-3759C572615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ACBA7-51A8-46D6-8EEA-048DCE7CFA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E6A4D-1C69-4BD6-91EC-3759C572615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ACBA7-51A8-46D6-8EEA-048DCE7CFA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E6A4D-1C69-4BD6-91EC-3759C572615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ACBA7-51A8-46D6-8EEA-048DCE7CFA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E6A4D-1C69-4BD6-91EC-3759C572615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ACBA7-51A8-46D6-8EEA-048DCE7CFA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E6A4D-1C69-4BD6-91EC-3759C572615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ACBA7-51A8-46D6-8EEA-048DCE7CFA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E6A4D-1C69-4BD6-91EC-3759C572615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ACBA7-51A8-46D6-8EEA-048DCE7CFA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E6A4D-1C69-4BD6-91EC-3759C572615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ACBA7-51A8-46D6-8EEA-048DCE7CFA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E6A4D-1C69-4BD6-91EC-3759C572615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ACBA7-51A8-46D6-8EEA-048DCE7CFA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E6A4D-1C69-4BD6-91EC-3759C572615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ACBA7-51A8-46D6-8EEA-048DCE7CFA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E6A4D-1C69-4BD6-91EC-3759C572615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ACBA7-51A8-46D6-8EEA-048DCE7CFA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E6A4D-1C69-4BD6-91EC-3759C572615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ACBA7-51A8-46D6-8EEA-048DCE7CFA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BE6A4D-1C69-4BD6-91EC-3759C5726151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1ACBA7-51A8-46D6-8EEA-048DCE7CFA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814003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Vzdělávání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000" baseline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pro </a:t>
                      </a:r>
                      <a:r>
                        <a:rPr lang="cs-CZ" sz="2000" baseline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zdraví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Zdravověda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Stáří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Spánek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VY_32_INOVACE_4C_ZDR_18(20)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55029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Verdana" pitchFamily="34" charset="0"/>
              </a:rPr>
              <a:t>Prezentace Microsoft PowerPoint přibližuje současný postup ošetřování a přístup k seniorům. </a:t>
            </a:r>
          </a:p>
          <a:p>
            <a:r>
              <a:rPr lang="cs-CZ" sz="2000" dirty="0" smtClean="0">
                <a:latin typeface="Verdana" pitchFamily="34" charset="0"/>
              </a:rPr>
              <a:t>Prezentace je určena jako podpůrný materiál k výkladu učitele, lze použít i k opakování učiva.</a:t>
            </a:r>
          </a:p>
          <a:p>
            <a:r>
              <a:rPr lang="cs-CZ" sz="2000" dirty="0" smtClean="0">
                <a:latin typeface="Verdana" pitchFamily="34" charset="0"/>
              </a:rPr>
              <a:t>Cílem prezentace je studentům vštípit moderní pojetí péče o seniory.</a:t>
            </a:r>
            <a:endParaRPr lang="cs-CZ" sz="2000" smtClean="0">
              <a:latin typeface="Verdana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2000" dirty="0" smtClean="0">
              <a:latin typeface="Verdan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cs-CZ" b="1" u="sng" dirty="0"/>
              <a:t> Spánek</a:t>
            </a:r>
            <a:r>
              <a:rPr lang="cs-CZ" dirty="0"/>
              <a:t>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508104" y="6165304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Andrea Ječmenová 2012</a:t>
            </a:r>
            <a:endParaRPr lang="cs-CZ" sz="2400" dirty="0"/>
          </a:p>
        </p:txBody>
      </p:sp>
      <p:pic>
        <p:nvPicPr>
          <p:cNvPr id="9" name="Zástupný symbol pro obsah 8" descr="20130320_12585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11760" y="982862"/>
            <a:ext cx="3857476" cy="514330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fyziologický </a:t>
            </a:r>
            <a:r>
              <a:rPr lang="cs-CZ" dirty="0"/>
              <a:t>jev, nutný a potřebný pro obnovu sil</a:t>
            </a:r>
          </a:p>
          <a:p>
            <a:r>
              <a:rPr lang="cs-CZ" dirty="0" smtClean="0"/>
              <a:t>je </a:t>
            </a:r>
            <a:r>
              <a:rPr lang="cs-CZ" dirty="0"/>
              <a:t>důležitou součástí léčby</a:t>
            </a:r>
          </a:p>
          <a:p>
            <a:pPr lvl="0"/>
            <a:r>
              <a:rPr lang="cs-CZ" dirty="0"/>
              <a:t>potřeba spánku se mění věkem, dospělý člověk má spát 6-8 hodin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/>
              <a:t>Nejčastější poruchy spánku</a:t>
            </a:r>
            <a:r>
              <a:rPr lang="cs-CZ" dirty="0"/>
              <a:t>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Font typeface="Arial" pitchFamily="34" charset="0"/>
              <a:buChar char="•"/>
            </a:pPr>
            <a:r>
              <a:rPr lang="cs-CZ" sz="4000" dirty="0"/>
              <a:t>špatné usínání</a:t>
            </a:r>
          </a:p>
          <a:p>
            <a:pPr lvl="1">
              <a:buFont typeface="Arial" pitchFamily="34" charset="0"/>
              <a:buChar char="•"/>
            </a:pPr>
            <a:r>
              <a:rPr lang="cs-CZ" sz="4000" dirty="0"/>
              <a:t>neklidný spánek</a:t>
            </a:r>
          </a:p>
          <a:p>
            <a:pPr lvl="1">
              <a:buFont typeface="Arial" pitchFamily="34" charset="0"/>
              <a:buChar char="•"/>
            </a:pPr>
            <a:r>
              <a:rPr lang="cs-CZ" sz="4000" dirty="0"/>
              <a:t>příliš lehký spánek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250"/>
                            </p:stCondLst>
                            <p:childTnLst>
                              <p:par>
                                <p:cTn id="2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7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/>
              <a:t>Příčiny nespavosti</a:t>
            </a:r>
            <a:r>
              <a:rPr lang="cs-CZ" dirty="0"/>
              <a:t>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fyzické </a:t>
            </a:r>
            <a:r>
              <a:rPr lang="cs-CZ" u="sng" dirty="0"/>
              <a:t>poruchy</a:t>
            </a:r>
            <a:r>
              <a:rPr lang="cs-CZ" dirty="0"/>
              <a:t> – bolesti, svědění, nevolnost, zvracení, průjmy, časté nucení na moč</a:t>
            </a:r>
          </a:p>
          <a:p>
            <a:r>
              <a:rPr lang="cs-CZ" u="sng" dirty="0" smtClean="0"/>
              <a:t>psychické </a:t>
            </a:r>
            <a:r>
              <a:rPr lang="cs-CZ" u="sng" dirty="0"/>
              <a:t>poruchy</a:t>
            </a:r>
            <a:r>
              <a:rPr lang="cs-CZ" dirty="0"/>
              <a:t> – narušení návyků, obavami o příbuzné a zvířata, strach z neznámých vyšetření z operace, nejistota z budoucnosti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 fontScale="90000"/>
          </a:bodyPr>
          <a:lstStyle/>
          <a:p>
            <a:r>
              <a:rPr lang="cs-CZ" b="1" u="sng" dirty="0"/>
              <a:t>V prostředí nemocnice mohou být rušivými podněty</a:t>
            </a:r>
            <a:r>
              <a:rPr lang="cs-CZ" dirty="0"/>
              <a:t>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cs-CZ" dirty="0"/>
              <a:t>příliš velké teplo nebo chlad</a:t>
            </a:r>
          </a:p>
          <a:p>
            <a:pPr lvl="1"/>
            <a:r>
              <a:rPr lang="cs-CZ" dirty="0"/>
              <a:t>suchý vzduch a nedostatečně vyvětraný pokoj</a:t>
            </a:r>
          </a:p>
          <a:p>
            <a:pPr lvl="1"/>
            <a:r>
              <a:rPr lang="cs-CZ" dirty="0"/>
              <a:t>nepohodlné lůžko</a:t>
            </a:r>
          </a:p>
          <a:p>
            <a:pPr lvl="1"/>
            <a:r>
              <a:rPr lang="cs-CZ" dirty="0"/>
              <a:t>hlučné projevy </a:t>
            </a:r>
            <a:r>
              <a:rPr lang="cs-CZ" dirty="0" err="1"/>
              <a:t>spolupacientů</a:t>
            </a:r>
            <a:endParaRPr lang="cs-CZ" dirty="0"/>
          </a:p>
          <a:p>
            <a:pPr lvl="1"/>
            <a:r>
              <a:rPr lang="cs-CZ" dirty="0"/>
              <a:t>hlasitý hovor personálu, nebo bezohledné jednání personálu při vstupu na pokoj během noci</a:t>
            </a:r>
          </a:p>
          <a:p>
            <a:pPr lvl="1"/>
            <a:r>
              <a:rPr lang="cs-CZ" dirty="0"/>
              <a:t>nešetrné brzké ranní buzení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		</a:t>
            </a:r>
            <a:br>
              <a:rPr lang="cs-CZ" dirty="0"/>
            </a:br>
            <a:r>
              <a:rPr lang="cs-CZ" b="1" dirty="0" smtClean="0"/>
              <a:t>Zajištění </a:t>
            </a:r>
            <a:r>
              <a:rPr lang="cs-CZ" b="1" dirty="0"/>
              <a:t>dostatečného a nerušeného spánku</a:t>
            </a:r>
            <a:br>
              <a:rPr lang="cs-CZ" b="1" dirty="0"/>
            </a:br>
            <a:endParaRPr lang="cs-CZ" dirty="0"/>
          </a:p>
        </p:txBody>
      </p:sp>
      <p:pic>
        <p:nvPicPr>
          <p:cNvPr id="4" name="Zástupný symbol pro obsah 3" descr="20130320_13015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07704" y="1600200"/>
            <a:ext cx="5184576" cy="501337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Odstraňování psychologických příčin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umožnit nemocnému zachovat jeho </a:t>
            </a:r>
            <a:r>
              <a:rPr lang="cs-CZ" dirty="0" err="1"/>
              <a:t>předspánkový</a:t>
            </a:r>
            <a:r>
              <a:rPr lang="cs-CZ" dirty="0"/>
              <a:t> </a:t>
            </a:r>
            <a:r>
              <a:rPr lang="cs-CZ" dirty="0" smtClean="0"/>
              <a:t>rituál.</a:t>
            </a:r>
          </a:p>
          <a:p>
            <a:r>
              <a:rPr lang="cs-CZ" dirty="0" smtClean="0"/>
              <a:t>vyslechnout </a:t>
            </a:r>
            <a:r>
              <a:rPr lang="cs-CZ" dirty="0"/>
              <a:t>nemocného =&gt; umožnit rozhovor o starostech pacienta =&gt; empaticky </a:t>
            </a:r>
            <a:r>
              <a:rPr lang="cs-CZ" dirty="0" smtClean="0"/>
              <a:t>naslouchat</a:t>
            </a:r>
          </a:p>
          <a:p>
            <a:r>
              <a:rPr lang="cs-CZ" dirty="0" smtClean="0"/>
              <a:t>podrobně </a:t>
            </a:r>
            <a:r>
              <a:rPr lang="cs-CZ" dirty="0"/>
              <a:t>nemocnému popsat zákrok, který ho čeká=&gt; rozptýlit </a:t>
            </a:r>
            <a:r>
              <a:rPr lang="cs-CZ" dirty="0" smtClean="0"/>
              <a:t>obavy</a:t>
            </a:r>
          </a:p>
          <a:p>
            <a:r>
              <a:rPr lang="cs-CZ" dirty="0" smtClean="0"/>
              <a:t>zajištění </a:t>
            </a:r>
            <a:r>
              <a:rPr lang="cs-CZ" dirty="0"/>
              <a:t>klidného prostředí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000"/>
                            </p:stCondLst>
                            <p:childTnLst>
                              <p:par>
                                <p:cTn id="34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/>
              <a:t>Odstraňování fyzických příčin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za spolupráce s lékařem  =&gt; ordinace léků =&gt; analgetika, </a:t>
            </a:r>
            <a:r>
              <a:rPr lang="cs-CZ" dirty="0" smtClean="0"/>
              <a:t>hypnotika při </a:t>
            </a:r>
            <a:r>
              <a:rPr lang="cs-CZ" dirty="0"/>
              <a:t>podávání těchto léků nutno postupovat opatrně =&gt; </a:t>
            </a:r>
            <a:r>
              <a:rPr lang="cs-CZ" dirty="0">
                <a:solidFill>
                  <a:srgbClr val="FF0000"/>
                </a:solidFill>
              </a:rPr>
              <a:t>vznik návyku.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332656"/>
            <a:ext cx="4038600" cy="6192688"/>
          </a:xfrm>
        </p:spPr>
        <p:txBody>
          <a:bodyPr>
            <a:normAutofit fontScale="92500"/>
          </a:bodyPr>
          <a:lstStyle/>
          <a:p>
            <a:r>
              <a:rPr lang="cs-CZ" b="1" u="sng" dirty="0"/>
              <a:t>Noční klid </a:t>
            </a:r>
          </a:p>
          <a:p>
            <a:pPr lvl="0"/>
            <a:r>
              <a:rPr lang="cs-CZ" dirty="0"/>
              <a:t>od 21- 22 hodiny do 6hodin ráno</a:t>
            </a:r>
          </a:p>
          <a:p>
            <a:pPr lvl="0"/>
            <a:r>
              <a:rPr lang="cs-CZ" dirty="0"/>
              <a:t>předem připraveny všechny pokoje ke spánku</a:t>
            </a:r>
          </a:p>
          <a:p>
            <a:pPr lvl="0"/>
            <a:r>
              <a:rPr lang="cs-CZ" dirty="0"/>
              <a:t>nemocným upraveno lůžko a lůžkoviny</a:t>
            </a:r>
          </a:p>
          <a:p>
            <a:pPr lvl="0"/>
            <a:r>
              <a:rPr lang="cs-CZ" dirty="0"/>
              <a:t>zhasnutí velkých světel na celém oddělení=&gt; rozsvíceny pouze noční světla</a:t>
            </a:r>
          </a:p>
          <a:p>
            <a:pPr lvl="0"/>
            <a:r>
              <a:rPr lang="cs-CZ" dirty="0"/>
              <a:t>personál obstarává, aby nebyl noční klid ničím rušen.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Nadpis 1"/>
          <p:cNvSpPr>
            <a:spLocks noGrp="1"/>
          </p:cNvSpPr>
          <p:nvPr>
            <p:ph sz="half" idx="1"/>
          </p:nvPr>
        </p:nvSpPr>
        <p:spPr>
          <a:xfrm>
            <a:off x="457200" y="260350"/>
            <a:ext cx="4038600" cy="5865813"/>
          </a:xfrm>
        </p:spPr>
        <p:txBody>
          <a:bodyPr>
            <a:normAutofit fontScale="92500"/>
          </a:bodyPr>
          <a:lstStyle/>
          <a:p>
            <a:r>
              <a:rPr lang="cs-CZ" b="1" u="sng" dirty="0"/>
              <a:t>Odpolední odpočinek </a:t>
            </a:r>
          </a:p>
          <a:p>
            <a:pPr lvl="0"/>
            <a:r>
              <a:rPr lang="cs-CZ" dirty="0"/>
              <a:t>doba mezi 13 - 15 hodinou</a:t>
            </a:r>
          </a:p>
          <a:p>
            <a:pPr lvl="0"/>
            <a:r>
              <a:rPr lang="cs-CZ" dirty="0"/>
              <a:t>zajistit nemocným klid</a:t>
            </a:r>
          </a:p>
          <a:p>
            <a:pPr lvl="0"/>
            <a:r>
              <a:rPr lang="cs-CZ" dirty="0"/>
              <a:t>neprovádějí se žádné procesy ani vyšetření =&gt; jen </a:t>
            </a:r>
            <a:r>
              <a:rPr lang="cs-CZ" dirty="0" err="1"/>
              <a:t>výjmečně</a:t>
            </a:r>
            <a:r>
              <a:rPr lang="cs-CZ" dirty="0"/>
              <a:t> ano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0"/>
                            </p:stCondLst>
                            <p:childTnLst>
                              <p:par>
                                <p:cTn id="3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4000"/>
                            </p:stCondLst>
                            <p:childTnLst>
                              <p:par>
                                <p:cTn id="4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6000"/>
                            </p:stCondLst>
                            <p:childTnLst>
                              <p:par>
                                <p:cTn id="4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8000"/>
                            </p:stCondLst>
                            <p:childTnLst>
                              <p:par>
                                <p:cTn id="5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Kontrolní otázky a cvičení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Význam spánku, potřeba spánku ve stáří.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Příčiny nespavosti a možnosti řešení nespavosti.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Jak správně odstraňovat osobní příčiny nespavosti?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Význam odpoledního odpočinku a nočního klidu pro seniory.</a:t>
            </a:r>
          </a:p>
          <a:p>
            <a:r>
              <a:rPr lang="cs-CZ" u="sng" dirty="0" smtClean="0"/>
              <a:t> </a:t>
            </a:r>
            <a:r>
              <a:rPr lang="cs-CZ" b="1" u="sng" dirty="0" smtClean="0"/>
              <a:t>Úkol :</a:t>
            </a:r>
            <a:endParaRPr lang="cs-CZ" u="sng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Písemně zpracujte, jak zajistíte dostatečný odpočinek a spánek při celodenní péči o seniory.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Použité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/>
            <a:r>
              <a:rPr lang="cs-CZ" sz="2800" dirty="0" smtClean="0"/>
              <a:t>PhDr. Marie Rozsypalová, Mgr. Alena Šafránková Ošetřovatelství I. INFORMATORIUM, spol. s.r.o. 2002 ISBN 80-8607-96-3</a:t>
            </a:r>
          </a:p>
          <a:p>
            <a:r>
              <a:rPr lang="cs-CZ" sz="2800" dirty="0" smtClean="0"/>
              <a:t>Fotografie archiv autorky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371</Words>
  <Application>Microsoft Office PowerPoint</Application>
  <PresentationFormat>Předvádění na obrazovce (4:3)</PresentationFormat>
  <Paragraphs>74</Paragraphs>
  <Slides>13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 </vt:lpstr>
      <vt:lpstr> Spánek </vt:lpstr>
      <vt:lpstr>Snímek 4</vt:lpstr>
      <vt:lpstr>Nejčastější poruchy spánku  </vt:lpstr>
      <vt:lpstr>Příčiny nespavosti  </vt:lpstr>
      <vt:lpstr>V prostředí nemocnice mohou být rušivými podněty  </vt:lpstr>
      <vt:lpstr>    Zajištění dostatečného a nerušeného spánku </vt:lpstr>
      <vt:lpstr>Odstraňování psychologických příčin</vt:lpstr>
      <vt:lpstr>Odstraňování fyzických příčin </vt:lpstr>
      <vt:lpstr>Snímek 11</vt:lpstr>
      <vt:lpstr>Kontrolní otázky a cvičení 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Spánek </dc:title>
  <dc:creator>Admin</dc:creator>
  <cp:lastModifiedBy>Dum</cp:lastModifiedBy>
  <cp:revision>9</cp:revision>
  <dcterms:created xsi:type="dcterms:W3CDTF">2013-03-29T23:16:39Z</dcterms:created>
  <dcterms:modified xsi:type="dcterms:W3CDTF">2014-02-23T21:25:28Z</dcterms:modified>
</cp:coreProperties>
</file>