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46BCE-D983-4709-952D-62554B2E26D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61E0F3-BB66-4031-A8D4-0863F5C813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77D3D-DBF2-4C7B-8E1C-0561BE41BE4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06AB67-E18D-440E-8C65-5F2CD14ED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zdraví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Péče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 mrtvé tělo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VY_32_INOVACE_4C_ZDR_20(20)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/>
              <a:t>Péče o mrtvé tělo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8" name="Zástupný symbol pro obsah 7" descr="DSC000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2718" y="836712"/>
            <a:ext cx="7467674" cy="5289451"/>
          </a:xfrm>
        </p:spPr>
      </p:pic>
      <p:sp>
        <p:nvSpPr>
          <p:cNvPr id="9" name="TextovéPole 8"/>
          <p:cNvSpPr txBox="1"/>
          <p:nvPr/>
        </p:nvSpPr>
        <p:spPr>
          <a:xfrm>
            <a:off x="5148064" y="623731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Fáze smrti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>
              <a:buNone/>
            </a:pPr>
            <a:r>
              <a:rPr lang="cs-CZ" b="1" u="sng" dirty="0"/>
              <a:t>Agónie</a:t>
            </a:r>
            <a:r>
              <a:rPr lang="cs-CZ" b="1" dirty="0"/>
              <a:t> – </a:t>
            </a:r>
            <a:r>
              <a:rPr lang="cs-CZ" dirty="0"/>
              <a:t>předsmrtný stav, umírání v bezvědomí, základní funkce jsou ještě zachovány, ale dochází k selhávání některých orgánů (např. jater)</a:t>
            </a:r>
          </a:p>
          <a:p>
            <a:pPr lvl="0">
              <a:buNone/>
            </a:pPr>
            <a:r>
              <a:rPr lang="cs-CZ" b="1" u="sng" dirty="0"/>
              <a:t>Klinická smrt </a:t>
            </a:r>
            <a:r>
              <a:rPr lang="cs-CZ" b="1" dirty="0"/>
              <a:t>– </a:t>
            </a:r>
            <a:r>
              <a:rPr lang="cs-CZ" dirty="0"/>
              <a:t>dochází k zástavě dechu a krevního oběhu, činnost mozkových buněk je zachována</a:t>
            </a:r>
          </a:p>
          <a:p>
            <a:pPr lvl="0">
              <a:buNone/>
            </a:pPr>
            <a:r>
              <a:rPr lang="cs-CZ" b="1" u="sng" dirty="0"/>
              <a:t>Biologická smrt </a:t>
            </a:r>
            <a:r>
              <a:rPr lang="cs-CZ" b="1" dirty="0"/>
              <a:t>– </a:t>
            </a:r>
            <a:r>
              <a:rPr lang="cs-CZ" dirty="0"/>
              <a:t>dochází k zániku buněk, stav je nezvratný (</a:t>
            </a:r>
            <a:r>
              <a:rPr lang="cs-CZ" dirty="0" err="1"/>
              <a:t>ireverzitibilní</a:t>
            </a:r>
            <a:r>
              <a:rPr lang="cs-CZ" dirty="0"/>
              <a:t>)</a:t>
            </a:r>
          </a:p>
          <a:p>
            <a:pPr lvl="0">
              <a:buNone/>
            </a:pPr>
            <a:r>
              <a:rPr lang="cs-CZ" b="1" u="sng" dirty="0"/>
              <a:t>Smrt mozku </a:t>
            </a:r>
            <a:r>
              <a:rPr lang="cs-CZ" b="1" dirty="0"/>
              <a:t>– </a:t>
            </a:r>
            <a:r>
              <a:rPr lang="cs-CZ" dirty="0"/>
              <a:t>zanikají nezvratně mozkové buňky, EEG nevykazuje aktivitu mozku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Známky smrti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u="sng" dirty="0"/>
              <a:t>Nejisté</a:t>
            </a:r>
            <a:r>
              <a:rPr lang="cs-CZ" b="1" dirty="0"/>
              <a:t> – </a:t>
            </a:r>
            <a:r>
              <a:rPr lang="cs-CZ" dirty="0"/>
              <a:t>zástava dechu a srdeční činnosti, zornice nereagují na světlo</a:t>
            </a:r>
          </a:p>
          <a:p>
            <a:r>
              <a:rPr lang="cs-CZ" b="1" u="sng" dirty="0"/>
              <a:t>Jisté</a:t>
            </a:r>
            <a:r>
              <a:rPr lang="cs-CZ" b="1" dirty="0"/>
              <a:t> – </a:t>
            </a:r>
            <a:r>
              <a:rPr lang="cs-CZ" dirty="0"/>
              <a:t>posmrtné skvrny, vosková bledost, smrtelný zápach a posmrtná ztuhlost. Sestra neprodleně informuje lékaře o smrti a zaznamená čas úmrtí do </a:t>
            </a:r>
            <a:r>
              <a:rPr lang="cs-CZ" dirty="0" err="1"/>
              <a:t>dekurzu</a:t>
            </a:r>
            <a:r>
              <a:rPr lang="cs-CZ" dirty="0"/>
              <a:t> (pokud je očekávaná). Lékař </a:t>
            </a:r>
            <a:r>
              <a:rPr lang="cs-CZ" b="1" dirty="0">
                <a:solidFill>
                  <a:srgbClr val="FF0000"/>
                </a:solidFill>
              </a:rPr>
              <a:t>vždy konstatuje úmrtí a provede ohledání těla.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Mrtvé tělo může být odvezeno z oddělení nejdříve za 2 hodiny po zjištění smrti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600" decel="5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Poslední péče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</p:spPr>
        <p:txBody>
          <a:bodyPr>
            <a:normAutofit fontScale="6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zajistit intimitu zemřelého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na lůžku ponechat jen prostěradlo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svléci tělo a uložit do vodorovné polohy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sejmout veškeré šperky, hodinky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zkrátit všechny cévky, drény, kanyly tak, aby je bylo možné dodatečně vytáhnout, ale nemohly vypadnout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čistě převázat rány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vyjmout snímatelnou protézu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zajistit identifikaci zemřelého – jmenovkami se jménem a příjmením, datem jeho narození, datem a hodinou úmrtí, </a:t>
            </a:r>
            <a:r>
              <a:rPr lang="cs-CZ" dirty="0" smtClean="0"/>
              <a:t>názvem oddělení</a:t>
            </a:r>
            <a:r>
              <a:rPr lang="cs-CZ" dirty="0"/>
              <a:t>, jednu připevnit na pravé zápěstí a na pravý kotník, pokud jmenovky nelze připevnit, popsat popisovačem kůži příslušné končetiny, označení se může lišit podle zvyklostí zdravotnických zařízení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zabalit zemřelého do prostěradla nebo jednorázového obalu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Používejte </a:t>
            </a:r>
            <a:r>
              <a:rPr lang="cs-CZ" dirty="0">
                <a:solidFill>
                  <a:srgbClr val="FF0000"/>
                </a:solidFill>
              </a:rPr>
              <a:t>vždy ochranné prostředky při manipulaci se zemřelým, chraňte své </a:t>
            </a:r>
            <a:r>
              <a:rPr lang="cs-CZ" dirty="0" smtClean="0">
                <a:solidFill>
                  <a:srgbClr val="FF0000"/>
                </a:solidFill>
              </a:rPr>
              <a:t>zdraví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Zajištění dalších činností spojených s úmrtím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po 2 hodinách zajistit odvoz těla z oddělení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příbuzné vyrozumět telegramem (pokud není uveden v chorobopisu jiný způsob)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zapsat úmrtí do hlášení sester ( jméno pacienta, datum a hodinu úmrtí)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pečlivě a přesně vyplnit dokumentaci podle zvyklostí oddělení (připravit lékaři list o prohlídce mrtvého a průvodní list ke klinické pitvě dospělých.)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dirty="0"/>
              <a:t>Péče o lůžko a pomůcky po zemřelém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lůžko důkladně umýt a dezinfikovat, matrace a lůžkoviny vyvětrat a čistě povléknout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pomůcky k opakovanému použití používané zemřelým dezinfikovat, omýt a podle zvyklostí oddělení uložit, ostatní odstranit do odpadu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pokoj po zemřelém vyvětrat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Zástupný symbol pro obsah 7" descr="DSC0006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56411" y="2204864"/>
            <a:ext cx="4230389" cy="331236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400"/>
                            </p:stCondLst>
                            <p:childTnLst>
                              <p:par>
                                <p:cTn id="11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9400"/>
                            </p:stCondLst>
                            <p:childTnLst>
                              <p:par>
                                <p:cTn id="16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400"/>
                            </p:stCondLst>
                            <p:childTnLst>
                              <p:par>
                                <p:cTn id="21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400"/>
                            </p:stCondLst>
                            <p:childTnLst>
                              <p:par>
                                <p:cTn id="26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dirty="0"/>
              <a:t>Sepsání pozůstalosti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všechny osobní věci zemřelého je nutné shromáždit, prohlédnout a zapsat jejich seznam do sešitu pozůstalostí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věnovat zvláštní pozornost cennostem, píše se </a:t>
            </a:r>
            <a:r>
              <a:rPr lang="cs-CZ" dirty="0" smtClean="0"/>
              <a:t>bílý </a:t>
            </a:r>
            <a:r>
              <a:rPr lang="cs-CZ" dirty="0"/>
              <a:t>a žlutý kov (stříbro a zlato),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a finančním obnosům, nezapomenout na zuby z kovu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sepisující sestra se podepíše a potvrdí podpisem tento seznam, další svědek se také podepíše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pokud se nepodaří některé předměty z těla sejmout, provádíme o tom zápis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pozůstalost vydat jen po předložení občanského průkazu a zapsání jména pozůstalého, čísla občanského průkazu a jeho vztahu k zemřelému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při předávání pozůstalosti je třeba zachovat důstojnost a ohleduplnost, pro předávání pozůstalosti zvolit vhodné prostředí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podat informace o zařízení pohřbu, co musí příbuzní udělat a kam mají přinést oblečení pro zemřelého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"/>
                            </p:stCondLst>
                            <p:childTnLst>
                              <p:par>
                                <p:cTn id="1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400"/>
                            </p:stCondLst>
                            <p:childTnLst>
                              <p:par>
                                <p:cTn id="20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400"/>
                            </p:stCondLst>
                            <p:childTnLst>
                              <p:par>
                                <p:cTn id="24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400"/>
                            </p:stCondLst>
                            <p:childTnLst>
                              <p:par>
                                <p:cTn id="2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400"/>
                            </p:stCondLst>
                            <p:childTnLst>
                              <p:par>
                                <p:cTn id="3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400"/>
                            </p:stCondLst>
                            <p:childTnLst>
                              <p:par>
                                <p:cTn id="36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400"/>
                            </p:stCondLst>
                            <p:childTnLst>
                              <p:par>
                                <p:cTn id="40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fáze smrti, známky smrti a kdo smrt potvrdí?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zajistit péči o mrtvé tělo?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další činnosti spojené s úmrtím?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správně sepsat pozůstalost?</a:t>
            </a:r>
          </a:p>
          <a:p>
            <a:r>
              <a:rPr lang="cs-CZ" b="1" u="sng" dirty="0" smtClean="0"/>
              <a:t>Úkol :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Vyhledejte pomocí internetových zdrojů, jak profesionálně přistupovat ke smrti.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MUDr. Marie Nejedlá, Mgr. Hana Svobodová,        Mgr. Alena Šafránková  </a:t>
            </a:r>
          </a:p>
          <a:p>
            <a:pPr>
              <a:buNone/>
            </a:pPr>
            <a:r>
              <a:rPr lang="cs-CZ" sz="2800" dirty="0" smtClean="0"/>
              <a:t>     INFORMATORIUM, spol. s.r.o. 2004 </a:t>
            </a:r>
          </a:p>
          <a:p>
            <a:pPr>
              <a:buNone/>
            </a:pPr>
            <a:r>
              <a:rPr lang="cs-CZ" sz="2800" dirty="0" smtClean="0"/>
              <a:t>     ISBN 80-7333-030-X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599</Words>
  <Application>Microsoft Office PowerPoint</Application>
  <PresentationFormat>Předvádění na obrazovce (4:3)</PresentationFormat>
  <Paragraphs>77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 </vt:lpstr>
      <vt:lpstr>Péče o mrtvé tělo </vt:lpstr>
      <vt:lpstr>Fáze smrti </vt:lpstr>
      <vt:lpstr>Známky smrti </vt:lpstr>
      <vt:lpstr>Poslední péče </vt:lpstr>
      <vt:lpstr>Zajištění dalších činností spojených s úmrtím </vt:lpstr>
      <vt:lpstr>  Péče o lůžko a pomůcky po zemřelém </vt:lpstr>
      <vt:lpstr>  Sepsání pozůstalosti </vt:lpstr>
      <vt:lpstr>Kontrolní otázky a cvičení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7</cp:revision>
  <dcterms:created xsi:type="dcterms:W3CDTF">2013-03-31T15:50:40Z</dcterms:created>
  <dcterms:modified xsi:type="dcterms:W3CDTF">2014-02-23T21:23:25Z</dcterms:modified>
</cp:coreProperties>
</file>