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5" r:id="rId4"/>
    <p:sldId id="270" r:id="rId5"/>
    <p:sldId id="269" r:id="rId6"/>
    <p:sldId id="266" r:id="rId7"/>
    <p:sldId id="267" r:id="rId8"/>
    <p:sldId id="268" r:id="rId9"/>
    <p:sldId id="272" r:id="rId10"/>
    <p:sldId id="273" r:id="rId11"/>
    <p:sldId id="274" r:id="rId12"/>
    <p:sldId id="275" r:id="rId13"/>
    <p:sldId id="264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etedelascience.fr/pid25666/web.html?video=275222&amp;thetime=1384759995#webtv_bloc_nav" TargetMode="External"/><Relationship Id="rId2" Type="http://schemas.openxmlformats.org/officeDocument/2006/relationships/hyperlink" Target="http://www.fetedelascience.fr/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www.fetedelascience.fr/pid25666/web.html?video=192419&amp;thetime=1384760100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Lavoisier_und_Nemours.png" TargetMode="External"/><Relationship Id="rId2" Type="http://schemas.openxmlformats.org/officeDocument/2006/relationships/hyperlink" Target="https://commons.wikimedia.org/wiki/File:1783_balloonj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commons.wikimedia.org/wiki/File:Roland_Moreno_1996_1.jpg" TargetMode="External"/><Relationship Id="rId5" Type="http://schemas.openxmlformats.org/officeDocument/2006/relationships/hyperlink" Target="https://commons.wikimedia.org/wiki/File:Pierre_and_Marie_Curie.jpg" TargetMode="External"/><Relationship Id="rId4" Type="http://schemas.openxmlformats.org/officeDocument/2006/relationships/hyperlink" Target="https://commons.wikimedia.org/wiki/File:Tableau_Louis_Pasteu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francouzská věda</a:t>
            </a:r>
            <a:br>
              <a:rPr lang="cs-CZ" sz="3200" dirty="0" smtClean="0"/>
            </a:br>
            <a:r>
              <a:rPr lang="cs-CZ" sz="3200" dirty="0" smtClean="0"/>
              <a:t>La Science en France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VY_32_INOVACE_7.FJ.16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4</a:t>
            </a:r>
            <a:r>
              <a:rPr lang="cs-CZ" sz="1200" dirty="0" smtClean="0"/>
              <a:t>. ročník –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713297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francouzsky</a:t>
                      </a:r>
                      <a:r>
                        <a:rPr lang="cs-CZ" sz="1200" baseline="0" dirty="0" smtClean="0"/>
                        <a:t>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významnými osobnostmi francouzské vědy.</a:t>
            </a:r>
          </a:p>
          <a:p>
            <a:pPr algn="just"/>
            <a:r>
              <a:rPr lang="cs-CZ" sz="1100" dirty="0" smtClean="0"/>
              <a:t>Obrazový materiál je vhodný pro popis a srovnání. Videoukázky slouží k nácviku porozumění.</a:t>
            </a:r>
          </a:p>
          <a:p>
            <a:pPr algn="just"/>
            <a:r>
              <a:rPr lang="cs-CZ" sz="1100" dirty="0" smtClean="0"/>
              <a:t>Materiál se využije ve výkladové části hodiny.</a:t>
            </a:r>
          </a:p>
          <a:p>
            <a:pPr algn="just"/>
            <a:r>
              <a:rPr lang="cs-CZ" sz="1100" dirty="0" smtClean="0"/>
              <a:t>Pomůcky: interaktivní tabule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frères</a:t>
            </a:r>
            <a:r>
              <a:rPr lang="cs-CZ" dirty="0" smtClean="0"/>
              <a:t> </a:t>
            </a:r>
            <a:r>
              <a:rPr lang="cs-CZ" dirty="0" err="1" smtClean="0"/>
              <a:t>Mongolfier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6624736" cy="4186401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fr-FR" dirty="0"/>
              <a:t> Joseph (1740-1810) et Étienne (1745-1799</a:t>
            </a:r>
            <a:r>
              <a:rPr lang="fr-FR" dirty="0" smtClean="0"/>
              <a:t>)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fr-FR" dirty="0" smtClean="0"/>
              <a:t> </a:t>
            </a:r>
            <a:r>
              <a:rPr lang="cs-CZ" dirty="0" err="1" smtClean="0"/>
              <a:t>Ils</a:t>
            </a:r>
            <a:r>
              <a:rPr lang="cs-CZ" dirty="0" smtClean="0"/>
              <a:t> </a:t>
            </a:r>
            <a:r>
              <a:rPr lang="cs-CZ" dirty="0" err="1" smtClean="0"/>
              <a:t>étaient</a:t>
            </a:r>
            <a:r>
              <a:rPr lang="cs-CZ" dirty="0" smtClean="0"/>
              <a:t> </a:t>
            </a:r>
            <a:r>
              <a:rPr lang="fr-FR" dirty="0" smtClean="0"/>
              <a:t>inventeurs </a:t>
            </a:r>
            <a:r>
              <a:rPr lang="fr-FR" dirty="0"/>
              <a:t>français, constructeurs des </a:t>
            </a:r>
            <a:r>
              <a:rPr lang="fr-FR" dirty="0" smtClean="0"/>
              <a:t>montgolfières, ballons </a:t>
            </a:r>
            <a:r>
              <a:rPr lang="fr-FR" dirty="0"/>
              <a:t>à air chaud grâce auxquels a été réalisé en 1783 le premier vol d'un être humain</a:t>
            </a:r>
            <a:r>
              <a:rPr lang="fr-FR" dirty="0" smtClean="0"/>
              <a:t>.</a:t>
            </a:r>
            <a:endParaRPr lang="cs-CZ" dirty="0"/>
          </a:p>
        </p:txBody>
      </p:sp>
      <p:pic>
        <p:nvPicPr>
          <p:cNvPr id="1027" name="Picture 3" descr="C:\Users\bj\AppData\Local\Microsoft\Windows\Temporary Internet Files\Content.IE5\0PKHZITW\MC900360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6849" y="1268760"/>
            <a:ext cx="1335938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736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500" y="404664"/>
            <a:ext cx="41910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67500" y="5589240"/>
            <a:ext cx="4247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18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Antoine </a:t>
            </a:r>
            <a:r>
              <a:rPr lang="cs-CZ" dirty="0" err="1" smtClean="0"/>
              <a:t>Laurent</a:t>
            </a:r>
            <a:r>
              <a:rPr lang="cs-CZ" dirty="0" smtClean="0"/>
              <a:t> </a:t>
            </a:r>
            <a:r>
              <a:rPr lang="cs-CZ" dirty="0" err="1" smtClean="0"/>
              <a:t>Lavoisier</a:t>
            </a:r>
            <a:r>
              <a:rPr lang="cs-CZ" dirty="0" smtClean="0"/>
              <a:t> (1743 – 1794)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4464496" cy="4824536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„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fr-FR" dirty="0"/>
              <a:t>père de la chimie </a:t>
            </a:r>
            <a:r>
              <a:rPr lang="fr-FR" dirty="0" smtClean="0"/>
              <a:t>moderne</a:t>
            </a:r>
            <a:r>
              <a:rPr lang="cs-CZ" dirty="0" smtClean="0"/>
              <a:t>“</a:t>
            </a:r>
            <a:endParaRPr lang="cs-CZ" dirty="0"/>
          </a:p>
          <a:p>
            <a:pPr algn="ctr"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fr-FR" dirty="0" smtClean="0"/>
              <a:t>Il </a:t>
            </a:r>
            <a:r>
              <a:rPr lang="fr-FR" dirty="0"/>
              <a:t>a énoncé la première version de la loi de conservation de la </a:t>
            </a:r>
            <a:r>
              <a:rPr lang="fr-FR" dirty="0" smtClean="0"/>
              <a:t>matière</a:t>
            </a:r>
            <a:r>
              <a:rPr lang="cs-CZ" dirty="0"/>
              <a:t>.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fr-FR" dirty="0" smtClean="0"/>
              <a:t>Loi </a:t>
            </a:r>
            <a:r>
              <a:rPr lang="fr-FR" dirty="0"/>
              <a:t>de </a:t>
            </a:r>
            <a:r>
              <a:rPr lang="fr-FR" dirty="0" smtClean="0"/>
              <a:t>Lavoisier</a:t>
            </a:r>
            <a:r>
              <a:rPr lang="cs-CZ" dirty="0" smtClean="0"/>
              <a:t>:</a:t>
            </a: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„</a:t>
            </a:r>
            <a:r>
              <a:rPr lang="cs-CZ" dirty="0" err="1"/>
              <a:t>rien</a:t>
            </a:r>
            <a:r>
              <a:rPr lang="cs-CZ" dirty="0"/>
              <a:t> ne se perd, </a:t>
            </a:r>
            <a:r>
              <a:rPr lang="cs-CZ" dirty="0" err="1"/>
              <a:t>rien</a:t>
            </a:r>
            <a:r>
              <a:rPr lang="cs-CZ" dirty="0"/>
              <a:t> ne se </a:t>
            </a:r>
            <a:r>
              <a:rPr lang="cs-CZ" dirty="0" err="1"/>
              <a:t>crée</a:t>
            </a:r>
            <a:r>
              <a:rPr lang="cs-CZ" dirty="0" smtClean="0"/>
              <a:t>“</a:t>
            </a:r>
          </a:p>
          <a:p>
            <a:pPr>
              <a:buFont typeface="Arial" pitchFamily="34" charset="0"/>
              <a:buChar char="•"/>
            </a:pPr>
            <a:endParaRPr lang="fr-FR" dirty="0"/>
          </a:p>
          <a:p>
            <a:pPr>
              <a:buFont typeface="Arial" pitchFamily="34" charset="0"/>
              <a:buChar char="•"/>
            </a:pPr>
            <a:r>
              <a:rPr lang="fr-FR" dirty="0" smtClean="0"/>
              <a:t>Son </a:t>
            </a:r>
            <a:r>
              <a:rPr lang="fr-FR" dirty="0"/>
              <a:t>nom est sur la liste des soixante-douze noms de savants inscrits sur la tour </a:t>
            </a:r>
            <a:r>
              <a:rPr lang="fr-FR" dirty="0" smtClean="0"/>
              <a:t>Eiffel</a:t>
            </a:r>
            <a:r>
              <a:rPr lang="cs-CZ" dirty="0" smtClean="0"/>
              <a:t>.</a:t>
            </a:r>
            <a:endParaRPr lang="fr-FR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446" y="1403343"/>
            <a:ext cx="3286799" cy="4327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451492" y="5427567"/>
            <a:ext cx="296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60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Louis Pasteur (1822 – 1895)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4762872" cy="4186401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C´était</a:t>
            </a:r>
            <a:r>
              <a:rPr lang="cs-CZ" dirty="0" smtClean="0"/>
              <a:t> </a:t>
            </a:r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/>
              <a:t>scientifique</a:t>
            </a:r>
            <a:r>
              <a:rPr lang="cs-CZ" dirty="0"/>
              <a:t> </a:t>
            </a:r>
            <a:r>
              <a:rPr lang="cs-CZ" dirty="0" err="1" smtClean="0"/>
              <a:t>français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Il</a:t>
            </a:r>
            <a:r>
              <a:rPr lang="cs-CZ" dirty="0" smtClean="0"/>
              <a:t> a fait des </a:t>
            </a:r>
            <a:r>
              <a:rPr lang="cs-CZ" dirty="0" err="1" smtClean="0"/>
              <a:t>recherches</a:t>
            </a:r>
            <a:r>
              <a:rPr lang="cs-CZ" dirty="0" smtClean="0"/>
              <a:t> </a:t>
            </a:r>
            <a:r>
              <a:rPr lang="cs-CZ" dirty="0" err="1" smtClean="0"/>
              <a:t>sur</a:t>
            </a:r>
            <a:r>
              <a:rPr lang="cs-CZ" dirty="0" smtClean="0"/>
              <a:t> les </a:t>
            </a:r>
            <a:r>
              <a:rPr lang="cs-CZ" dirty="0" err="1" smtClean="0"/>
              <a:t>maladies</a:t>
            </a:r>
            <a:r>
              <a:rPr lang="cs-CZ" dirty="0"/>
              <a:t> </a:t>
            </a:r>
            <a:r>
              <a:rPr lang="cs-CZ" dirty="0" err="1" smtClean="0"/>
              <a:t>contagieuses</a:t>
            </a:r>
            <a:r>
              <a:rPr lang="cs-CZ" dirty="0"/>
              <a:t>.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Il</a:t>
            </a:r>
            <a:r>
              <a:rPr lang="cs-CZ" dirty="0" smtClean="0"/>
              <a:t> a </a:t>
            </a:r>
            <a:r>
              <a:rPr lang="cs-CZ" dirty="0" err="1" smtClean="0"/>
              <a:t>découvert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it-IT" dirty="0" smtClean="0"/>
              <a:t> </a:t>
            </a:r>
            <a:r>
              <a:rPr lang="it-IT" dirty="0"/>
              <a:t>vaccin contre la </a:t>
            </a:r>
            <a:r>
              <a:rPr lang="it-IT" dirty="0" smtClean="0"/>
              <a:t>rage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36291" y="5088856"/>
            <a:ext cx="430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301" y="1398863"/>
            <a:ext cx="3025794" cy="3689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6400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28604"/>
            <a:ext cx="8964488" cy="696140"/>
          </a:xfrm>
        </p:spPr>
        <p:txBody>
          <a:bodyPr/>
          <a:lstStyle/>
          <a:p>
            <a:r>
              <a:rPr lang="cs-CZ" dirty="0" err="1" smtClean="0"/>
              <a:t>Pierre</a:t>
            </a:r>
            <a:r>
              <a:rPr lang="cs-CZ" dirty="0" smtClean="0"/>
              <a:t> (1859 – 1906) et Marie Curie (1867 – 1934)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474433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fr-FR" dirty="0"/>
              <a:t>Il </a:t>
            </a:r>
            <a:r>
              <a:rPr lang="cs-CZ" dirty="0" err="1" smtClean="0"/>
              <a:t>sont</a:t>
            </a:r>
            <a:r>
              <a:rPr lang="cs-CZ" dirty="0" smtClean="0"/>
              <a:t> </a:t>
            </a:r>
            <a:r>
              <a:rPr lang="fr-FR" dirty="0" smtClean="0"/>
              <a:t>principalement connu</a:t>
            </a:r>
            <a:r>
              <a:rPr lang="cs-CZ" dirty="0" smtClean="0"/>
              <a:t>s</a:t>
            </a:r>
            <a:r>
              <a:rPr lang="fr-FR" dirty="0" smtClean="0"/>
              <a:t> </a:t>
            </a:r>
            <a:r>
              <a:rPr lang="fr-FR" dirty="0"/>
              <a:t>pour </a:t>
            </a:r>
            <a:r>
              <a:rPr lang="cs-CZ" dirty="0" err="1" smtClean="0"/>
              <a:t>leurs</a:t>
            </a:r>
            <a:r>
              <a:rPr lang="fr-FR" dirty="0" smtClean="0"/>
              <a:t> </a:t>
            </a:r>
            <a:r>
              <a:rPr lang="fr-FR" dirty="0"/>
              <a:t>travaux </a:t>
            </a:r>
            <a:r>
              <a:rPr lang="cs-CZ" dirty="0" smtClean="0"/>
              <a:t>en </a:t>
            </a:r>
            <a:r>
              <a:rPr lang="cs-CZ" dirty="0" err="1" smtClean="0"/>
              <a:t>radioactivité</a:t>
            </a:r>
            <a:r>
              <a:rPr lang="cs-CZ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En 1902 </a:t>
            </a:r>
            <a:r>
              <a:rPr lang="cs-CZ" dirty="0" err="1" smtClean="0"/>
              <a:t>ils</a:t>
            </a:r>
            <a:r>
              <a:rPr lang="cs-CZ" dirty="0" smtClean="0"/>
              <a:t> </a:t>
            </a:r>
            <a:r>
              <a:rPr lang="cs-CZ" dirty="0" err="1" smtClean="0"/>
              <a:t>réussisent</a:t>
            </a:r>
            <a:r>
              <a:rPr lang="cs-CZ" dirty="0" smtClean="0"/>
              <a:t> à </a:t>
            </a:r>
            <a:r>
              <a:rPr lang="cs-CZ" dirty="0" err="1" smtClean="0"/>
              <a:t>isoler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radium.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Marie Curie </a:t>
            </a:r>
            <a:r>
              <a:rPr lang="cs-CZ" dirty="0" err="1" smtClean="0"/>
              <a:t>est</a:t>
            </a:r>
            <a:r>
              <a:rPr lang="cs-CZ" dirty="0" smtClean="0"/>
              <a:t> la </a:t>
            </a:r>
            <a:r>
              <a:rPr lang="cs-CZ" dirty="0" err="1" smtClean="0"/>
              <a:t>première</a:t>
            </a:r>
            <a:r>
              <a:rPr lang="cs-CZ" dirty="0" smtClean="0"/>
              <a:t> femme à </a:t>
            </a:r>
            <a:r>
              <a:rPr lang="cs-CZ" dirty="0" err="1" smtClean="0"/>
              <a:t>être</a:t>
            </a:r>
            <a:r>
              <a:rPr lang="cs-CZ" dirty="0" smtClean="0"/>
              <a:t> </a:t>
            </a:r>
            <a:r>
              <a:rPr lang="cs-CZ" dirty="0" err="1" smtClean="0"/>
              <a:t>récompensée</a:t>
            </a:r>
            <a:r>
              <a:rPr lang="cs-CZ" dirty="0" smtClean="0"/>
              <a:t> par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prix</a:t>
            </a:r>
            <a:r>
              <a:rPr lang="cs-CZ" dirty="0" smtClean="0"/>
              <a:t> Nobel.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865476"/>
            <a:ext cx="4104913" cy="3006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48721" y="5677620"/>
            <a:ext cx="5035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7803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Roland </a:t>
            </a:r>
            <a:r>
              <a:rPr lang="cs-CZ" dirty="0" err="1" smtClean="0"/>
              <a:t>Moreno</a:t>
            </a:r>
            <a:r>
              <a:rPr lang="cs-CZ" dirty="0" smtClean="0"/>
              <a:t> (1945 – 2012)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4546848" cy="4824536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En  1974 a </a:t>
            </a:r>
            <a:r>
              <a:rPr lang="cs-CZ" dirty="0" err="1" smtClean="0"/>
              <a:t>inventé</a:t>
            </a:r>
            <a:r>
              <a:rPr lang="cs-CZ" dirty="0" smtClean="0"/>
              <a:t> </a:t>
            </a:r>
            <a:r>
              <a:rPr lang="cs-CZ" dirty="0" err="1" smtClean="0"/>
              <a:t>une</a:t>
            </a:r>
            <a:r>
              <a:rPr lang="cs-CZ" dirty="0" smtClean="0"/>
              <a:t> </a:t>
            </a:r>
            <a:r>
              <a:rPr lang="cs-CZ" dirty="0" err="1" smtClean="0"/>
              <a:t>carte</a:t>
            </a:r>
            <a:r>
              <a:rPr lang="cs-CZ" dirty="0" smtClean="0"/>
              <a:t> </a:t>
            </a:r>
            <a:r>
              <a:rPr lang="cs-CZ" dirty="0" err="1" smtClean="0"/>
              <a:t>avec</a:t>
            </a:r>
            <a:r>
              <a:rPr lang="cs-CZ" dirty="0" smtClean="0"/>
              <a:t> </a:t>
            </a:r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micro-circuit</a:t>
            </a:r>
            <a:r>
              <a:rPr lang="cs-CZ" dirty="0" smtClean="0"/>
              <a:t> </a:t>
            </a:r>
            <a:r>
              <a:rPr lang="cs-CZ" dirty="0" err="1" smtClean="0"/>
              <a:t>éléctronique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une</a:t>
            </a:r>
            <a:r>
              <a:rPr lang="cs-CZ" dirty="0" smtClean="0"/>
              <a:t> </a:t>
            </a:r>
            <a:r>
              <a:rPr lang="cs-CZ" dirty="0" err="1" smtClean="0"/>
              <a:t>carte</a:t>
            </a:r>
            <a:r>
              <a:rPr lang="cs-CZ" dirty="0" smtClean="0"/>
              <a:t> à puce: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fr-FR" dirty="0" smtClean="0"/>
              <a:t>la </a:t>
            </a:r>
            <a:r>
              <a:rPr lang="fr-FR" dirty="0"/>
              <a:t>carte </a:t>
            </a:r>
            <a:r>
              <a:rPr lang="fr-FR" dirty="0" smtClean="0"/>
              <a:t>téléphonique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fr-FR" dirty="0" smtClean="0"/>
              <a:t>la </a:t>
            </a:r>
            <a:r>
              <a:rPr lang="fr-FR" dirty="0"/>
              <a:t>carte de crédit </a:t>
            </a:r>
            <a:r>
              <a:rPr lang="fr-FR" dirty="0" smtClean="0"/>
              <a:t>bancaire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fr-FR" dirty="0" smtClean="0"/>
              <a:t>la </a:t>
            </a:r>
            <a:r>
              <a:rPr lang="fr-FR" dirty="0"/>
              <a:t>carte </a:t>
            </a:r>
            <a:r>
              <a:rPr lang="fr-FR" dirty="0" smtClean="0"/>
              <a:t>Vitale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fr-FR" dirty="0" smtClean="0"/>
              <a:t>la </a:t>
            </a:r>
            <a:r>
              <a:rPr lang="fr-FR" dirty="0"/>
              <a:t>carte SIM des téléphones portables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637" y="1340768"/>
            <a:ext cx="3682386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557983" y="542871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49126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/>
          <a:p>
            <a:r>
              <a:rPr lang="cs-CZ" dirty="0" err="1" smtClean="0"/>
              <a:t>Qu´est-ce</a:t>
            </a:r>
            <a:r>
              <a:rPr lang="cs-CZ" dirty="0" smtClean="0"/>
              <a:t> </a:t>
            </a:r>
            <a:r>
              <a:rPr lang="cs-CZ" dirty="0" err="1" smtClean="0"/>
              <a:t>que</a:t>
            </a:r>
            <a:r>
              <a:rPr lang="cs-CZ" dirty="0" smtClean="0"/>
              <a:t> </a:t>
            </a:r>
            <a:r>
              <a:rPr lang="cs-CZ" dirty="0" err="1" smtClean="0"/>
              <a:t>représentent</a:t>
            </a:r>
            <a:r>
              <a:rPr lang="cs-CZ" dirty="0" smtClean="0"/>
              <a:t> les </a:t>
            </a:r>
            <a:r>
              <a:rPr lang="cs-CZ" dirty="0" err="1" smtClean="0"/>
              <a:t>photos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335" y="1268413"/>
            <a:ext cx="5912218" cy="433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196752"/>
            <a:ext cx="3286799" cy="4327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2872" y="1398863"/>
            <a:ext cx="3025794" cy="3689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0030" y="1323512"/>
            <a:ext cx="3682386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0030" y="1312758"/>
            <a:ext cx="3460704" cy="4711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7532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/>
          <a:p>
            <a:r>
              <a:rPr lang="cs-CZ" dirty="0" smtClean="0"/>
              <a:t>La </a:t>
            </a:r>
            <a:r>
              <a:rPr lang="cs-CZ" dirty="0" err="1" smtClean="0"/>
              <a:t>fête</a:t>
            </a:r>
            <a:r>
              <a:rPr lang="cs-CZ" dirty="0" smtClean="0"/>
              <a:t> de la science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5365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err="1">
                <a:hlinkClick r:id="rId2"/>
              </a:rPr>
              <a:t>www.fetedelascience.fr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Crée</a:t>
            </a:r>
            <a:r>
              <a:rPr lang="cs-CZ" dirty="0" smtClean="0"/>
              <a:t> en 1991, </a:t>
            </a:r>
            <a:r>
              <a:rPr lang="cs-CZ" dirty="0" err="1" smtClean="0"/>
              <a:t>c´est</a:t>
            </a:r>
            <a:r>
              <a:rPr lang="cs-CZ" dirty="0" smtClean="0"/>
              <a:t> </a:t>
            </a:r>
            <a:r>
              <a:rPr lang="fr-FR" dirty="0" smtClean="0"/>
              <a:t>une </a:t>
            </a:r>
            <a:r>
              <a:rPr lang="fr-FR" dirty="0"/>
              <a:t>occasion de découvrir le monde des sciences et de rencontrer des scientifiques</a:t>
            </a:r>
            <a:r>
              <a:rPr lang="fr-FR" dirty="0" smtClean="0"/>
              <a:t>.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www.fetedelascience.fr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pid25666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web.html?video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275222&amp;thetime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1384759995#webtv_bloc_nav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</a:t>
            </a:r>
            <a:r>
              <a:rPr lang="cs-CZ" dirty="0" err="1">
                <a:hlinkClick r:id="rId4"/>
              </a:rPr>
              <a:t>www.fetedelascience.fr</a:t>
            </a:r>
            <a:r>
              <a:rPr lang="cs-CZ" dirty="0">
                <a:hlinkClick r:id="rId4"/>
              </a:rPr>
              <a:t>/</a:t>
            </a:r>
            <a:r>
              <a:rPr lang="cs-CZ" dirty="0" err="1">
                <a:hlinkClick r:id="rId4"/>
              </a:rPr>
              <a:t>pid25666</a:t>
            </a:r>
            <a:r>
              <a:rPr lang="cs-CZ" dirty="0">
                <a:hlinkClick r:id="rId4"/>
              </a:rPr>
              <a:t>/</a:t>
            </a:r>
            <a:r>
              <a:rPr lang="cs-CZ" dirty="0" err="1">
                <a:hlinkClick r:id="rId4"/>
              </a:rPr>
              <a:t>web.html?video</a:t>
            </a:r>
            <a:r>
              <a:rPr lang="cs-CZ" dirty="0">
                <a:hlinkClick r:id="rId4"/>
              </a:rPr>
              <a:t>=</a:t>
            </a:r>
            <a:r>
              <a:rPr lang="cs-CZ" dirty="0" err="1">
                <a:hlinkClick r:id="rId4"/>
              </a:rPr>
              <a:t>192419&amp;thetime</a:t>
            </a:r>
            <a:r>
              <a:rPr lang="cs-CZ" dirty="0">
                <a:hlinkClick r:id="rId4"/>
              </a:rPr>
              <a:t>=1384760100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381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</p:spPr>
        <p:txBody>
          <a:bodyPr/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dirty="0" err="1"/>
              <a:t>Exercice</a:t>
            </a:r>
            <a:r>
              <a:rPr lang="cs-CZ" dirty="0"/>
              <a:t> </a:t>
            </a:r>
            <a:r>
              <a:rPr lang="cs-CZ" dirty="0" err="1" smtClean="0"/>
              <a:t>d´écoute</a:t>
            </a:r>
            <a:r>
              <a:rPr lang="cs-CZ" dirty="0" smtClean="0"/>
              <a:t> – </a:t>
            </a:r>
            <a:r>
              <a:rPr lang="cs-CZ" dirty="0" err="1" smtClean="0"/>
              <a:t>vidéo</a:t>
            </a:r>
            <a:r>
              <a:rPr lang="cs-CZ" dirty="0" smtClean="0"/>
              <a:t>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536504"/>
          </a:xfrm>
        </p:spPr>
        <p:txBody>
          <a:bodyPr/>
          <a:lstStyle/>
          <a:p>
            <a:r>
              <a:rPr lang="cs-CZ" dirty="0" err="1" smtClean="0"/>
              <a:t>Quand</a:t>
            </a:r>
            <a:r>
              <a:rPr lang="cs-CZ" dirty="0" smtClean="0"/>
              <a:t> </a:t>
            </a:r>
            <a:r>
              <a:rPr lang="cs-CZ" dirty="0" err="1"/>
              <a:t>est-ce</a:t>
            </a:r>
            <a:r>
              <a:rPr lang="cs-CZ" dirty="0"/>
              <a:t> </a:t>
            </a:r>
            <a:r>
              <a:rPr lang="cs-CZ" dirty="0" err="1"/>
              <a:t>que</a:t>
            </a:r>
            <a:r>
              <a:rPr lang="cs-CZ" dirty="0"/>
              <a:t> la </a:t>
            </a:r>
            <a:r>
              <a:rPr lang="cs-CZ" dirty="0" err="1"/>
              <a:t>Fête</a:t>
            </a:r>
            <a:r>
              <a:rPr lang="cs-CZ" dirty="0"/>
              <a:t> de la science a </a:t>
            </a:r>
            <a:r>
              <a:rPr lang="cs-CZ" dirty="0" err="1"/>
              <a:t>eu</a:t>
            </a:r>
            <a:r>
              <a:rPr lang="cs-CZ" dirty="0"/>
              <a:t> </a:t>
            </a:r>
            <a:r>
              <a:rPr lang="cs-CZ" dirty="0" err="1"/>
              <a:t>lieu</a:t>
            </a:r>
            <a:r>
              <a:rPr lang="cs-CZ" dirty="0"/>
              <a:t> en 2012</a:t>
            </a:r>
            <a:r>
              <a:rPr lang="cs-CZ" dirty="0" smtClean="0"/>
              <a:t>?...................................................................</a:t>
            </a:r>
            <a:endParaRPr lang="cs-CZ" dirty="0"/>
          </a:p>
          <a:p>
            <a:r>
              <a:rPr lang="cs-CZ" dirty="0" err="1"/>
              <a:t>Où</a:t>
            </a:r>
            <a:r>
              <a:rPr lang="cs-CZ" dirty="0"/>
              <a:t> </a:t>
            </a:r>
            <a:r>
              <a:rPr lang="cs-CZ" dirty="0" err="1"/>
              <a:t>est-ce</a:t>
            </a:r>
            <a:r>
              <a:rPr lang="cs-CZ" dirty="0"/>
              <a:t> </a:t>
            </a:r>
            <a:r>
              <a:rPr lang="cs-CZ" dirty="0" err="1"/>
              <a:t>que</a:t>
            </a:r>
            <a:r>
              <a:rPr lang="cs-CZ" dirty="0"/>
              <a:t> la la </a:t>
            </a:r>
            <a:r>
              <a:rPr lang="cs-CZ" dirty="0" err="1"/>
              <a:t>Fête</a:t>
            </a:r>
            <a:r>
              <a:rPr lang="cs-CZ" dirty="0"/>
              <a:t> de la science a </a:t>
            </a:r>
            <a:r>
              <a:rPr lang="cs-CZ" dirty="0" err="1"/>
              <a:t>eu</a:t>
            </a:r>
            <a:r>
              <a:rPr lang="cs-CZ" dirty="0"/>
              <a:t> </a:t>
            </a:r>
            <a:r>
              <a:rPr lang="cs-CZ" dirty="0" err="1"/>
              <a:t>lieu</a:t>
            </a:r>
            <a:r>
              <a:rPr lang="cs-CZ" dirty="0" smtClean="0"/>
              <a:t>?........................................................................................</a:t>
            </a:r>
            <a:endParaRPr lang="cs-CZ" dirty="0"/>
          </a:p>
          <a:p>
            <a:r>
              <a:rPr lang="cs-CZ" dirty="0" err="1"/>
              <a:t>Quelle</a:t>
            </a:r>
            <a:r>
              <a:rPr lang="cs-CZ" dirty="0"/>
              <a:t> </a:t>
            </a:r>
            <a:r>
              <a:rPr lang="cs-CZ" dirty="0" err="1"/>
              <a:t>était</a:t>
            </a:r>
            <a:r>
              <a:rPr lang="cs-CZ" dirty="0"/>
              <a:t> la </a:t>
            </a:r>
            <a:r>
              <a:rPr lang="cs-CZ" dirty="0" err="1"/>
              <a:t>thématique</a:t>
            </a:r>
            <a:r>
              <a:rPr lang="cs-CZ" dirty="0"/>
              <a:t> de la </a:t>
            </a:r>
            <a:r>
              <a:rPr lang="cs-CZ" dirty="0" err="1"/>
              <a:t>Fête</a:t>
            </a:r>
            <a:r>
              <a:rPr lang="cs-CZ" dirty="0"/>
              <a:t> de la science?.......................................................................................</a:t>
            </a:r>
          </a:p>
          <a:p>
            <a:r>
              <a:rPr lang="cs-CZ" dirty="0"/>
              <a:t>Pour qui </a:t>
            </a:r>
            <a:r>
              <a:rPr lang="cs-CZ" dirty="0" err="1"/>
              <a:t>était</a:t>
            </a:r>
            <a:r>
              <a:rPr lang="cs-CZ" dirty="0"/>
              <a:t> </a:t>
            </a:r>
            <a:r>
              <a:rPr lang="cs-CZ" dirty="0" err="1"/>
              <a:t>organisée</a:t>
            </a:r>
            <a:r>
              <a:rPr lang="cs-CZ" dirty="0"/>
              <a:t> la </a:t>
            </a:r>
            <a:r>
              <a:rPr lang="cs-CZ" dirty="0" err="1"/>
              <a:t>Fête</a:t>
            </a:r>
            <a:r>
              <a:rPr lang="cs-CZ" dirty="0"/>
              <a:t> de la science?........................................................................................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9783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Exercice</a:t>
            </a:r>
            <a:r>
              <a:rPr lang="cs-CZ" dirty="0"/>
              <a:t> </a:t>
            </a:r>
            <a:r>
              <a:rPr lang="cs-CZ" dirty="0" err="1"/>
              <a:t>d´écoute</a:t>
            </a:r>
            <a:r>
              <a:rPr lang="cs-CZ" dirty="0"/>
              <a:t> – </a:t>
            </a:r>
            <a:r>
              <a:rPr lang="cs-CZ" dirty="0" err="1"/>
              <a:t>vidéo</a:t>
            </a:r>
            <a:r>
              <a:rPr lang="cs-CZ" dirty="0"/>
              <a:t> </a:t>
            </a:r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464496"/>
          </a:xfrm>
        </p:spPr>
        <p:txBody>
          <a:bodyPr/>
          <a:lstStyle/>
          <a:p>
            <a:r>
              <a:rPr lang="fr-FR" dirty="0"/>
              <a:t>La transformation de la couleur en fabrication du jus de pomme et du cidre:</a:t>
            </a:r>
          </a:p>
          <a:p>
            <a:r>
              <a:rPr lang="fr-FR" dirty="0"/>
              <a:t>Quelle est la couleur de la pomme?..........................................................</a:t>
            </a:r>
          </a:p>
          <a:p>
            <a:r>
              <a:rPr lang="fr-FR" dirty="0"/>
              <a:t>Qu´est-ce que cela veut dire?</a:t>
            </a:r>
          </a:p>
          <a:p>
            <a:pPr marL="0" indent="0">
              <a:buNone/>
            </a:pPr>
            <a:r>
              <a:rPr lang="fr-FR" dirty="0"/>
              <a:t>la flacon</a:t>
            </a:r>
            <a:r>
              <a:rPr lang="fr-FR" dirty="0" smtClean="0"/>
              <a:t>...................................</a:t>
            </a:r>
            <a:endParaRPr lang="cs-CZ" dirty="0" smtClean="0"/>
          </a:p>
          <a:p>
            <a:pPr marL="0" indent="0">
              <a:buNone/>
            </a:pPr>
            <a:r>
              <a:rPr lang="fr-FR" dirty="0" smtClean="0"/>
              <a:t>agiter</a:t>
            </a:r>
            <a:r>
              <a:rPr lang="fr-FR" dirty="0"/>
              <a:t>..............................		</a:t>
            </a:r>
            <a:endParaRPr lang="cs-CZ" dirty="0" smtClean="0"/>
          </a:p>
          <a:p>
            <a:pPr marL="0" indent="0">
              <a:buNone/>
            </a:pPr>
            <a:r>
              <a:rPr lang="fr-FR" dirty="0" smtClean="0"/>
              <a:t>une </a:t>
            </a:r>
            <a:r>
              <a:rPr lang="fr-FR" dirty="0"/>
              <a:t>goutte ...............................</a:t>
            </a:r>
          </a:p>
          <a:p>
            <a:pPr marL="0" indent="0">
              <a:buNone/>
            </a:pPr>
            <a:r>
              <a:rPr lang="fr-FR" dirty="0"/>
              <a:t>l´oxygen...................................	</a:t>
            </a:r>
            <a:endParaRPr lang="cs-CZ" dirty="0" smtClean="0"/>
          </a:p>
          <a:p>
            <a:pPr marL="0" indent="0">
              <a:buNone/>
            </a:pPr>
            <a:r>
              <a:rPr lang="fr-FR" dirty="0" smtClean="0"/>
              <a:t>un </a:t>
            </a:r>
            <a:r>
              <a:rPr lang="fr-FR" dirty="0"/>
              <a:t>colorant ..................................   </a:t>
            </a:r>
            <a:endParaRPr lang="cs-CZ" dirty="0" smtClean="0"/>
          </a:p>
          <a:p>
            <a:pPr marL="0" indent="0">
              <a:buNone/>
            </a:pPr>
            <a:r>
              <a:rPr lang="fr-FR" dirty="0" smtClean="0"/>
              <a:t>l´acidité </a:t>
            </a:r>
            <a:r>
              <a:rPr lang="fr-FR" dirty="0"/>
              <a:t>............................................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6324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856984" cy="4690457"/>
          </a:xfrm>
        </p:spPr>
        <p:txBody>
          <a:bodyPr>
            <a:normAutofit/>
          </a:bodyPr>
          <a:lstStyle/>
          <a:p>
            <a:r>
              <a:rPr lang="cs-CZ" dirty="0" smtClean="0"/>
              <a:t>vlastní materiály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2. </a:t>
            </a:r>
            <a:r>
              <a:rPr lang="cs-CZ" dirty="0" err="1"/>
              <a:t>KLINKA</a:t>
            </a:r>
            <a:r>
              <a:rPr lang="cs-CZ" dirty="0"/>
              <a:t>, Tomáš a kol.: </a:t>
            </a:r>
            <a:r>
              <a:rPr lang="cs-CZ" i="1" dirty="0"/>
              <a:t>Francouzština otázky a odpovědi</a:t>
            </a:r>
            <a:r>
              <a:rPr lang="cs-CZ" dirty="0"/>
              <a:t>, Dubicko: </a:t>
            </a:r>
            <a:r>
              <a:rPr lang="cs-CZ" dirty="0" err="1"/>
              <a:t>Infoa</a:t>
            </a:r>
            <a:r>
              <a:rPr lang="cs-CZ" dirty="0"/>
              <a:t>, 2008, ISBN </a:t>
            </a:r>
            <a:r>
              <a:rPr lang="cs-CZ" dirty="0" smtClean="0"/>
              <a:t>978-80-7240-609-8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 err="1" smtClean="0"/>
              <a:t>MÁTÉFFYOVÁ</a:t>
            </a:r>
            <a:r>
              <a:rPr lang="cs-CZ" dirty="0" smtClean="0"/>
              <a:t>, Eva a kol.: </a:t>
            </a:r>
            <a:r>
              <a:rPr lang="cs-CZ" i="1" dirty="0" smtClean="0"/>
              <a:t>Francouzština maturita – cvičebnice s CD, </a:t>
            </a:r>
            <a:r>
              <a:rPr lang="cs-CZ" dirty="0" smtClean="0"/>
              <a:t>Bratislava: Enigma </a:t>
            </a:r>
            <a:r>
              <a:rPr lang="cs-CZ" dirty="0" err="1" smtClean="0"/>
              <a:t>Publishing</a:t>
            </a:r>
            <a:r>
              <a:rPr lang="cs-CZ" dirty="0" smtClean="0"/>
              <a:t>, 2010, ISBN 978-80-89132-63-8</a:t>
            </a:r>
            <a:endParaRPr lang="cs-CZ" i="1" dirty="0"/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Veškeré hypertextové odkazy jsou platné ke dni vytvoření díla.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96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9"/>
            <a:ext cx="8892480" cy="46085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Obrázek č. </a:t>
            </a:r>
            <a:r>
              <a:rPr lang="cs-CZ" dirty="0" smtClean="0"/>
              <a:t>1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NEZNÁMÝ. </a:t>
            </a:r>
            <a:r>
              <a:rPr lang="cs-CZ" i="1" dirty="0" err="1"/>
              <a:t>Wikipedia</a:t>
            </a:r>
            <a:r>
              <a:rPr lang="cs-CZ" dirty="0"/>
              <a:t> [online]. [cit. 16.11.2013]. Dostupný na WWW: </a:t>
            </a:r>
            <a:r>
              <a:rPr lang="cs-CZ" dirty="0">
                <a:hlinkClick r:id="rId2"/>
              </a:rPr>
              <a:t>https://</a:t>
            </a:r>
            <a:r>
              <a:rPr lang="cs-CZ" dirty="0" err="1">
                <a:hlinkClick r:id="rId2"/>
              </a:rPr>
              <a:t>commons.wikimedia.org</a:t>
            </a:r>
            <a:r>
              <a:rPr lang="cs-CZ" dirty="0">
                <a:hlinkClick r:id="rId2"/>
              </a:rPr>
              <a:t>/wiki/</a:t>
            </a:r>
            <a:r>
              <a:rPr lang="cs-CZ" dirty="0" err="1">
                <a:hlinkClick r:id="rId2"/>
              </a:rPr>
              <a:t>File:1783_balloonj.jpg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Obrázek č. </a:t>
            </a:r>
            <a:r>
              <a:rPr lang="cs-CZ" dirty="0" smtClean="0"/>
              <a:t>2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NEZNÁMÝ. </a:t>
            </a:r>
            <a:r>
              <a:rPr lang="cs-CZ" i="1" dirty="0" err="1"/>
              <a:t>Wikipedia</a:t>
            </a:r>
            <a:r>
              <a:rPr lang="cs-CZ" dirty="0"/>
              <a:t> [online]. [cit. 16.11.2013]. Dostupný na WWW: </a:t>
            </a:r>
            <a:r>
              <a:rPr lang="cs-CZ" dirty="0">
                <a:hlinkClick r:id="rId3"/>
              </a:rPr>
              <a:t>https://</a:t>
            </a:r>
            <a:r>
              <a:rPr lang="cs-CZ" dirty="0" err="1" smtClean="0">
                <a:hlinkClick r:id="rId3"/>
              </a:rPr>
              <a:t>commons.wikimedia.org</a:t>
            </a:r>
            <a:r>
              <a:rPr lang="cs-CZ" dirty="0" smtClean="0">
                <a:hlinkClick r:id="rId3"/>
              </a:rPr>
              <a:t>/wiki/</a:t>
            </a:r>
            <a:r>
              <a:rPr lang="cs-CZ" dirty="0" err="1" smtClean="0">
                <a:hlinkClick r:id="rId3"/>
              </a:rPr>
              <a:t>File:Lavoisier_und_Nemours.png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Obrázek č. 3</a:t>
            </a:r>
          </a:p>
          <a:p>
            <a:pPr marL="0" indent="0">
              <a:buNone/>
            </a:pPr>
            <a:r>
              <a:rPr lang="cs-CZ" dirty="0" err="1"/>
              <a:t>EDELFELT</a:t>
            </a:r>
            <a:r>
              <a:rPr lang="cs-CZ" dirty="0"/>
              <a:t>, Albert. </a:t>
            </a:r>
            <a:r>
              <a:rPr lang="cs-CZ" i="1" dirty="0" err="1"/>
              <a:t>Wikipedia</a:t>
            </a:r>
            <a:r>
              <a:rPr lang="cs-CZ" dirty="0"/>
              <a:t> [online]. [cit. 16.11.2013]. Dostupný na WWW: </a:t>
            </a:r>
            <a:r>
              <a:rPr lang="cs-CZ" dirty="0">
                <a:hlinkClick r:id="rId4"/>
              </a:rPr>
              <a:t>https://</a:t>
            </a:r>
            <a:r>
              <a:rPr lang="cs-CZ" dirty="0" err="1" smtClean="0">
                <a:hlinkClick r:id="rId4"/>
              </a:rPr>
              <a:t>commons.wikimedia.org</a:t>
            </a:r>
            <a:r>
              <a:rPr lang="cs-CZ" dirty="0" smtClean="0">
                <a:hlinkClick r:id="rId4"/>
              </a:rPr>
              <a:t>/wiki/</a:t>
            </a:r>
            <a:r>
              <a:rPr lang="cs-CZ" dirty="0" err="1" smtClean="0">
                <a:hlinkClick r:id="rId4"/>
              </a:rPr>
              <a:t>File:Tableau_Louis_Pasteur.jpg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Obrázek č. 4</a:t>
            </a:r>
          </a:p>
          <a:p>
            <a:pPr marL="0" indent="0">
              <a:buNone/>
            </a:pPr>
            <a:r>
              <a:rPr lang="cs-CZ" dirty="0"/>
              <a:t>NEZNÁMÝ. </a:t>
            </a:r>
            <a:r>
              <a:rPr lang="cs-CZ" i="1" dirty="0" err="1"/>
              <a:t>Wikipedia</a:t>
            </a:r>
            <a:r>
              <a:rPr lang="cs-CZ" dirty="0"/>
              <a:t> [online]. [cit. 18.11.2013]. Dostupný na WWW: </a:t>
            </a:r>
            <a:r>
              <a:rPr lang="cs-CZ" dirty="0">
                <a:hlinkClick r:id="rId5"/>
              </a:rPr>
              <a:t>https://</a:t>
            </a:r>
            <a:r>
              <a:rPr lang="cs-CZ" dirty="0" err="1" smtClean="0">
                <a:hlinkClick r:id="rId5"/>
              </a:rPr>
              <a:t>commons.wikimedia.org</a:t>
            </a:r>
            <a:r>
              <a:rPr lang="cs-CZ" dirty="0" smtClean="0">
                <a:hlinkClick r:id="rId5"/>
              </a:rPr>
              <a:t>/wiki/</a:t>
            </a:r>
            <a:r>
              <a:rPr lang="cs-CZ" dirty="0" err="1" smtClean="0">
                <a:hlinkClick r:id="rId5"/>
              </a:rPr>
              <a:t>File:Pierre_and_Marie_Curie.jpg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Obrázek č. 5</a:t>
            </a:r>
          </a:p>
          <a:p>
            <a:pPr marL="0" indent="0">
              <a:buNone/>
            </a:pPr>
            <a:r>
              <a:rPr lang="cs-CZ" dirty="0" err="1" smtClean="0"/>
              <a:t>INNOVATRONWIKI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18.11.2013]. Dostupný na WWW: </a:t>
            </a:r>
            <a:r>
              <a:rPr lang="cs-CZ" dirty="0">
                <a:hlinkClick r:id="rId6"/>
              </a:rPr>
              <a:t>https://</a:t>
            </a:r>
            <a:r>
              <a:rPr lang="cs-CZ" dirty="0" err="1" smtClean="0">
                <a:hlinkClick r:id="rId6"/>
              </a:rPr>
              <a:t>commons.wikimedia.org</a:t>
            </a:r>
            <a:r>
              <a:rPr lang="cs-CZ" dirty="0" smtClean="0">
                <a:hlinkClick r:id="rId6"/>
              </a:rPr>
              <a:t>/wiki/</a:t>
            </a:r>
            <a:r>
              <a:rPr lang="cs-CZ" dirty="0" err="1" smtClean="0">
                <a:hlinkClick r:id="rId6"/>
              </a:rPr>
              <a:t>File:Roland_Moreno_1996_1.jpg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/>
              <a:t>Ostatní obrázky pocházejí z galerie klipart programu Microsoft PowerPoint.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306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716</TotalTime>
  <Words>412</Words>
  <Application>Microsoft Office PowerPoint</Application>
  <PresentationFormat>Předvádění na obrazovce (4:3)</PresentationFormat>
  <Paragraphs>118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projekt</vt:lpstr>
      <vt:lpstr>francouzská věda La Science en France</vt:lpstr>
      <vt:lpstr>ANOTACE</vt:lpstr>
      <vt:lpstr>Les frères Mongolfier</vt:lpstr>
      <vt:lpstr>Prezentace aplikace PowerPoint</vt:lpstr>
      <vt:lpstr>Antoine Laurent Lavoisier (1743 – 1794)</vt:lpstr>
      <vt:lpstr>Louis Pasteur (1822 – 1895)</vt:lpstr>
      <vt:lpstr>Pierre (1859 – 1906) et Marie Curie (1867 – 1934)</vt:lpstr>
      <vt:lpstr>Roland Moreno (1945 – 2012) </vt:lpstr>
      <vt:lpstr>Qu´est-ce que représentent les photos?</vt:lpstr>
      <vt:lpstr>La fête de la science</vt:lpstr>
      <vt:lpstr>        Exercice d´écoute – vidéo 1</vt:lpstr>
      <vt:lpstr>Exercice d´écoute – vidéo 2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73</cp:revision>
  <dcterms:created xsi:type="dcterms:W3CDTF">2012-06-20T16:12:09Z</dcterms:created>
  <dcterms:modified xsi:type="dcterms:W3CDTF">2014-02-20T12:09:47Z</dcterms:modified>
</cp:coreProperties>
</file>