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6" r:id="rId3"/>
    <p:sldId id="257" r:id="rId4"/>
    <p:sldId id="258" r:id="rId5"/>
    <p:sldId id="259" r:id="rId6"/>
    <p:sldId id="262" r:id="rId7"/>
    <p:sldId id="263" r:id="rId8"/>
    <p:sldId id="264" r:id="rId9"/>
    <p:sldId id="260" r:id="rId10"/>
    <p:sldId id="261" r:id="rId11"/>
    <p:sldId id="266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8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37CF-41EF-4DD9-B971-7BF704EC9C9C}" type="datetimeFigureOut">
              <a:rPr lang="cs-CZ" smtClean="0"/>
              <a:pPr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22033-694C-4962-AF2A-EF7EFBB789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37CF-41EF-4DD9-B971-7BF704EC9C9C}" type="datetimeFigureOut">
              <a:rPr lang="cs-CZ" smtClean="0"/>
              <a:pPr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22033-694C-4962-AF2A-EF7EFBB789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37CF-41EF-4DD9-B971-7BF704EC9C9C}" type="datetimeFigureOut">
              <a:rPr lang="cs-CZ" smtClean="0"/>
              <a:pPr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22033-694C-4962-AF2A-EF7EFBB789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37CF-41EF-4DD9-B971-7BF704EC9C9C}" type="datetimeFigureOut">
              <a:rPr lang="cs-CZ" smtClean="0"/>
              <a:pPr/>
              <a:t>29.11.2011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22033-694C-4962-AF2A-EF7EFBB789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37CF-41EF-4DD9-B971-7BF704EC9C9C}" type="datetimeFigureOut">
              <a:rPr lang="cs-CZ" smtClean="0"/>
              <a:pPr/>
              <a:t>29.11.2011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22033-694C-4962-AF2A-EF7EFBB789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37CF-41EF-4DD9-B971-7BF704EC9C9C}" type="datetimeFigureOut">
              <a:rPr lang="cs-CZ" smtClean="0"/>
              <a:pPr/>
              <a:t>29.11.2011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22033-694C-4962-AF2A-EF7EFBB789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37CF-41EF-4DD9-B971-7BF704EC9C9C}" type="datetimeFigureOut">
              <a:rPr lang="cs-CZ" smtClean="0"/>
              <a:pPr/>
              <a:t>29.11.2011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22033-694C-4962-AF2A-EF7EFBB789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37CF-41EF-4DD9-B971-7BF704EC9C9C}" type="datetimeFigureOut">
              <a:rPr lang="cs-CZ" smtClean="0"/>
              <a:pPr/>
              <a:t>29.11.2011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22033-694C-4962-AF2A-EF7EFBB789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37CF-41EF-4DD9-B971-7BF704EC9C9C}" type="datetimeFigureOut">
              <a:rPr lang="cs-CZ" smtClean="0"/>
              <a:pPr/>
              <a:t>29.11.2011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22033-694C-4962-AF2A-EF7EFBB789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37CF-41EF-4DD9-B971-7BF704EC9C9C}" type="datetimeFigureOut">
              <a:rPr lang="cs-CZ" smtClean="0"/>
              <a:pPr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22033-694C-4962-AF2A-EF7EFBB789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037CF-41EF-4DD9-B971-7BF704EC9C9C}" type="datetimeFigureOut">
              <a:rPr lang="cs-CZ" smtClean="0"/>
              <a:pPr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22033-694C-4962-AF2A-EF7EFBB789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0037CF-41EF-4DD9-B971-7BF704EC9C9C}" type="datetimeFigureOut">
              <a:rPr lang="cs-CZ" smtClean="0"/>
              <a:pPr/>
              <a:t>29.11.2011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622033-694C-4962-AF2A-EF7EFBB7896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imgres?q=josef+myslive%C4%8Dek&amp;hl=cs&amp;biw=1280&amp;bih=890&amp;gbv=2&amp;tbm=isch&amp;tbnid=n_OfeeCr3EY9ZM:&amp;imgrefurl=http://www.czechmusic.net/klasika/myslivecek.htm&amp;docid=VnW3PqlGuJbxmM&amp;imgurl=http://www.czechmusic.net/klasika/myslivecek.jpg&amp;w=228&amp;h=260&amp;ei=sKfGTsLY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1258888" y="36449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cs-CZ" dirty="0" smtClean="0"/>
              <a:t>Název školy:  </a:t>
            </a:r>
            <a:r>
              <a:rPr lang="cs-CZ" i="1" dirty="0" smtClean="0"/>
              <a:t>Základní škola a mateřská škola, </a:t>
            </a:r>
            <a:r>
              <a:rPr lang="cs-CZ" i="1" noProof="1" smtClean="0"/>
              <a:t>Hlušice</a:t>
            </a:r>
            <a:endParaRPr lang="cs-CZ" noProof="1" smtClean="0"/>
          </a:p>
          <a:p>
            <a:pPr>
              <a:defRPr/>
            </a:pPr>
            <a:r>
              <a:rPr lang="cs-CZ" dirty="0" smtClean="0"/>
              <a:t>Autor:Mgr. Monika Jáglová</a:t>
            </a:r>
            <a:endParaRPr lang="cs-CZ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 smtClean="0"/>
              <a:t>Číslo projektu: CZ.1.07/1.4.00/21.3235</a:t>
            </a:r>
          </a:p>
          <a:p>
            <a:pPr>
              <a:defRPr/>
            </a:pPr>
            <a:r>
              <a:rPr lang="cs-CZ" dirty="0" smtClean="0"/>
              <a:t>Název: </a:t>
            </a:r>
            <a:r>
              <a:rPr lang="cs-CZ" dirty="0" smtClean="0"/>
              <a:t>VY_32_INOVACE_2B_04_Rokoko</a:t>
            </a:r>
            <a:endParaRPr lang="cs-CZ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 smtClean="0"/>
              <a:t>Téma: Dějepis na 2.stupni ZŠ</a:t>
            </a:r>
            <a:endParaRPr lang="en-GB" dirty="0" smtClean="0">
              <a:solidFill>
                <a:srgbClr val="FFC000"/>
              </a:solidFill>
            </a:endParaRPr>
          </a:p>
          <a:p>
            <a:pPr>
              <a:defRPr/>
            </a:pP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79712" y="5517232"/>
            <a:ext cx="6400800" cy="1752600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/>
            </a:r>
            <a:br>
              <a:rPr lang="cs-CZ" smtClean="0"/>
            </a:br>
            <a:endParaRPr lang="cs-CZ"/>
          </a:p>
        </p:txBody>
      </p:sp>
      <p:pic>
        <p:nvPicPr>
          <p:cNvPr id="6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052513"/>
            <a:ext cx="5753100" cy="1409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9046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42910" y="1000108"/>
            <a:ext cx="7772400" cy="1470025"/>
          </a:xfrm>
        </p:spPr>
        <p:txBody>
          <a:bodyPr>
            <a:prstTxWarp prst="textChevron">
              <a:avLst/>
            </a:prstTxWarp>
          </a:bodyPr>
          <a:lstStyle/>
          <a:p>
            <a:r>
              <a:rPr lang="cs-CZ" dirty="0" smtClean="0">
                <a:gradFill flip="none" rotWithShape="1">
                  <a:gsLst>
                    <a:gs pos="0">
                      <a:srgbClr val="FF66FF">
                        <a:shade val="30000"/>
                        <a:satMod val="115000"/>
                      </a:srgbClr>
                    </a:gs>
                    <a:gs pos="50000">
                      <a:srgbClr val="FF66FF">
                        <a:shade val="67500"/>
                        <a:satMod val="115000"/>
                      </a:srgbClr>
                    </a:gs>
                    <a:gs pos="100000">
                      <a:srgbClr val="FF66FF">
                        <a:shade val="100000"/>
                        <a:satMod val="11500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</a:rPr>
              <a:t>Rokoko</a:t>
            </a:r>
            <a:endParaRPr lang="cs-CZ" dirty="0">
              <a:gradFill flip="none" rotWithShape="1">
                <a:gsLst>
                  <a:gs pos="0">
                    <a:srgbClr val="FF66FF">
                      <a:shade val="30000"/>
                      <a:satMod val="115000"/>
                    </a:srgbClr>
                  </a:gs>
                  <a:gs pos="50000">
                    <a:srgbClr val="FF66FF">
                      <a:shade val="67500"/>
                      <a:satMod val="115000"/>
                    </a:srgbClr>
                  </a:gs>
                  <a:gs pos="100000">
                    <a:srgbClr val="FF66FF">
                      <a:shade val="100000"/>
                      <a:satMod val="11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800" dirty="0" smtClean="0"/>
              <a:t>Anotace: Prezentace je zpracována jako podkladový materiál k výkladové části hodiny . Obsahuje informace o kultuře  a vzdělanosti 18. století se zaměřením na rokoko. Slouží také jako vzorový zápis z hodiny. Žáci dále pracují s učebnicí a ukázkami uměleckých děl zobrazených v encyklopedii  Dějiny umění od José Pijoana.</a:t>
            </a:r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solidFill>
                  <a:srgbClr val="FF0000"/>
                </a:solidFill>
              </a:rPr>
              <a:t>Rokoko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umělecký směr vznikající v 18.století</a:t>
            </a:r>
          </a:p>
          <a:p>
            <a:r>
              <a:rPr lang="cs-CZ" sz="2400" dirty="0" smtClean="0"/>
              <a:t>za vlády Ludvíka XV. ve Francii</a:t>
            </a:r>
          </a:p>
          <a:p>
            <a:r>
              <a:rPr lang="cs-CZ" sz="2400" dirty="0" smtClean="0"/>
              <a:t>vyústění a dovršení baroka</a:t>
            </a:r>
          </a:p>
          <a:p>
            <a:r>
              <a:rPr lang="cs-CZ" sz="2400" dirty="0" smtClean="0"/>
              <a:t>hravý, dekorativní styl</a:t>
            </a:r>
          </a:p>
          <a:p>
            <a:r>
              <a:rPr lang="cs-CZ" sz="2400" dirty="0" smtClean="0"/>
              <a:t>vtip, citlivost, fantazie, lehkost, snaha pobavit a potěšit</a:t>
            </a:r>
          </a:p>
          <a:p>
            <a:r>
              <a:rPr lang="cs-CZ" sz="2400" dirty="0" smtClean="0"/>
              <a:t>uzavřený život šlechty</a:t>
            </a:r>
          </a:p>
          <a:p>
            <a:endParaRPr lang="cs-CZ" sz="2400" dirty="0"/>
          </a:p>
        </p:txBody>
      </p:sp>
      <p:pic>
        <p:nvPicPr>
          <p:cNvPr id="1026" name="Picture 2" descr="C:\Documents and Settings\Monika Jáglová\Dokumenty\Moje naskenované obrázky\2011-11 (XI)\skenovat000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643438" y="714356"/>
            <a:ext cx="3273552" cy="2377440"/>
          </a:xfrm>
          <a:prstGeom prst="rect">
            <a:avLst/>
          </a:prstGeom>
          <a:noFill/>
        </p:spPr>
      </p:pic>
      <p:pic>
        <p:nvPicPr>
          <p:cNvPr id="1027" name="Picture 3" descr="C:\Documents and Settings\Monika Jáglová\Dokumenty\Moje naskenované obrázky\2011-11 (XI)\skenovat0010.jpg"/>
          <p:cNvPicPr>
            <a:picLocks noChangeAspect="1" noChangeArrowheads="1"/>
          </p:cNvPicPr>
          <p:nvPr/>
        </p:nvPicPr>
        <p:blipFill>
          <a:blip r:embed="rId3" cstate="print"/>
          <a:srcRect l="1887" r="3774"/>
          <a:stretch>
            <a:fillRect/>
          </a:stretch>
        </p:blipFill>
        <p:spPr bwMode="auto">
          <a:xfrm>
            <a:off x="4714876" y="3214686"/>
            <a:ext cx="3571900" cy="33635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    </a:t>
            </a:r>
            <a:r>
              <a:rPr lang="cs-CZ" dirty="0" smtClean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rgbClr val="FF66FF">
                        <a:shade val="30000"/>
                        <a:satMod val="115000"/>
                      </a:srgbClr>
                    </a:gs>
                    <a:gs pos="50000">
                      <a:srgbClr val="FF66FF">
                        <a:shade val="67500"/>
                        <a:satMod val="115000"/>
                      </a:srgbClr>
                    </a:gs>
                    <a:gs pos="100000">
                      <a:srgbClr val="FF66FF">
                        <a:shade val="100000"/>
                        <a:satMod val="115000"/>
                      </a:srgbClr>
                    </a:gs>
                  </a:gsLst>
                  <a:lin ang="2700000" scaled="1"/>
                  <a:tileRect/>
                </a:gradFill>
              </a:rPr>
              <a:t>Rokoko   </a:t>
            </a:r>
            <a:endParaRPr lang="cs-CZ" dirty="0">
              <a:ln>
                <a:solidFill>
                  <a:srgbClr val="FFFF00"/>
                </a:solidFill>
              </a:ln>
              <a:gradFill flip="none" rotWithShape="1">
                <a:gsLst>
                  <a:gs pos="0">
                    <a:srgbClr val="FF66FF">
                      <a:shade val="30000"/>
                      <a:satMod val="115000"/>
                    </a:srgbClr>
                  </a:gs>
                  <a:gs pos="50000">
                    <a:srgbClr val="FF66FF">
                      <a:shade val="67500"/>
                      <a:satMod val="115000"/>
                    </a:srgbClr>
                  </a:gs>
                  <a:gs pos="100000">
                    <a:srgbClr val="FF66FF">
                      <a:shade val="100000"/>
                      <a:satMod val="115000"/>
                    </a:srgbClr>
                  </a:gs>
                </a:gsLst>
                <a:lin ang="2700000" scaled="1"/>
                <a:tileRect/>
              </a:gra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záležitost vnitřní výzdoby</a:t>
            </a:r>
          </a:p>
          <a:p>
            <a:r>
              <a:rPr lang="cs-CZ" sz="2400" dirty="0" smtClean="0"/>
              <a:t>dvě novinky:</a:t>
            </a:r>
          </a:p>
          <a:p>
            <a:r>
              <a:rPr lang="cs-CZ" sz="2400" dirty="0" smtClean="0"/>
              <a:t>letohrádek / Versailles,Sanssouci/</a:t>
            </a:r>
          </a:p>
          <a:p>
            <a:r>
              <a:rPr lang="cs-CZ" sz="2400" dirty="0" smtClean="0"/>
              <a:t>výroba porcelánu/1710-1.manufaktura v Míšni/</a:t>
            </a:r>
            <a:endParaRPr lang="cs-CZ" sz="2400" dirty="0"/>
          </a:p>
        </p:txBody>
      </p:sp>
      <p:pic>
        <p:nvPicPr>
          <p:cNvPr id="2050" name="Picture 2" descr="C:\Documents and Settings\Monika Jáglová\Dokumenty\Moje naskenované obrázky\2011-11 (XI)\skenovat000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 l="6547" t="9015" r="3980" b="3845"/>
          <a:stretch>
            <a:fillRect/>
          </a:stretch>
        </p:blipFill>
        <p:spPr bwMode="auto">
          <a:xfrm>
            <a:off x="785786" y="4357694"/>
            <a:ext cx="2928958" cy="2071702"/>
          </a:xfrm>
          <a:prstGeom prst="rect">
            <a:avLst/>
          </a:prstGeom>
          <a:noFill/>
        </p:spPr>
      </p:pic>
      <p:pic>
        <p:nvPicPr>
          <p:cNvPr id="2051" name="Picture 3" descr="C:\Documents and Settings\Monika Jáglová\Dokumenty\Moje naskenované obrázky\2011-11 (XI)\skenovat0011.jpg"/>
          <p:cNvPicPr>
            <a:picLocks noChangeAspect="1" noChangeArrowheads="1"/>
          </p:cNvPicPr>
          <p:nvPr/>
        </p:nvPicPr>
        <p:blipFill>
          <a:blip r:embed="rId3"/>
          <a:srcRect b="21861"/>
          <a:stretch>
            <a:fillRect/>
          </a:stretch>
        </p:blipFill>
        <p:spPr bwMode="auto">
          <a:xfrm>
            <a:off x="5214942" y="357166"/>
            <a:ext cx="3273425" cy="2786082"/>
          </a:xfrm>
          <a:prstGeom prst="rect">
            <a:avLst/>
          </a:prstGeom>
          <a:noFill/>
        </p:spPr>
      </p:pic>
      <p:pic>
        <p:nvPicPr>
          <p:cNvPr id="2052" name="Picture 4" descr="C:\Documents and Settings\Monika Jáglová\Dokumenty\Moje naskenované obrázky\2011-11 (XI)\skenovat00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3929066"/>
            <a:ext cx="3027363" cy="22955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ln>
                  <a:solidFill>
                    <a:srgbClr val="FF0000"/>
                  </a:solidFill>
                </a:ln>
                <a:solidFill>
                  <a:srgbClr val="FF66FF"/>
                </a:solidFill>
              </a:rPr>
              <a:t>Hudba 18. století</a:t>
            </a:r>
            <a:endParaRPr lang="cs-CZ" dirty="0">
              <a:ln>
                <a:solidFill>
                  <a:srgbClr val="FF0000"/>
                </a:solidFill>
              </a:ln>
              <a:solidFill>
                <a:srgbClr val="FF66FF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57158" y="1428736"/>
            <a:ext cx="4038600" cy="5026029"/>
          </a:xfrm>
        </p:spPr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dirty="0" smtClean="0"/>
              <a:t>mše, opery, koncerty, symfonie</a:t>
            </a:r>
          </a:p>
          <a:p>
            <a:r>
              <a:rPr lang="cs-CZ" sz="2400" dirty="0" smtClean="0"/>
              <a:t>Josef Mysliveček – Božský Čech</a:t>
            </a:r>
          </a:p>
          <a:p>
            <a:r>
              <a:rPr lang="cs-CZ" sz="2400" dirty="0" smtClean="0"/>
              <a:t>Wolfgang Amadeus Mozart</a:t>
            </a:r>
          </a:p>
          <a:p>
            <a:r>
              <a:rPr lang="cs-CZ" sz="2400" dirty="0" smtClean="0"/>
              <a:t>Ludwig van Beethoven </a:t>
            </a:r>
          </a:p>
          <a:p>
            <a:r>
              <a:rPr lang="cs-CZ" sz="2400" dirty="0" smtClean="0"/>
              <a:t>nový nástroj - klavír</a:t>
            </a:r>
            <a:endParaRPr lang="cs-CZ" sz="2400" dirty="0"/>
          </a:p>
        </p:txBody>
      </p:sp>
      <p:pic>
        <p:nvPicPr>
          <p:cNvPr id="3074" name="Picture 2" descr="C:\Documents and Settings\Monika Jáglová\Dokumenty\Moje naskenované obrázky\2011-11 (XI)\skenovat001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 l="4058" r="2597" b="5187"/>
          <a:stretch>
            <a:fillRect/>
          </a:stretch>
        </p:blipFill>
        <p:spPr bwMode="auto">
          <a:xfrm>
            <a:off x="6738000" y="928670"/>
            <a:ext cx="1905966" cy="2071702"/>
          </a:xfrm>
          <a:prstGeom prst="rect">
            <a:avLst/>
          </a:prstGeom>
          <a:noFill/>
        </p:spPr>
      </p:pic>
      <p:pic>
        <p:nvPicPr>
          <p:cNvPr id="3075" name="Picture 3" descr="C:\Documents and Settings\Monika Jáglová\Dokumenty\Moje naskenované obrázky\2011-11 (XI)\skenovat0014.jpg"/>
          <p:cNvPicPr>
            <a:picLocks noChangeAspect="1" noChangeArrowheads="1"/>
          </p:cNvPicPr>
          <p:nvPr/>
        </p:nvPicPr>
        <p:blipFill>
          <a:blip r:embed="rId3"/>
          <a:srcRect r="9565"/>
          <a:stretch>
            <a:fillRect/>
          </a:stretch>
        </p:blipFill>
        <p:spPr bwMode="auto">
          <a:xfrm>
            <a:off x="6858016" y="3786190"/>
            <a:ext cx="1785950" cy="2297167"/>
          </a:xfrm>
          <a:prstGeom prst="rect">
            <a:avLst/>
          </a:prstGeom>
          <a:noFill/>
        </p:spPr>
      </p:pic>
      <p:pic>
        <p:nvPicPr>
          <p:cNvPr id="3077" name="Picture 5" descr="http://www.google.cz/url?source=imglanding&amp;ct=img&amp;q=http://www.czechmusic.net/klasika/myslivecek.jpg&amp;sa=X&amp;ei=1qfGToOPIYe6-AaGzr0U&amp;ved=0CAsQ8wc&amp;usg=AFQjCNEY_ZsuPMv7TR7K-cNl18tycrFpm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2" y="2214554"/>
            <a:ext cx="2171700" cy="2476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ln>
                  <a:solidFill>
                    <a:srgbClr val="C00000"/>
                  </a:solidFill>
                </a:ln>
                <a:solidFill>
                  <a:srgbClr val="FF66FF"/>
                </a:solidFill>
              </a:rPr>
              <a:t>Vzdělanost v 18.století</a:t>
            </a:r>
            <a:endParaRPr lang="cs-CZ" dirty="0">
              <a:ln>
                <a:solidFill>
                  <a:srgbClr val="C00000"/>
                </a:solidFill>
              </a:ln>
              <a:solidFill>
                <a:srgbClr val="FF66FF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sz="2400" dirty="0" smtClean="0"/>
          </a:p>
          <a:p>
            <a:r>
              <a:rPr lang="cs-CZ" sz="2400" dirty="0" smtClean="0"/>
              <a:t>většina obyvatel negramotná</a:t>
            </a:r>
          </a:p>
          <a:p>
            <a:r>
              <a:rPr lang="cs-CZ" sz="2400" dirty="0" smtClean="0"/>
              <a:t>vliv osvícenství a zámořských plaveb</a:t>
            </a:r>
          </a:p>
          <a:p>
            <a:r>
              <a:rPr lang="cs-CZ" sz="2400" dirty="0" smtClean="0"/>
              <a:t>rozvoj přírodních věd:</a:t>
            </a:r>
          </a:p>
          <a:p>
            <a:r>
              <a:rPr lang="cs-CZ" sz="2400" dirty="0" smtClean="0"/>
              <a:t>Carl Linné- botanik</a:t>
            </a:r>
          </a:p>
          <a:p>
            <a:r>
              <a:rPr lang="cs-CZ" sz="2400" dirty="0" smtClean="0"/>
              <a:t>Isaak Newton- fyzik</a:t>
            </a:r>
          </a:p>
          <a:p>
            <a:r>
              <a:rPr lang="cs-CZ" sz="2400" dirty="0" smtClean="0"/>
              <a:t>James Watt – 1. parní stroj</a:t>
            </a:r>
          </a:p>
          <a:p>
            <a:endParaRPr lang="cs-CZ" sz="2400" dirty="0" smtClean="0"/>
          </a:p>
          <a:p>
            <a:endParaRPr lang="cs-CZ" dirty="0"/>
          </a:p>
        </p:txBody>
      </p:sp>
      <p:pic>
        <p:nvPicPr>
          <p:cNvPr id="19458" name="Picture 2" descr="C:\Documents and Settings\Monika Jáglová\Dokumenty\Moje naskenované obrázky\2011-11 (XI)\skenovat001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 l="5436"/>
          <a:stretch>
            <a:fillRect/>
          </a:stretch>
        </p:blipFill>
        <p:spPr bwMode="auto">
          <a:xfrm>
            <a:off x="3571868" y="2071678"/>
            <a:ext cx="2485528" cy="1905380"/>
          </a:xfrm>
          <a:prstGeom prst="rect">
            <a:avLst/>
          </a:prstGeom>
          <a:noFill/>
        </p:spPr>
      </p:pic>
      <p:pic>
        <p:nvPicPr>
          <p:cNvPr id="19459" name="Picture 3" descr="C:\Documents and Settings\Monika Jáglová\Dokumenty\Moje naskenované obrázky\2011-11 (XI)\skenovat0016.jpg"/>
          <p:cNvPicPr>
            <a:picLocks noChangeAspect="1" noChangeArrowheads="1"/>
          </p:cNvPicPr>
          <p:nvPr/>
        </p:nvPicPr>
        <p:blipFill>
          <a:blip r:embed="rId3"/>
          <a:srcRect r="21496" b="35884"/>
          <a:stretch>
            <a:fillRect/>
          </a:stretch>
        </p:blipFill>
        <p:spPr bwMode="auto">
          <a:xfrm>
            <a:off x="6357950" y="1142984"/>
            <a:ext cx="2347940" cy="3071834"/>
          </a:xfrm>
          <a:prstGeom prst="rect">
            <a:avLst/>
          </a:prstGeom>
          <a:noFill/>
        </p:spPr>
      </p:pic>
      <p:pic>
        <p:nvPicPr>
          <p:cNvPr id="19460" name="Picture 4" descr="C:\Documents and Settings\Monika Jáglová\Dokumenty\Moje naskenované obrázky\2011-11 (XI)\skenovat0017.jpg"/>
          <p:cNvPicPr>
            <a:picLocks noChangeAspect="1" noChangeArrowheads="1"/>
          </p:cNvPicPr>
          <p:nvPr/>
        </p:nvPicPr>
        <p:blipFill>
          <a:blip r:embed="rId4" cstate="print"/>
          <a:srcRect t="27935"/>
          <a:stretch>
            <a:fillRect/>
          </a:stretch>
        </p:blipFill>
        <p:spPr bwMode="auto">
          <a:xfrm>
            <a:off x="4214810" y="4214818"/>
            <a:ext cx="2500330" cy="22115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solidFill>
                  <a:srgbClr val="00B050"/>
                </a:solidFill>
              </a:rPr>
              <a:t>Vzdělanost v 18. stol.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Encyklopedie – 28 svazků</a:t>
            </a:r>
          </a:p>
          <a:p>
            <a:r>
              <a:rPr lang="cs-CZ" sz="2400" dirty="0" smtClean="0"/>
              <a:t>Denis Diderot</a:t>
            </a:r>
          </a:p>
          <a:p>
            <a:r>
              <a:rPr lang="cs-CZ" sz="2400" dirty="0" smtClean="0"/>
              <a:t>Voltaire</a:t>
            </a:r>
          </a:p>
          <a:p>
            <a:r>
              <a:rPr lang="cs-CZ" sz="2400" dirty="0" smtClean="0"/>
              <a:t>vznik národních literatur v národních jazycích</a:t>
            </a:r>
          </a:p>
          <a:p>
            <a:r>
              <a:rPr lang="cs-CZ" sz="2400" dirty="0" smtClean="0"/>
              <a:t>Daniel Defoe-Robinson Crusoe</a:t>
            </a:r>
          </a:p>
          <a:p>
            <a:r>
              <a:rPr lang="cs-CZ" sz="2400" dirty="0" smtClean="0"/>
              <a:t>Jonathan </a:t>
            </a:r>
            <a:r>
              <a:rPr lang="cs-CZ" sz="2400" noProof="1" smtClean="0"/>
              <a:t>Swift-Gulliverovy cesty</a:t>
            </a:r>
            <a:endParaRPr lang="cs-CZ" sz="2400" noProof="1"/>
          </a:p>
        </p:txBody>
      </p:sp>
      <p:pic>
        <p:nvPicPr>
          <p:cNvPr id="20482" name="Picture 2" descr="C:\Documents and Settings\Monika Jáglová\Dokumenty\Moje naskenované obrázky\2011-11 (XI)\skenovat001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 l="6680" r="5832" b="34192"/>
          <a:stretch>
            <a:fillRect/>
          </a:stretch>
        </p:blipFill>
        <p:spPr bwMode="auto">
          <a:xfrm>
            <a:off x="5357818" y="714356"/>
            <a:ext cx="2143140" cy="2166147"/>
          </a:xfrm>
          <a:prstGeom prst="rect">
            <a:avLst/>
          </a:prstGeom>
          <a:noFill/>
        </p:spPr>
      </p:pic>
      <p:pic>
        <p:nvPicPr>
          <p:cNvPr id="20483" name="Picture 3" descr="C:\Documents and Settings\Monika Jáglová\Dokumenty\Moje naskenované obrázky\2011-11 (XI)\skenovat0019.jpg"/>
          <p:cNvPicPr>
            <a:picLocks noChangeAspect="1" noChangeArrowheads="1"/>
          </p:cNvPicPr>
          <p:nvPr/>
        </p:nvPicPr>
        <p:blipFill>
          <a:blip r:embed="rId3"/>
          <a:srcRect l="2644" t="2528" r="2173"/>
          <a:stretch>
            <a:fillRect/>
          </a:stretch>
        </p:blipFill>
        <p:spPr bwMode="auto">
          <a:xfrm>
            <a:off x="5357818" y="3500438"/>
            <a:ext cx="2571768" cy="27543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ln>
                  <a:solidFill>
                    <a:srgbClr val="7030A0"/>
                  </a:solidFill>
                </a:ln>
                <a:solidFill>
                  <a:srgbClr val="FF66FF"/>
                </a:solidFill>
              </a:rPr>
              <a:t>Situace v Čechách</a:t>
            </a:r>
            <a:endParaRPr lang="cs-CZ" dirty="0">
              <a:ln>
                <a:solidFill>
                  <a:srgbClr val="7030A0"/>
                </a:solidFill>
              </a:ln>
              <a:solidFill>
                <a:srgbClr val="FF66FF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r>
              <a:rPr lang="cs-CZ" sz="2400" noProof="1" smtClean="0"/>
              <a:t>čeština téměř zaniká</a:t>
            </a:r>
          </a:p>
          <a:p>
            <a:r>
              <a:rPr lang="cs-CZ" sz="2400" noProof="1" smtClean="0"/>
              <a:t>počátky Národního obrození</a:t>
            </a:r>
          </a:p>
          <a:p>
            <a:r>
              <a:rPr lang="cs-CZ" sz="2400" noProof="1" smtClean="0"/>
              <a:t>Josef Dobrovský-Mluvnice jazyka českého</a:t>
            </a:r>
          </a:p>
          <a:p>
            <a:r>
              <a:rPr lang="cs-CZ" sz="2400" noProof="1" smtClean="0"/>
              <a:t>Václav Matěj Kramerius-1.české noviny</a:t>
            </a:r>
          </a:p>
          <a:p>
            <a:r>
              <a:rPr lang="cs-CZ" sz="2400" noProof="1" smtClean="0"/>
              <a:t>rozvoj českého divadla:</a:t>
            </a:r>
          </a:p>
          <a:p>
            <a:r>
              <a:rPr lang="cs-CZ" sz="2400" noProof="1" smtClean="0"/>
              <a:t>Matěj Kopecký</a:t>
            </a:r>
          </a:p>
          <a:p>
            <a:r>
              <a:rPr lang="cs-CZ" sz="2400" noProof="1" smtClean="0"/>
              <a:t>Václav Thám</a:t>
            </a:r>
          </a:p>
          <a:p>
            <a:endParaRPr lang="cs-CZ" sz="2400" dirty="0"/>
          </a:p>
        </p:txBody>
      </p:sp>
      <p:pic>
        <p:nvPicPr>
          <p:cNvPr id="21506" name="Picture 2" descr="C:\Documents and Settings\Monika Jáglová\Dokumenty\Moje naskenované obrázky\2011-11 (XI)\skenovat002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 b="3585"/>
          <a:stretch>
            <a:fillRect/>
          </a:stretch>
        </p:blipFill>
        <p:spPr bwMode="auto">
          <a:xfrm>
            <a:off x="5715008" y="1142984"/>
            <a:ext cx="2608894" cy="2286016"/>
          </a:xfrm>
          <a:prstGeom prst="rect">
            <a:avLst/>
          </a:prstGeom>
          <a:noFill/>
        </p:spPr>
      </p:pic>
      <p:pic>
        <p:nvPicPr>
          <p:cNvPr id="21508" name="Picture 4" descr="http://www.google.cz/url?source=imglanding&amp;ct=img&amp;q=http://www.osobnosti.net/foto/j/josef-dobrovsky/13.jpg&amp;sa=X&amp;ei=U7PGTvzOBM6cOqrsrNEP&amp;ved=0CAwQ8wc&amp;usg=AFQjCNE5Q1phydlFl9M3NjCnHNCEo16SQ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3" y="3500438"/>
            <a:ext cx="2357454" cy="2975994"/>
          </a:xfrm>
          <a:prstGeom prst="rect">
            <a:avLst/>
          </a:prstGeom>
          <a:noFill/>
        </p:spPr>
      </p:pic>
      <p:pic>
        <p:nvPicPr>
          <p:cNvPr id="21510" name="Picture 6" descr="http://www.google.cz/url?source=imglanding&amp;ct=img&amp;q=http://simonak.eu/images/obrazky_ostatni_strany/h_k/2_9.jpg&amp;sa=X&amp;ei=X7TGTtX5KsGSOpjz4eMP&amp;ved=0CAwQ8wc&amp;usg=AFQjCNFhC7cRofFkp69mGRziqEdDKvFS2Q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92797" y="3571876"/>
            <a:ext cx="2251203" cy="28773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 Obrázky: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571612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cs-CZ" sz="2400" i="1" dirty="0"/>
              <a:t>Dějepis,1.díl,Novověk pro základní školy</a:t>
            </a:r>
            <a:r>
              <a:rPr lang="cs-CZ" sz="2400" dirty="0"/>
              <a:t>. Praha : Práce, 1995. Kultura baroka, s. 29.</a:t>
            </a:r>
            <a:endParaRPr lang="cs-CZ" sz="2400" i="1" dirty="0" smtClean="0"/>
          </a:p>
          <a:p>
            <a:r>
              <a:rPr lang="cs-CZ" sz="2400" i="1" dirty="0" smtClean="0"/>
              <a:t>Dějepis </a:t>
            </a:r>
            <a:r>
              <a:rPr lang="cs-CZ" sz="2400" i="1" dirty="0"/>
              <a:t>8 pro základní školy, Novověk</a:t>
            </a:r>
            <a:r>
              <a:rPr lang="cs-CZ" sz="2400" dirty="0"/>
              <a:t>. Praha : SPN, 2008. Vzdělanost, literatura a hudba v 18. století, s. 49.</a:t>
            </a:r>
          </a:p>
          <a:p>
            <a:r>
              <a:rPr lang="cs-CZ" sz="2400" i="1" dirty="0" smtClean="0"/>
              <a:t>Dějepis,1.díl,Novověk </a:t>
            </a:r>
            <a:r>
              <a:rPr lang="cs-CZ" sz="2400" i="1" dirty="0"/>
              <a:t>pro základní školy</a:t>
            </a:r>
            <a:r>
              <a:rPr lang="cs-CZ" sz="2400" dirty="0"/>
              <a:t>. Praha : Práce, 1995. Kultura baroka, s. 29</a:t>
            </a:r>
            <a:r>
              <a:rPr lang="cs-CZ" sz="2400" dirty="0" smtClean="0"/>
              <a:t>.</a:t>
            </a:r>
          </a:p>
          <a:p>
            <a:r>
              <a:rPr lang="cs-CZ" sz="2400" i="1" dirty="0" smtClean="0"/>
              <a:t>Dějepis,1.díl,Novověk pro základní školy</a:t>
            </a:r>
            <a:r>
              <a:rPr lang="cs-CZ" sz="2400" dirty="0" smtClean="0"/>
              <a:t>. Praha : Práce, 1995. Kultura baroka, s. 19.</a:t>
            </a:r>
          </a:p>
          <a:p>
            <a:r>
              <a:rPr lang="cs-CZ" sz="2400" i="1" dirty="0" smtClean="0"/>
              <a:t>Dějepis,1.díl,Novověk pro základní školy</a:t>
            </a:r>
            <a:r>
              <a:rPr lang="cs-CZ" sz="2400" dirty="0" smtClean="0"/>
              <a:t>. Praha : Práce, 1995. Kultura baroka, s. 25.</a:t>
            </a:r>
            <a:r>
              <a:rPr lang="cs-CZ" sz="2400" i="1" dirty="0" smtClean="0"/>
              <a:t> </a:t>
            </a:r>
          </a:p>
          <a:p>
            <a:r>
              <a:rPr lang="cs-CZ" sz="2400" i="1" dirty="0"/>
              <a:t>D</a:t>
            </a:r>
            <a:r>
              <a:rPr lang="cs-CZ" sz="2400" i="1" dirty="0" smtClean="0"/>
              <a:t>ějepis 8 pro základní školy, Novověk</a:t>
            </a:r>
            <a:r>
              <a:rPr lang="cs-CZ" sz="2400" dirty="0" smtClean="0"/>
              <a:t>. Praha : SPN, 2008. Vzdělanost, literatura a hudba v 18. století, s. 53.</a:t>
            </a:r>
          </a:p>
          <a:p>
            <a:endParaRPr lang="cs-CZ" sz="2400" dirty="0" smtClean="0"/>
          </a:p>
          <a:p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57224" y="1285860"/>
            <a:ext cx="785818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i="1" dirty="0" smtClean="0"/>
              <a:t>Dějepis 8 pro základní školy, Novověk</a:t>
            </a:r>
            <a:r>
              <a:rPr lang="cs-CZ" sz="2400" dirty="0" smtClean="0"/>
              <a:t>. Praha : SPN, 2008. Vzdělanost, literatura a hudba v 18. století, s. 53.</a:t>
            </a:r>
          </a:p>
          <a:p>
            <a:pPr>
              <a:buFont typeface="Arial" pitchFamily="34" charset="0"/>
              <a:buChar char="•"/>
            </a:pPr>
            <a:r>
              <a:rPr lang="cs-CZ" sz="2400" u="sng" noProof="1" smtClean="0">
                <a:hlinkClick r:id="rId2"/>
              </a:rPr>
              <a:t>http://www.google.cz/imgres?q=josef+mysliveček&amp;hl=cs&amp;biw=1280&amp;bih=890&amp;gbv=2&amp;tbm=isch&amp;tbnid=n_OfeeCr3EY9ZM:&amp;imgrefurl=http://www.czechmusic.net/klasika/myslivecek.htm&amp;docid=VnW3PqlGuJbxmM&amp;imgurl=http://www.czechmusic.net/klasika/myslivecek.jpg&amp;w=228&amp;h=260&amp;ei=sKfGTsLY</a:t>
            </a:r>
            <a:endParaRPr lang="cs-CZ" sz="2400" u="sng" noProof="1" smtClean="0"/>
          </a:p>
          <a:p>
            <a:pPr>
              <a:buFont typeface="Arial" pitchFamily="34" charset="0"/>
              <a:buChar char="•"/>
            </a:pPr>
            <a:r>
              <a:rPr lang="cs-CZ" sz="2400" i="1" dirty="0" smtClean="0"/>
              <a:t>Dějepis 8 pro základní školy, Novověk</a:t>
            </a:r>
            <a:r>
              <a:rPr lang="cs-CZ" sz="2400" dirty="0" smtClean="0"/>
              <a:t>. Praha : SPN, 2008. Vzdělanost, literatura a hudba v 18. století, s. 50.</a:t>
            </a:r>
          </a:p>
          <a:p>
            <a:pPr>
              <a:buFont typeface="Arial" pitchFamily="34" charset="0"/>
              <a:buChar char="•"/>
            </a:pPr>
            <a:r>
              <a:rPr lang="cs-CZ" sz="2400" i="1" dirty="0"/>
              <a:t>Dějepis,1.díl, Novověk pro základní školy</a:t>
            </a:r>
            <a:r>
              <a:rPr lang="cs-CZ" sz="2400" dirty="0"/>
              <a:t>. Praha : Práce, 1995. Zrod moderní vědy, s. 14</a:t>
            </a:r>
            <a:r>
              <a:rPr lang="cs-CZ" sz="2400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cs-CZ" sz="2400" i="1" dirty="0"/>
              <a:t>Dějepis,1.díl, Novověk pro základní školy</a:t>
            </a:r>
            <a:r>
              <a:rPr lang="cs-CZ" sz="2400" dirty="0"/>
              <a:t>. Praha : Práce, 1995. Zrod moderní vědy, s. 14.</a:t>
            </a:r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1538" y="1071546"/>
            <a:ext cx="6715172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i="1" dirty="0" smtClean="0"/>
          </a:p>
          <a:p>
            <a:pPr>
              <a:buFont typeface="Arial" pitchFamily="34" charset="0"/>
              <a:buChar char="•"/>
            </a:pPr>
            <a:r>
              <a:rPr lang="cs-CZ" i="1" noProof="1" smtClean="0"/>
              <a:t>Www.google.cz</a:t>
            </a:r>
            <a:r>
              <a:rPr lang="cs-CZ" noProof="1" smtClean="0"/>
              <a:t> [online]. 2011 [cit. 2011-11-18]. Josef Dobrovský. Dostupné z WWW: &lt;http://www.google.cz/imgres?q=josef+dobrovsk%C3%BD&amp;num=10&amp;hl=cs&amp;gbv=2&amp;biw=1280&amp;bih=890&amp;tbm=isch&amp;tbnid=k0DtnmF3jGKSyM:&amp;imgrefurl=http://www.osobnosti.net/foto-josef-dobrovsky.htm&amp;docid=lC2nSK7_SsrWUM&amp;imgurl=http://www.osobnosti.net/foto/j/josef-dobrovsky/13.jpg&amp;w=404&amp;h=510&amp;ei=R7PGTrfwKYKr-gat9eAc&amp;zoom=1&amp;iact=hc&amp;vpx=587&amp;vpy=168&amp;dur=1254&amp;hovh=252&amp;hovw=200&amp;tx=104&amp;ty=143&amp;sig=117801753049303349762&amp;sqi=2&amp;page=1&amp;tbnh=157&amp;tbnw=127&amp;start=0&amp;ndsp=28&amp;ved=1t:429,r:3,s:0 </a:t>
            </a:r>
          </a:p>
          <a:p>
            <a:pPr>
              <a:buFont typeface="Arial" pitchFamily="34" charset="0"/>
              <a:buChar char="•"/>
            </a:pPr>
            <a:r>
              <a:rPr lang="cs-CZ" i="1" noProof="1" smtClean="0"/>
              <a:t>Www.google.cz</a:t>
            </a:r>
            <a:r>
              <a:rPr lang="cs-CZ" noProof="1" smtClean="0"/>
              <a:t> [online]. 2011 [cit. 2011-11-18]. Václav Matěj  </a:t>
            </a:r>
          </a:p>
          <a:p>
            <a:r>
              <a:rPr lang="cs-CZ" noProof="1" smtClean="0"/>
              <a:t>Kramerius. Dostupné z WWW: &lt;http://www.google.cz/imgres?q=václav+matěj+kramerius&amp;num=10&amp;hl=cs&amp;gbv=2&amp;biw=1280&amp;bih=890&amp;tbm=isch&amp;tbnid=OpNCoP5U2nJdFM:&amp;imgrefurl=http://simonak.eu/index.php%3Fstranka%3Dpages/h_k/2_9.htm&amp;docid=KS3JaGMyeZL75M&amp;imgurl=http://s&gt;.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57158" y="1500174"/>
            <a:ext cx="82868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i="1" dirty="0" smtClean="0"/>
              <a:t>Dějepis,1.díl,Novověk pro základní školy</a:t>
            </a:r>
            <a:r>
              <a:rPr lang="cs-CZ" sz="2400" dirty="0" smtClean="0"/>
              <a:t>. Praha : Práce, 1995. Osvícenství, s. 31.</a:t>
            </a:r>
          </a:p>
          <a:p>
            <a:pPr>
              <a:buFont typeface="Arial" pitchFamily="34" charset="0"/>
              <a:buChar char="•"/>
            </a:pPr>
            <a:r>
              <a:rPr lang="cs-CZ" sz="2400" i="1" dirty="0" smtClean="0"/>
              <a:t>Dějepis 8 pro základní školy, Novověk</a:t>
            </a:r>
            <a:r>
              <a:rPr lang="cs-CZ" sz="2400" dirty="0" smtClean="0"/>
              <a:t>. Praha : SPN, 2008. Vzdělanost, literatura a hudba v 18. století, s.52.</a:t>
            </a:r>
          </a:p>
          <a:p>
            <a:pPr>
              <a:buFont typeface="Arial" pitchFamily="34" charset="0"/>
              <a:buChar char="•"/>
            </a:pPr>
            <a:r>
              <a:rPr lang="cs-CZ" sz="2400" i="1" dirty="0" smtClean="0"/>
              <a:t>Dějepis 8 pro základní školy, Novověk</a:t>
            </a:r>
            <a:r>
              <a:rPr lang="cs-CZ" sz="2400" dirty="0" smtClean="0"/>
              <a:t>. Praha : SPN, 2008. Vzdělanost, literatura a hudba v 18. století, s.52.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Text: vlastní tvorba autora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266</Words>
  <Application>Microsoft Office PowerPoint</Application>
  <PresentationFormat>Předvádění na obrazovce (4:3)</PresentationFormat>
  <Paragraphs>74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 </vt:lpstr>
      <vt:lpstr>Rokoko</vt:lpstr>
      <vt:lpstr>Rokoko</vt:lpstr>
      <vt:lpstr>    Rokoko   </vt:lpstr>
      <vt:lpstr>Hudba 18. století</vt:lpstr>
      <vt:lpstr>Vzdělanost v 18.století</vt:lpstr>
      <vt:lpstr>Vzdělanost v 18. stol.</vt:lpstr>
      <vt:lpstr>Situace v Čechách</vt:lpstr>
      <vt:lpstr>Citace: Obrázky:</vt:lpstr>
      <vt:lpstr>Prezentace aplikace PowerPoint</vt:lpstr>
      <vt:lpstr>Prezentace aplikace PowerPoint</vt:lpstr>
      <vt:lpstr>Prezentace aplikace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Rokoko</dc:title>
  <dc:creator>Monika Jáglová</dc:creator>
  <cp:lastModifiedBy>ZS</cp:lastModifiedBy>
  <cp:revision>17</cp:revision>
  <dcterms:created xsi:type="dcterms:W3CDTF">2011-11-18T18:16:17Z</dcterms:created>
  <dcterms:modified xsi:type="dcterms:W3CDTF">2011-11-29T10:34:41Z</dcterms:modified>
</cp:coreProperties>
</file>