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56" r:id="rId2"/>
    <p:sldId id="25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59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78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Ukázky vývoje věží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 různých architektonických stylech a obdobích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Věž, báň, kupole, zvonice, kampanila, minaret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Věže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VY_32_INOVACE_45_913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1556792"/>
            <a:ext cx="71287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věžovité stavby jsou součástí stavitelství a architektury od samých počátků civilizací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určitou formou, předstupněm věží jsou pyramidy a </a:t>
            </a:r>
            <a:r>
              <a:rPr lang="cs-CZ" sz="2400" dirty="0" err="1" smtClean="0"/>
              <a:t>mezopotámské</a:t>
            </a:r>
            <a:r>
              <a:rPr lang="cs-CZ" sz="2400" dirty="0" smtClean="0"/>
              <a:t> zikkuraty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později </a:t>
            </a:r>
            <a:r>
              <a:rPr lang="cs-CZ" sz="2400" dirty="0" err="1" smtClean="0"/>
              <a:t>budhistická</a:t>
            </a:r>
            <a:r>
              <a:rPr lang="cs-CZ" sz="2400" dirty="0" smtClean="0"/>
              <a:t> pagoda, indická </a:t>
            </a:r>
            <a:r>
              <a:rPr lang="cs-CZ" sz="2400" dirty="0" err="1" smtClean="0"/>
              <a:t>šikhara</a:t>
            </a:r>
            <a:r>
              <a:rPr lang="cs-CZ" sz="2400" dirty="0" smtClean="0"/>
              <a:t>, dále zvonice, chrámové věže, minarety, obytné věže (</a:t>
            </a:r>
            <a:r>
              <a:rPr lang="cs-CZ" sz="2400" dirty="0" err="1" smtClean="0"/>
              <a:t>donjon</a:t>
            </a:r>
            <a:r>
              <a:rPr lang="cs-CZ" sz="2400" dirty="0" smtClean="0"/>
              <a:t>), obranné věže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dnes rozhledny, vysílací věže, mrakodrapy, </a:t>
            </a:r>
            <a:r>
              <a:rPr lang="cs-CZ" sz="2400" dirty="0" smtClean="0"/>
              <a:t>...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věže mají významnou orientační, urbanistickou a architektonickou funkci</a:t>
            </a:r>
            <a:endParaRPr lang="cs-CZ" sz="24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4054967" y="404664"/>
            <a:ext cx="971100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Věže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Ota\Desktop\SKENY PRO DUMY\VĚŽE\23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48680"/>
            <a:ext cx="3790590" cy="6124059"/>
          </a:xfrm>
          <a:prstGeom prst="rect">
            <a:avLst/>
          </a:prstGeom>
          <a:noFill/>
        </p:spPr>
      </p:pic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92696"/>
            <a:ext cx="13681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Ukázky</a:t>
            </a:r>
          </a:p>
          <a:p>
            <a:r>
              <a:rPr lang="cs-CZ" sz="2800" dirty="0" smtClean="0"/>
              <a:t>vývoje</a:t>
            </a:r>
          </a:p>
          <a:p>
            <a:r>
              <a:rPr lang="cs-CZ" sz="2800" dirty="0" smtClean="0"/>
              <a:t>věží:</a:t>
            </a:r>
            <a:endParaRPr lang="cs-CZ" sz="2800" dirty="0"/>
          </a:p>
        </p:txBody>
      </p:sp>
      <p:pic>
        <p:nvPicPr>
          <p:cNvPr id="1026" name="Picture 2" descr="C:\Users\Ota\Desktop\SKENY PRO DUMY\VĚŽE\27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04664"/>
            <a:ext cx="3400350" cy="61736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050" name="Picture 2" descr="C:\Users\Ota\Desktop\SKENY PRO DUMY\VĚŽE\17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332656"/>
            <a:ext cx="1386681" cy="6162190"/>
          </a:xfrm>
          <a:prstGeom prst="rect">
            <a:avLst/>
          </a:prstGeom>
          <a:noFill/>
        </p:spPr>
      </p:pic>
      <p:pic>
        <p:nvPicPr>
          <p:cNvPr id="2051" name="Picture 3" descr="C:\Users\Ota\Desktop\SKENY PRO DUMY\VĚŽE\19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48680"/>
            <a:ext cx="5881627" cy="50405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3074" name="Picture 2" descr="C:\Users\Ota\Desktop\SKENY PRO DUMY\VĚŽE\20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620688"/>
            <a:ext cx="2629198" cy="5918326"/>
          </a:xfrm>
          <a:prstGeom prst="rect">
            <a:avLst/>
          </a:prstGeom>
          <a:noFill/>
        </p:spPr>
      </p:pic>
      <p:pic>
        <p:nvPicPr>
          <p:cNvPr id="3075" name="Picture 3" descr="C:\Users\Ota\Desktop\SKENY PRO DUMY\VĚŽE\20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1" y="620688"/>
            <a:ext cx="5288097" cy="48965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098" name="Picture 2" descr="C:\Users\Ota\Desktop\SKENY PRO DUMY\VĚŽE\20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5854" y="548680"/>
            <a:ext cx="5183996" cy="4032448"/>
          </a:xfrm>
          <a:prstGeom prst="rect">
            <a:avLst/>
          </a:prstGeom>
          <a:noFill/>
        </p:spPr>
      </p:pic>
      <p:pic>
        <p:nvPicPr>
          <p:cNvPr id="4099" name="Picture 3" descr="C:\Users\Ota\Desktop\SKENY PRO DUMY\VĚŽE\209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7" y="1412776"/>
            <a:ext cx="3506052" cy="52176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122" name="Picture 2" descr="C:\Users\Ota\Desktop\SKENY PRO DUMY\VĚŽE\213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548680"/>
            <a:ext cx="2808312" cy="6057869"/>
          </a:xfrm>
          <a:prstGeom prst="rect">
            <a:avLst/>
          </a:prstGeom>
          <a:noFill/>
        </p:spPr>
      </p:pic>
      <p:pic>
        <p:nvPicPr>
          <p:cNvPr id="5123" name="Picture 3" descr="C:\Users\Ota\Desktop\SKENY PRO DUMY\VĚŽE\21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54159" y="692696"/>
            <a:ext cx="4831083" cy="59046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6146" name="Picture 2" descr="C:\Users\Ota\Desktop\SKENY PRO DUMY\VĚŽE\205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620688"/>
            <a:ext cx="4219140" cy="5904656"/>
          </a:xfrm>
          <a:prstGeom prst="rect">
            <a:avLst/>
          </a:prstGeom>
          <a:noFill/>
        </p:spPr>
      </p:pic>
      <p:pic>
        <p:nvPicPr>
          <p:cNvPr id="6147" name="Picture 3" descr="C:\Users\Ota\Desktop\SKENY PRO DUMY\VĚŽE\204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620688"/>
            <a:ext cx="2726729" cy="57005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7170" name="Picture 2" descr="C:\Users\Ota\Desktop\SKENY PRO DUMY\VĚŽE\20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692696"/>
            <a:ext cx="5132562" cy="5256584"/>
          </a:xfrm>
          <a:prstGeom prst="rect">
            <a:avLst/>
          </a:prstGeom>
          <a:noFill/>
        </p:spPr>
      </p:pic>
      <p:pic>
        <p:nvPicPr>
          <p:cNvPr id="7171" name="Picture 3" descr="C:\Users\Ota\Desktop\SKENY PRO DUMY\VĚŽE\197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5983" y="620688"/>
            <a:ext cx="2980911" cy="53285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8194" name="Picture 2" descr="C:\Users\Ota\Desktop\SKENY PRO DUMY\VĚŽE\198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6542" y="1556792"/>
            <a:ext cx="4739187" cy="3168352"/>
          </a:xfrm>
          <a:prstGeom prst="rect">
            <a:avLst/>
          </a:prstGeom>
          <a:noFill/>
        </p:spPr>
      </p:pic>
      <p:pic>
        <p:nvPicPr>
          <p:cNvPr id="8195" name="Picture 3" descr="C:\Users\Ota\Desktop\SKENY PRO DUMY\VĚŽE\197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5" y="620688"/>
            <a:ext cx="3262889" cy="58326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9218" name="Picture 2" descr="C:\Users\Ota\Desktop\SKENY PRO DUMY\VĚŽE\19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836712"/>
            <a:ext cx="2860779" cy="5040560"/>
          </a:xfrm>
          <a:prstGeom prst="rect">
            <a:avLst/>
          </a:prstGeom>
          <a:noFill/>
        </p:spPr>
      </p:pic>
      <p:pic>
        <p:nvPicPr>
          <p:cNvPr id="9219" name="Picture 3" descr="C:\Users\Ota\Desktop\SKENY PRO DUMY\VĚŽE\196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764704"/>
            <a:ext cx="5219033" cy="51845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10242" name="Picture 2" descr="C:\Users\Ota\Desktop\SKENY PRO DUMY\VĚŽE\18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6548" y="607893"/>
            <a:ext cx="3701835" cy="5516463"/>
          </a:xfrm>
          <a:prstGeom prst="rect">
            <a:avLst/>
          </a:prstGeom>
          <a:noFill/>
        </p:spPr>
      </p:pic>
      <p:pic>
        <p:nvPicPr>
          <p:cNvPr id="10243" name="Picture 3" descr="C:\Users\Ota\Desktop\SKENY PRO DUMY\VĚŽE\19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76672"/>
            <a:ext cx="1368152" cy="6129183"/>
          </a:xfrm>
          <a:prstGeom prst="rect">
            <a:avLst/>
          </a:prstGeom>
          <a:noFill/>
        </p:spPr>
      </p:pic>
      <p:pic>
        <p:nvPicPr>
          <p:cNvPr id="10244" name="Picture 4" descr="C:\Users\Ota\Desktop\SKENY PRO DUMY\VĚŽE\2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476672"/>
            <a:ext cx="1800200" cy="59939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11266" name="Picture 2" descr="C:\Users\Ota\Desktop\SKENY PRO DUMY\VĚŽE\25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65696" y="1484784"/>
            <a:ext cx="3655495" cy="4752528"/>
          </a:xfrm>
          <a:prstGeom prst="rect">
            <a:avLst/>
          </a:prstGeom>
          <a:noFill/>
        </p:spPr>
      </p:pic>
      <p:pic>
        <p:nvPicPr>
          <p:cNvPr id="11267" name="Picture 3" descr="C:\Users\Ota\Desktop\SKENY PRO DUMY\VĚŽE\195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7" y="476672"/>
            <a:ext cx="4552611" cy="40324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12290" name="Picture 2" descr="C:\Users\Ota\Desktop\SKENY PRO DUMY\VĚŽE\24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2656"/>
            <a:ext cx="2897138" cy="5832648"/>
          </a:xfrm>
          <a:prstGeom prst="rect">
            <a:avLst/>
          </a:prstGeom>
          <a:noFill/>
        </p:spPr>
      </p:pic>
      <p:pic>
        <p:nvPicPr>
          <p:cNvPr id="12291" name="Picture 3" descr="C:\Users\Ota\Desktop\SKENY PRO DUMY\VĚŽE\20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764704"/>
            <a:ext cx="3465367" cy="4853378"/>
          </a:xfrm>
          <a:prstGeom prst="rect">
            <a:avLst/>
          </a:prstGeom>
          <a:noFill/>
        </p:spPr>
      </p:pic>
      <p:pic>
        <p:nvPicPr>
          <p:cNvPr id="12292" name="Picture 4" descr="C:\Users\Ota\Desktop\SKENY PRO DUMY\VĚŽE\212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36890" y="548680"/>
            <a:ext cx="2372879" cy="56166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196752"/>
            <a:ext cx="62646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pohovořte o významu věží v architektuře a lidských dějinách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jmenujte různé druhy věží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pokuste se zařadit věže na jednotlivých obrázcích do architektonických stylů, časových období a různých kultur</a:t>
            </a:r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916832"/>
            <a:ext cx="78488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a tužkové kresby:</a:t>
            </a:r>
          </a:p>
          <a:p>
            <a:r>
              <a:rPr lang="cs-CZ" sz="2000" dirty="0" err="1" smtClean="0"/>
              <a:t>Coleová</a:t>
            </a:r>
            <a:r>
              <a:rPr lang="cs-CZ" sz="2000" dirty="0" smtClean="0"/>
              <a:t> Emily a kol., Průvodce architekturou, nakladatelství </a:t>
            </a:r>
            <a:r>
              <a:rPr lang="cs-CZ" sz="2000" dirty="0" err="1" smtClean="0"/>
              <a:t>Svojtka</a:t>
            </a:r>
            <a:r>
              <a:rPr lang="cs-CZ" sz="2000" dirty="0" smtClean="0"/>
              <a:t> </a:t>
            </a:r>
            <a:r>
              <a:rPr lang="cs-CZ" sz="2000" dirty="0" smtClean="0">
                <a:sym typeface="Symbol"/>
              </a:rPr>
              <a:t> Co.</a:t>
            </a:r>
            <a:r>
              <a:rPr lang="cs-CZ" sz="2000" b="1" dirty="0" smtClean="0"/>
              <a:t>, </a:t>
            </a:r>
          </a:p>
          <a:p>
            <a:r>
              <a:rPr lang="cs-CZ" sz="2000" dirty="0" smtClean="0"/>
              <a:t>s.r.o., Praha 2008, </a:t>
            </a:r>
            <a:r>
              <a:rPr lang="cs-CZ" sz="2000" dirty="0" err="1" smtClean="0"/>
              <a:t>ISBN</a:t>
            </a:r>
            <a:r>
              <a:rPr lang="cs-CZ" sz="2000" dirty="0" smtClean="0"/>
              <a:t> 978-80-7352-976-5.</a:t>
            </a:r>
          </a:p>
          <a:p>
            <a:endParaRPr lang="cs-CZ" sz="2000" dirty="0" smtClean="0"/>
          </a:p>
          <a:p>
            <a:r>
              <a:rPr lang="cs-CZ" sz="2000" dirty="0" smtClean="0"/>
              <a:t>Vlastní materiály školy</a:t>
            </a:r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2501</TotalTime>
  <Words>261</Words>
  <Application>Microsoft Office PowerPoint</Application>
  <PresentationFormat>Předvádění na obrazovce (4:3)</PresentationFormat>
  <Paragraphs>73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159</cp:revision>
  <dcterms:created xsi:type="dcterms:W3CDTF">2010-11-01T23:40:31Z</dcterms:created>
  <dcterms:modified xsi:type="dcterms:W3CDTF">2014-02-24T01:31:18Z</dcterms:modified>
</cp:coreProperties>
</file>