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5" r:id="rId3"/>
    <p:sldId id="280" r:id="rId4"/>
    <p:sldId id="260" r:id="rId5"/>
    <p:sldId id="274" r:id="rId6"/>
    <p:sldId id="269" r:id="rId7"/>
    <p:sldId id="268" r:id="rId8"/>
    <p:sldId id="270" r:id="rId9"/>
    <p:sldId id="271" r:id="rId10"/>
    <p:sldId id="267" r:id="rId11"/>
    <p:sldId id="281" r:id="rId12"/>
    <p:sldId id="259" r:id="rId13"/>
    <p:sldId id="282" r:id="rId14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000000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65" autoAdjust="0"/>
    <p:restoredTop sz="94660" autoAdjust="0"/>
  </p:normalViewPr>
  <p:slideViewPr>
    <p:cSldViewPr>
      <p:cViewPr>
        <p:scale>
          <a:sx n="100" d="100"/>
          <a:sy n="100" d="100"/>
        </p:scale>
        <p:origin x="-300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933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40274890"/>
              </p:ext>
            </p:extLst>
          </p:nvPr>
        </p:nvGraphicFramePr>
        <p:xfrm>
          <a:off x="811609" y="1988840"/>
          <a:ext cx="7704855" cy="388542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926214"/>
                <a:gridCol w="5778641"/>
              </a:tblGrid>
              <a:tr h="230598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5162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Smluvní právo v novém občanském zákoníku</a:t>
                      </a:r>
                    </a:p>
                  </a:txBody>
                  <a:tcPr marL="68580" marR="6858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Smlouva, právní subjekt, předmět smlouvy, obsah smluv, přehled smluv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287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 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Právo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2305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  <a:tr h="23059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Podnikání, Mechanik seřizovač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3059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Smluvní právo v novém občanském zákoníku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VY_32_INOVACE_35_696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2038" y="1190625"/>
            <a:ext cx="7019925" cy="447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49942" y="1196752"/>
            <a:ext cx="8370529" cy="4680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9552" y="1196752"/>
            <a:ext cx="8147248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46641" y="1137518"/>
            <a:ext cx="808249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r>
              <a:rPr lang="cs-CZ" b="1" dirty="0" smtClean="0"/>
              <a:t>                           právní </a:t>
            </a:r>
            <a:r>
              <a:rPr lang="cs-CZ" b="1" dirty="0"/>
              <a:t>akt</a:t>
            </a:r>
            <a:r>
              <a:rPr lang="cs-CZ" dirty="0"/>
              <a:t>- nejčastěji dvoustranný</a:t>
            </a:r>
          </a:p>
          <a:p>
            <a:r>
              <a:rPr lang="cs-CZ" dirty="0"/>
              <a:t>	       </a:t>
            </a:r>
            <a:r>
              <a:rPr lang="cs-CZ" dirty="0" smtClean="0"/>
              <a:t>   </a:t>
            </a:r>
            <a:r>
              <a:rPr lang="cs-CZ" b="1" dirty="0"/>
              <a:t>souhlasný projev vůle </a:t>
            </a:r>
            <a:r>
              <a:rPr lang="cs-CZ" b="1" dirty="0" smtClean="0"/>
              <a:t>účastníků </a:t>
            </a:r>
            <a:r>
              <a:rPr lang="cs-CZ" b="1" dirty="0"/>
              <a:t>o tom, že má vzniknout </a:t>
            </a:r>
            <a:r>
              <a:rPr lang="cs-CZ" b="1" dirty="0" smtClean="0"/>
              <a:t>závazek</a:t>
            </a:r>
            <a:r>
              <a:rPr lang="cs-CZ" dirty="0"/>
              <a:t>	</a:t>
            </a:r>
            <a:r>
              <a:rPr lang="cs-CZ" dirty="0" smtClean="0"/>
              <a:t>          </a:t>
            </a:r>
            <a:r>
              <a:rPr lang="cs-CZ" b="1" u="sng" dirty="0"/>
              <a:t>formy</a:t>
            </a:r>
            <a:r>
              <a:rPr lang="cs-CZ" b="1" dirty="0"/>
              <a:t>:  1.</a:t>
            </a:r>
            <a:r>
              <a:rPr lang="cs-CZ" dirty="0"/>
              <a:t> ústní </a:t>
            </a:r>
          </a:p>
          <a:p>
            <a:r>
              <a:rPr lang="cs-CZ" dirty="0"/>
              <a:t>  </a:t>
            </a:r>
            <a:r>
              <a:rPr lang="cs-CZ" dirty="0" smtClean="0"/>
              <a:t>                                        </a:t>
            </a:r>
            <a:r>
              <a:rPr lang="cs-CZ" b="1" dirty="0" smtClean="0"/>
              <a:t>2</a:t>
            </a:r>
            <a:r>
              <a:rPr lang="cs-CZ" b="1" dirty="0"/>
              <a:t>.</a:t>
            </a:r>
            <a:r>
              <a:rPr lang="cs-CZ" dirty="0"/>
              <a:t>  písemná – nejčastější , právně </a:t>
            </a:r>
            <a:r>
              <a:rPr lang="cs-CZ" dirty="0" smtClean="0"/>
              <a:t>požadovaná u některých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smluv</a:t>
            </a:r>
          </a:p>
          <a:p>
            <a:endParaRPr lang="cs-CZ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</a:t>
            </a:r>
            <a:r>
              <a:rPr lang="cs-CZ" sz="1400" dirty="0" smtClean="0"/>
              <a:t>NOZ se </a:t>
            </a:r>
            <a:r>
              <a:rPr lang="cs-CZ" sz="1400" dirty="0"/>
              <a:t>přiklání k </a:t>
            </a:r>
            <a:r>
              <a:rPr lang="cs-CZ" sz="1400" b="1" dirty="0"/>
              <a:t>zásadě neformálnosti </a:t>
            </a:r>
            <a:r>
              <a:rPr lang="cs-CZ" sz="1400" dirty="0"/>
              <a:t>právního jednání. Není-li v zákoně </a:t>
            </a:r>
          </a:p>
          <a:p>
            <a:r>
              <a:rPr lang="cs-CZ" sz="1400" dirty="0"/>
              <a:t>	          </a:t>
            </a:r>
            <a:r>
              <a:rPr lang="cs-CZ" sz="1400" dirty="0" smtClean="0"/>
              <a:t>  uvedeno </a:t>
            </a:r>
            <a:r>
              <a:rPr lang="cs-CZ" sz="1400" dirty="0"/>
              <a:t>jinak, je možné zavazovat se ústně, formou e-mailu bez ověřeného 	                                                             </a:t>
            </a:r>
            <a:r>
              <a:rPr lang="cs-CZ" sz="1400" dirty="0" smtClean="0"/>
              <a:t>   	             podpisu </a:t>
            </a:r>
            <a:r>
              <a:rPr lang="cs-CZ" sz="1400" dirty="0"/>
              <a:t>apod. </a:t>
            </a:r>
            <a:endParaRPr lang="cs-CZ" sz="1400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Písemně </a:t>
            </a:r>
            <a:r>
              <a:rPr lang="cs-CZ" sz="1400" b="1" dirty="0"/>
              <a:t>však vždy, jedná-li se o </a:t>
            </a:r>
            <a:r>
              <a:rPr lang="cs-CZ" sz="1400" b="1" u="sng" dirty="0"/>
              <a:t>převod vlastnického </a:t>
            </a:r>
            <a:r>
              <a:rPr lang="cs-CZ" sz="1400" b="1" u="sng" dirty="0" smtClean="0"/>
              <a:t>práva k nemovitosti</a:t>
            </a:r>
            <a:r>
              <a:rPr lang="cs-CZ" sz="1400" b="1" dirty="0" smtClean="0"/>
              <a:t>.</a:t>
            </a:r>
            <a:endParaRPr lang="cs-CZ" sz="1400" b="1" dirty="0"/>
          </a:p>
          <a:p>
            <a:r>
              <a:rPr lang="cs-CZ" sz="1400" b="1" dirty="0"/>
              <a:t>                                                  </a:t>
            </a:r>
            <a:r>
              <a:rPr lang="cs-CZ" sz="1400" b="1" dirty="0" smtClean="0"/>
              <a:t> </a:t>
            </a:r>
            <a:endParaRPr lang="cs-CZ" sz="1400" dirty="0" smtClean="0"/>
          </a:p>
        </p:txBody>
      </p:sp>
      <p:sp>
        <p:nvSpPr>
          <p:cNvPr id="62" name="TextovéPole 61"/>
          <p:cNvSpPr txBox="1"/>
          <p:nvPr/>
        </p:nvSpPr>
        <p:spPr>
          <a:xfrm>
            <a:off x="8244408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83768" y="1340768"/>
            <a:ext cx="41764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 M L O U V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464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49942" y="1196752"/>
            <a:ext cx="8370529" cy="4680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5973" y="1229851"/>
            <a:ext cx="8147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u="sng" dirty="0" smtClean="0"/>
              <a:t>Náležitosti smlouvy</a:t>
            </a:r>
          </a:p>
          <a:p>
            <a:pPr algn="ctr"/>
            <a:r>
              <a:rPr lang="cs-CZ" b="1" dirty="0" smtClean="0"/>
              <a:t>        Smlouva musí obsahovat</a:t>
            </a:r>
            <a:endParaRPr lang="cs-CZ" b="1" dirty="0"/>
          </a:p>
          <a:p>
            <a:pPr algn="ctr"/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244408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9942" y="3252541"/>
            <a:ext cx="165618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Právní subjekty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434454" y="3356992"/>
            <a:ext cx="172819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Předmět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28184" y="3375067"/>
            <a:ext cx="1800200" cy="1800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obsah </a:t>
            </a:r>
            <a:endParaRPr lang="cs-CZ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1223671" y="2245514"/>
            <a:ext cx="2844316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207520" y="2245514"/>
            <a:ext cx="0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292285" y="2245514"/>
            <a:ext cx="2664296" cy="828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11596" y="3933056"/>
            <a:ext cx="7112781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účastníci </a:t>
            </a:r>
            <a:r>
              <a:rPr lang="cs-CZ" sz="1400" b="1" dirty="0" smtClean="0"/>
              <a:t>			         </a:t>
            </a:r>
            <a:r>
              <a:rPr lang="cs-CZ" sz="1400" b="1" u="sng" dirty="0" smtClean="0"/>
              <a:t>druh  závazku </a:t>
            </a:r>
            <a:r>
              <a:rPr lang="cs-CZ" sz="1400" b="1" dirty="0" smtClean="0"/>
              <a:t>                                         </a:t>
            </a:r>
            <a:r>
              <a:rPr lang="cs-CZ" sz="1400" b="1" u="sng" dirty="0"/>
              <a:t>další podmínky</a:t>
            </a:r>
            <a:endParaRPr lang="cs-CZ" sz="1400" b="1" u="sng" dirty="0" smtClean="0"/>
          </a:p>
          <a:p>
            <a:r>
              <a:rPr lang="cs-CZ" sz="1400" b="1" u="sng" dirty="0" smtClean="0"/>
              <a:t> </a:t>
            </a:r>
            <a:r>
              <a:rPr lang="cs-CZ" sz="1400" b="1" dirty="0"/>
              <a:t>FO nebo PO </a:t>
            </a:r>
            <a:r>
              <a:rPr lang="cs-CZ" sz="1400" b="1" dirty="0" smtClean="0"/>
              <a:t>                                           </a:t>
            </a:r>
            <a:r>
              <a:rPr lang="cs-CZ" sz="1400" dirty="0" smtClean="0"/>
              <a:t>           </a:t>
            </a:r>
            <a:r>
              <a:rPr lang="cs-CZ" sz="1400" b="1" dirty="0" smtClean="0"/>
              <a:t>dare </a:t>
            </a:r>
            <a:r>
              <a:rPr lang="cs-CZ" sz="1400" dirty="0"/>
              <a:t>(dát, dávat)</a:t>
            </a:r>
          </a:p>
          <a:p>
            <a:r>
              <a:rPr lang="cs-CZ" sz="1400" b="1" dirty="0" smtClean="0"/>
              <a:t>                                                                              </a:t>
            </a:r>
            <a:r>
              <a:rPr lang="cs-CZ" sz="1400" b="1" dirty="0" err="1" smtClean="0"/>
              <a:t>facere</a:t>
            </a:r>
            <a:r>
              <a:rPr lang="cs-CZ" sz="1400" dirty="0"/>
              <a:t>( konat)</a:t>
            </a:r>
          </a:p>
          <a:p>
            <a:r>
              <a:rPr lang="cs-CZ" sz="1400" b="1" dirty="0"/>
              <a:t>                                                                              non </a:t>
            </a:r>
            <a:r>
              <a:rPr lang="cs-CZ" sz="1400" b="1" dirty="0" err="1"/>
              <a:t>facere</a:t>
            </a:r>
            <a:r>
              <a:rPr lang="cs-CZ" sz="1400" b="1" dirty="0"/>
              <a:t> </a:t>
            </a:r>
            <a:r>
              <a:rPr lang="cs-CZ" sz="1400" dirty="0"/>
              <a:t>(nekonat)</a:t>
            </a:r>
          </a:p>
          <a:p>
            <a:r>
              <a:rPr lang="cs-CZ" sz="1400" b="1" dirty="0"/>
              <a:t>                                                                              </a:t>
            </a:r>
            <a:r>
              <a:rPr lang="cs-CZ" sz="1400" b="1" dirty="0" err="1" smtClean="0"/>
              <a:t>pati</a:t>
            </a:r>
            <a:r>
              <a:rPr lang="cs-CZ" sz="1400" b="1" dirty="0" smtClean="0"/>
              <a:t> </a:t>
            </a:r>
            <a:r>
              <a:rPr lang="cs-CZ" sz="1400" dirty="0" smtClean="0"/>
              <a:t>(</a:t>
            </a:r>
            <a:r>
              <a:rPr lang="cs-CZ" sz="1400" dirty="0" err="1" smtClean="0"/>
              <a:t>trpět,strpět</a:t>
            </a:r>
            <a:r>
              <a:rPr lang="cs-CZ" sz="1400" dirty="0"/>
              <a:t>) </a:t>
            </a:r>
            <a:endParaRPr lang="cs-CZ" sz="1400" dirty="0" smtClean="0"/>
          </a:p>
          <a:p>
            <a:r>
              <a:rPr lang="cs-CZ" sz="1400" dirty="0" smtClean="0"/>
              <a:t>			</a:t>
            </a:r>
            <a:r>
              <a:rPr lang="cs-CZ" sz="1400" dirty="0"/>
              <a:t>	</a:t>
            </a:r>
            <a:r>
              <a:rPr lang="cs-CZ" sz="1400" dirty="0" smtClean="0"/>
              <a:t>	</a:t>
            </a:r>
          </a:p>
          <a:p>
            <a:endParaRPr lang="cs-CZ" sz="1400" dirty="0"/>
          </a:p>
        </p:txBody>
      </p:sp>
      <p:sp>
        <p:nvSpPr>
          <p:cNvPr id="23" name="Obdélník 22"/>
          <p:cNvSpPr/>
          <p:nvPr/>
        </p:nvSpPr>
        <p:spPr>
          <a:xfrm>
            <a:off x="3635896" y="2060848"/>
            <a:ext cx="1013701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údaje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126288" y="2822685"/>
            <a:ext cx="228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1400" b="1" dirty="0">
                <a:solidFill>
                  <a:prstClr val="black"/>
                </a:solidFill>
              </a:rPr>
              <a:t>			</a:t>
            </a:r>
            <a:endParaRPr lang="cs-CZ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2957" y="1604958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                     Druhy vyjmenovaných smluv </a:t>
            </a:r>
          </a:p>
          <a:p>
            <a:r>
              <a:rPr lang="cs-CZ" dirty="0" smtClean="0"/>
              <a:t>                                                  příklady  podle bývalého Občanského zákoníku a podle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Obchodního zákoníku </a:t>
            </a:r>
          </a:p>
          <a:p>
            <a:r>
              <a:rPr lang="cs-CZ" dirty="0" smtClean="0"/>
              <a:t>  1. kupní smlouva</a:t>
            </a:r>
            <a:endParaRPr lang="cs-CZ" dirty="0"/>
          </a:p>
          <a:p>
            <a:r>
              <a:rPr lang="cs-CZ" dirty="0"/>
              <a:t>  2. směnná </a:t>
            </a:r>
            <a:r>
              <a:rPr lang="cs-CZ" dirty="0" smtClean="0"/>
              <a:t>smlouva</a:t>
            </a:r>
            <a:endParaRPr lang="cs-CZ" dirty="0"/>
          </a:p>
          <a:p>
            <a:r>
              <a:rPr lang="cs-CZ" dirty="0" smtClean="0"/>
              <a:t>  3. darovací smlouva</a:t>
            </a:r>
          </a:p>
          <a:p>
            <a:r>
              <a:rPr lang="cs-CZ" dirty="0"/>
              <a:t> </a:t>
            </a:r>
            <a:r>
              <a:rPr lang="cs-CZ" dirty="0" smtClean="0"/>
              <a:t> 4. smlouva o prodeji a nájmu podniku   				  </a:t>
            </a:r>
          </a:p>
          <a:p>
            <a:r>
              <a:rPr lang="cs-CZ" dirty="0"/>
              <a:t> </a:t>
            </a:r>
            <a:r>
              <a:rPr lang="cs-CZ" dirty="0" smtClean="0"/>
              <a:t>  5. smlouva o dílo				 </a:t>
            </a:r>
          </a:p>
          <a:p>
            <a:r>
              <a:rPr lang="cs-CZ" dirty="0"/>
              <a:t> </a:t>
            </a:r>
            <a:r>
              <a:rPr lang="cs-CZ" dirty="0" smtClean="0"/>
              <a:t>  6. smlouva o půjčce a  smlouva o výpůjčce</a:t>
            </a:r>
          </a:p>
          <a:p>
            <a:r>
              <a:rPr lang="cs-CZ" dirty="0"/>
              <a:t> </a:t>
            </a:r>
            <a:r>
              <a:rPr lang="cs-CZ" dirty="0" smtClean="0"/>
              <a:t>  7. nájemní smlouvy – např. o nájmu bytu</a:t>
            </a:r>
          </a:p>
          <a:p>
            <a:r>
              <a:rPr lang="cs-CZ" dirty="0"/>
              <a:t> </a:t>
            </a:r>
            <a:r>
              <a:rPr lang="cs-CZ" dirty="0" smtClean="0"/>
              <a:t>  8. smlouva o přepravě 			    </a:t>
            </a:r>
          </a:p>
          <a:p>
            <a:r>
              <a:rPr lang="cs-CZ" dirty="0"/>
              <a:t> </a:t>
            </a:r>
            <a:r>
              <a:rPr lang="cs-CZ" dirty="0" smtClean="0"/>
              <a:t>      o dopravních  prostředcích – </a:t>
            </a:r>
            <a:r>
              <a:rPr lang="cs-CZ" dirty="0"/>
              <a:t>o nájmu </a:t>
            </a:r>
            <a:r>
              <a:rPr lang="cs-CZ" dirty="0" smtClean="0"/>
              <a:t>dopravního  prostředku, </a:t>
            </a:r>
          </a:p>
          <a:p>
            <a:r>
              <a:rPr lang="cs-CZ" dirty="0" smtClean="0"/>
              <a:t>   </a:t>
            </a:r>
            <a:r>
              <a:rPr lang="cs-CZ" dirty="0"/>
              <a:t>9. smlouvy o ubytování</a:t>
            </a:r>
          </a:p>
          <a:p>
            <a:r>
              <a:rPr lang="cs-CZ" dirty="0"/>
              <a:t>  10. smlouvy pojistné – pojištění majetku, osob, odpovědnost za škody,				</a:t>
            </a:r>
          </a:p>
          <a:p>
            <a:endParaRPr lang="cs-CZ" dirty="0"/>
          </a:p>
          <a:p>
            <a:r>
              <a:rPr lang="cs-CZ" dirty="0"/>
              <a:t>                                                                                                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411029"/>
            <a:ext cx="813690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u="sng" dirty="0" smtClean="0"/>
          </a:p>
          <a:p>
            <a:endParaRPr lang="cs-CZ" sz="1400" u="sng" dirty="0"/>
          </a:p>
          <a:p>
            <a:endParaRPr lang="cs-CZ" sz="1400" u="sng" dirty="0" smtClean="0"/>
          </a:p>
          <a:p>
            <a:endParaRPr lang="cs-CZ" sz="1400" u="sng" dirty="0"/>
          </a:p>
          <a:p>
            <a:endParaRPr lang="cs-CZ" sz="1400" u="sng" dirty="0" smtClean="0"/>
          </a:p>
          <a:p>
            <a:pPr lvl="0"/>
            <a:endParaRPr lang="cs-CZ" sz="1400" dirty="0" smtClean="0"/>
          </a:p>
          <a:p>
            <a:pPr lvl="2"/>
            <a:r>
              <a:rPr lang="cs-CZ" sz="1400" dirty="0"/>
              <a:t>Na základě návrhu na uzavření smlouvy</a:t>
            </a:r>
          </a:p>
          <a:p>
            <a:pPr lvl="2"/>
            <a:r>
              <a:rPr lang="cs-CZ" sz="1400" dirty="0"/>
              <a:t>Smlouva je uzavřena okamžikem, kdy přijetí návrhu nabývá účinnosti (ve smlouvě uvedeno)</a:t>
            </a:r>
          </a:p>
          <a:p>
            <a:pPr lvl="2"/>
            <a:r>
              <a:rPr lang="cs-CZ" sz="1400" dirty="0"/>
              <a:t>Uzavřením smlouvy </a:t>
            </a:r>
            <a:r>
              <a:rPr lang="cs-CZ" sz="1400" b="1" u="sng" dirty="0"/>
              <a:t>vzniká závazkový vztah</a:t>
            </a:r>
            <a:r>
              <a:rPr lang="cs-CZ" sz="1400" dirty="0"/>
              <a:t>,- jeden ze závazků- např. dare, </a:t>
            </a:r>
            <a:r>
              <a:rPr lang="cs-CZ" sz="1400" dirty="0" err="1"/>
              <a:t>facere</a:t>
            </a:r>
            <a:r>
              <a:rPr lang="cs-CZ" sz="1400" dirty="0"/>
              <a:t>,…</a:t>
            </a:r>
          </a:p>
          <a:p>
            <a:pPr lvl="2"/>
            <a:r>
              <a:rPr lang="cs-CZ" sz="1400" dirty="0"/>
              <a:t>Někdy předchozí písemné ujednání účastníků o tom, že dohodnuté doby uzavřou smlouvu</a:t>
            </a:r>
          </a:p>
          <a:p>
            <a:pPr lvl="2"/>
            <a:r>
              <a:rPr lang="cs-CZ" sz="1400" b="1" dirty="0"/>
              <a:t>Závazkový právní vztah</a:t>
            </a:r>
            <a:r>
              <a:rPr lang="cs-CZ" sz="1400" dirty="0"/>
              <a:t>= právní vztah, ze kterého věřiteli vzniká právo na plnění (pohledávka) od dlužníka a dlužníkovi vzniká povinnost splnit závazek</a:t>
            </a:r>
          </a:p>
          <a:p>
            <a:pPr lvl="2"/>
            <a:r>
              <a:rPr lang="cs-CZ" sz="1400" dirty="0" smtClean="0"/>
              <a:t>.</a:t>
            </a:r>
          </a:p>
          <a:p>
            <a:pPr lvl="2"/>
            <a:endParaRPr lang="cs-CZ" sz="1400" dirty="0"/>
          </a:p>
          <a:p>
            <a:pPr lvl="2"/>
            <a:endParaRPr lang="cs-CZ" sz="1400" dirty="0" smtClean="0"/>
          </a:p>
          <a:p>
            <a:pPr marL="1257300" lvl="2" indent="-342900">
              <a:buAutoNum type="alphaLcParenR"/>
            </a:pPr>
            <a:r>
              <a:rPr lang="cs-CZ" sz="1400" b="1" dirty="0"/>
              <a:t>Smluvní pokuta </a:t>
            </a:r>
            <a:r>
              <a:rPr lang="cs-CZ" sz="1400" dirty="0"/>
              <a:t>– </a:t>
            </a:r>
            <a:r>
              <a:rPr lang="cs-CZ" sz="1400" dirty="0" smtClean="0"/>
              <a:t> NOZ však již nepožaduje písemnou formu. </a:t>
            </a:r>
            <a:endParaRPr lang="cs-CZ" sz="1400" dirty="0"/>
          </a:p>
          <a:p>
            <a:pPr lvl="0"/>
            <a:r>
              <a:rPr lang="cs-CZ" sz="1400" dirty="0"/>
              <a:t>                       b)     </a:t>
            </a:r>
            <a:r>
              <a:rPr lang="cs-CZ" sz="1400" b="1" dirty="0"/>
              <a:t>Ručení</a:t>
            </a:r>
            <a:r>
              <a:rPr lang="cs-CZ" sz="1400" dirty="0"/>
              <a:t>- na základě dohody ručitel bere na sebe vůči věřiteli povinnost, že pohledávku </a:t>
            </a:r>
          </a:p>
          <a:p>
            <a:pPr lvl="0"/>
            <a:r>
              <a:rPr lang="cs-CZ" sz="1400" dirty="0"/>
              <a:t>                                               uspokojí, jestliže ji neuspokojí dlužník</a:t>
            </a:r>
          </a:p>
          <a:p>
            <a:r>
              <a:rPr lang="cs-CZ" sz="1400" dirty="0"/>
              <a:t>                       c)     </a:t>
            </a:r>
            <a:r>
              <a:rPr lang="cs-CZ" sz="1400" b="1" dirty="0"/>
              <a:t>Dohoda o srážkách ze </a:t>
            </a:r>
            <a:r>
              <a:rPr lang="cs-CZ" sz="1400" b="1" dirty="0" smtClean="0"/>
              <a:t>mzdy</a:t>
            </a:r>
          </a:p>
          <a:p>
            <a:pPr lvl="0"/>
            <a:r>
              <a:rPr lang="cs-CZ" sz="1400" b="1" dirty="0"/>
              <a:t> </a:t>
            </a:r>
            <a:r>
              <a:rPr lang="cs-CZ" sz="1400" b="1" dirty="0" smtClean="0"/>
              <a:t>                      d)     Zástavní </a:t>
            </a:r>
            <a:r>
              <a:rPr lang="cs-CZ" sz="1400" b="1" dirty="0"/>
              <a:t>smlouva </a:t>
            </a:r>
            <a:r>
              <a:rPr lang="cs-CZ" sz="1400" dirty="0" smtClean="0"/>
              <a:t>( </a:t>
            </a:r>
            <a:r>
              <a:rPr lang="cs-CZ" sz="1400" dirty="0"/>
              <a:t>hypotéční zástavní list; hypotéka = zastavená nemovitost)</a:t>
            </a:r>
          </a:p>
          <a:p>
            <a:pPr lvl="0"/>
            <a:r>
              <a:rPr lang="cs-CZ" sz="1400" dirty="0" smtClean="0"/>
              <a:t>                       e)     </a:t>
            </a:r>
            <a:r>
              <a:rPr lang="cs-CZ" sz="1400" b="1" dirty="0" smtClean="0"/>
              <a:t>Zajištění </a:t>
            </a:r>
            <a:r>
              <a:rPr lang="cs-CZ" sz="1400" b="1" dirty="0"/>
              <a:t>pomocí státu (soudní řízení)</a:t>
            </a:r>
          </a:p>
          <a:p>
            <a:endParaRPr lang="cs-CZ" sz="1400" b="1" dirty="0"/>
          </a:p>
          <a:p>
            <a:pPr lvl="0"/>
            <a:endParaRPr lang="cs-CZ" sz="1400" b="1" dirty="0"/>
          </a:p>
          <a:p>
            <a:pPr lvl="2"/>
            <a:endParaRPr lang="cs-CZ" sz="1400" dirty="0"/>
          </a:p>
          <a:p>
            <a:pPr marL="1257300" lvl="2" indent="-342900">
              <a:buAutoNum type="alphaLcParenR"/>
            </a:pPr>
            <a:endParaRPr lang="cs-CZ" sz="1400" dirty="0"/>
          </a:p>
          <a:p>
            <a:pPr lvl="2"/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2339752" y="1412776"/>
            <a:ext cx="42484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Smlouvy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2276872"/>
            <a:ext cx="115212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Vznik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560" y="4293096"/>
            <a:ext cx="158417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Zajištění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6026" y="1211464"/>
            <a:ext cx="8136904" cy="9941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dirty="0"/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2"/>
            <a:r>
              <a:rPr lang="cs-CZ" sz="1400" b="1" dirty="0" smtClean="0"/>
              <a:t>                             A)  </a:t>
            </a:r>
            <a:r>
              <a:rPr lang="cs-CZ" sz="1400" b="1" u="sng" dirty="0" smtClean="0"/>
              <a:t>Obsah </a:t>
            </a:r>
            <a:r>
              <a:rPr lang="cs-CZ" sz="1400" b="1" u="sng" dirty="0"/>
              <a:t>závazků</a:t>
            </a:r>
            <a:endParaRPr lang="cs-CZ" sz="1400" b="1" dirty="0"/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dirty="0" smtClean="0"/>
              <a:t>                                               1.  </a:t>
            </a:r>
            <a:r>
              <a:rPr lang="cs-CZ" sz="1400" b="1" dirty="0" smtClean="0"/>
              <a:t>Dohoda</a:t>
            </a:r>
            <a:r>
              <a:rPr lang="cs-CZ" sz="1400" dirty="0" smtClean="0"/>
              <a:t> </a:t>
            </a:r>
            <a:r>
              <a:rPr lang="cs-CZ" sz="1400" dirty="0"/>
              <a:t>stran o změně práv a povinností</a:t>
            </a:r>
          </a:p>
          <a:p>
            <a:pPr lvl="0"/>
            <a:r>
              <a:rPr lang="cs-CZ" sz="1400" dirty="0" smtClean="0"/>
              <a:t>                                               2.  </a:t>
            </a:r>
            <a:r>
              <a:rPr lang="cs-CZ" sz="1400" b="1" dirty="0" smtClean="0"/>
              <a:t>Prodlení </a:t>
            </a:r>
            <a:r>
              <a:rPr lang="cs-CZ" sz="1400" b="1" dirty="0"/>
              <a:t>dlužníka </a:t>
            </a:r>
            <a:r>
              <a:rPr lang="cs-CZ" sz="1400" dirty="0"/>
              <a:t>(svůj dluh řádně a včas neplní) → věřitel má právo od smlouvy </a:t>
            </a:r>
            <a:r>
              <a:rPr lang="cs-CZ" sz="1400" dirty="0" smtClean="0"/>
              <a:t>                               	                             odstoupit</a:t>
            </a:r>
            <a:endParaRPr lang="cs-CZ" sz="1400" dirty="0"/>
          </a:p>
          <a:p>
            <a:pPr lvl="0"/>
            <a:r>
              <a:rPr lang="cs-CZ" sz="1400" dirty="0" smtClean="0"/>
              <a:t>                                                3. </a:t>
            </a:r>
            <a:r>
              <a:rPr lang="cs-CZ" sz="1400" b="1" dirty="0" smtClean="0"/>
              <a:t>Prodlení </a:t>
            </a:r>
            <a:r>
              <a:rPr lang="cs-CZ" sz="1400" b="1" dirty="0"/>
              <a:t>věřitele- </a:t>
            </a:r>
            <a:r>
              <a:rPr lang="cs-CZ" sz="1400" dirty="0"/>
              <a:t>nepřijal řádně nabídnuté plnění, neposkytl součinnost </a:t>
            </a:r>
            <a:r>
              <a:rPr lang="cs-CZ" sz="1400" dirty="0" smtClean="0"/>
              <a:t>    	                             potřebnou </a:t>
            </a:r>
            <a:r>
              <a:rPr lang="cs-CZ" sz="1400" dirty="0"/>
              <a:t>ke splnění dluhu → dlužník žádá náhradu nákladů i případ. škod při </a:t>
            </a:r>
            <a:r>
              <a:rPr lang="cs-CZ" sz="1400" dirty="0" smtClean="0"/>
              <a:t>            	                             zkáze věc </a:t>
            </a:r>
          </a:p>
          <a:p>
            <a:pPr lvl="0"/>
            <a:r>
              <a:rPr lang="cs-CZ" sz="1400" dirty="0" smtClean="0"/>
              <a:t>                                                 </a:t>
            </a:r>
            <a:r>
              <a:rPr lang="cs-CZ" sz="1400" u="sng" dirty="0" smtClean="0"/>
              <a:t>  </a:t>
            </a:r>
            <a:r>
              <a:rPr lang="cs-CZ" sz="1400" b="1" u="sng" dirty="0" smtClean="0"/>
              <a:t>B</a:t>
            </a:r>
            <a:r>
              <a:rPr lang="cs-CZ" sz="1400" b="1" u="sng" smtClean="0"/>
              <a:t>)  Změna </a:t>
            </a:r>
            <a:r>
              <a:rPr lang="cs-CZ" sz="1400" b="1" u="sng" dirty="0"/>
              <a:t>účastníků </a:t>
            </a:r>
          </a:p>
          <a:p>
            <a:pPr lvl="0"/>
            <a:r>
              <a:rPr lang="cs-CZ" sz="1400" dirty="0"/>
              <a:t>                                                 1</a:t>
            </a:r>
            <a:r>
              <a:rPr lang="cs-CZ" sz="1400" b="1" dirty="0"/>
              <a:t>.  Postoupení pohledávky </a:t>
            </a:r>
            <a:r>
              <a:rPr lang="cs-CZ" sz="1400" dirty="0"/>
              <a:t>i bez souhlasu dlužníka jinému</a:t>
            </a:r>
          </a:p>
          <a:p>
            <a:r>
              <a:rPr lang="cs-CZ" sz="1400" dirty="0"/>
              <a:t>                                                  2. </a:t>
            </a:r>
            <a:r>
              <a:rPr lang="cs-CZ" sz="1400" b="1" dirty="0"/>
              <a:t>Převzetí dluhu </a:t>
            </a:r>
            <a:r>
              <a:rPr lang="cs-CZ" sz="1400" dirty="0"/>
              <a:t>se souhlasem věřitele</a:t>
            </a:r>
          </a:p>
          <a:p>
            <a:pPr lvl="0"/>
            <a:endParaRPr lang="cs-CZ" sz="1400" dirty="0" smtClean="0"/>
          </a:p>
          <a:p>
            <a:pPr lvl="2"/>
            <a:r>
              <a:rPr lang="cs-CZ" sz="1400" dirty="0" smtClean="0"/>
              <a:t>	    1. </a:t>
            </a:r>
            <a:r>
              <a:rPr lang="cs-CZ" sz="1400" b="1" dirty="0"/>
              <a:t>Splněním dluhu</a:t>
            </a:r>
          </a:p>
          <a:p>
            <a:pPr lvl="2"/>
            <a:r>
              <a:rPr lang="cs-CZ" sz="1400" dirty="0"/>
              <a:t>                           2. </a:t>
            </a:r>
            <a:r>
              <a:rPr lang="cs-CZ" sz="1400" b="1" dirty="0"/>
              <a:t>Dohodou </a:t>
            </a:r>
            <a:r>
              <a:rPr lang="cs-CZ" sz="1400" dirty="0"/>
              <a:t>např. o nahrazení závazkem jiným (oboustranná dohoda)</a:t>
            </a:r>
          </a:p>
          <a:p>
            <a:pPr lvl="2"/>
            <a:r>
              <a:rPr lang="cs-CZ" sz="1400" dirty="0"/>
              <a:t>                           3. </a:t>
            </a:r>
            <a:r>
              <a:rPr lang="cs-CZ" sz="1400" b="1" dirty="0"/>
              <a:t>Nemožností plnění- </a:t>
            </a:r>
            <a:r>
              <a:rPr lang="cs-CZ" sz="1400" dirty="0"/>
              <a:t>např. úmrtí dlužníka- plnění takového závazku, který nelze      	         převést na dědice</a:t>
            </a:r>
          </a:p>
          <a:p>
            <a:pPr lvl="2"/>
            <a:r>
              <a:rPr lang="cs-CZ" sz="1400" dirty="0"/>
              <a:t>                           4.  </a:t>
            </a:r>
            <a:r>
              <a:rPr lang="cs-CZ" sz="1400" b="1" dirty="0"/>
              <a:t>Uplynutím doby</a:t>
            </a:r>
          </a:p>
          <a:p>
            <a:pPr lvl="2"/>
            <a:r>
              <a:rPr lang="cs-CZ" sz="1400" dirty="0"/>
              <a:t>                           5.   Z</a:t>
            </a:r>
            <a:r>
              <a:rPr lang="cs-CZ" sz="1400" b="1" dirty="0"/>
              <a:t>apočtení</a:t>
            </a:r>
            <a:r>
              <a:rPr lang="cs-CZ" sz="1400" dirty="0"/>
              <a:t> (kompenzace vzájemných pohledávek)</a:t>
            </a:r>
          </a:p>
          <a:p>
            <a:r>
              <a:rPr lang="cs-CZ" dirty="0"/>
              <a:t> </a:t>
            </a:r>
          </a:p>
          <a:p>
            <a:pPr lvl="0"/>
            <a:endParaRPr lang="cs-CZ" sz="1400" dirty="0" smtClean="0"/>
          </a:p>
          <a:p>
            <a:pPr lvl="2"/>
            <a:r>
              <a:rPr lang="cs-CZ" sz="1400" dirty="0" smtClean="0"/>
              <a:t>        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 </a:t>
            </a:r>
            <a:r>
              <a:rPr lang="cs-CZ" dirty="0" smtClean="0"/>
              <a:t>  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1412776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Změny</a:t>
            </a:r>
            <a:endParaRPr lang="cs-CZ" dirty="0"/>
          </a:p>
        </p:txBody>
      </p:sp>
      <p:cxnSp>
        <p:nvCxnSpPr>
          <p:cNvPr id="6" name="Pravoúhlá spojnice 5"/>
          <p:cNvCxnSpPr>
            <a:stCxn id="4" idx="2"/>
          </p:cNvCxnSpPr>
          <p:nvPr/>
        </p:nvCxnSpPr>
        <p:spPr>
          <a:xfrm rot="16200000" flipH="1">
            <a:off x="1871700" y="1592796"/>
            <a:ext cx="504056" cy="864096"/>
          </a:xfrm>
          <a:prstGeom prst="bentConnector2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ravoúhlá spojnice 15"/>
          <p:cNvCxnSpPr/>
          <p:nvPr/>
        </p:nvCxnSpPr>
        <p:spPr>
          <a:xfrm rot="16200000" flipH="1">
            <a:off x="791580" y="2600908"/>
            <a:ext cx="2376264" cy="72008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1043608" y="4365104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Zánik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124744"/>
            <a:ext cx="8280920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</a:t>
            </a:r>
          </a:p>
          <a:p>
            <a:endParaRPr lang="cs-CZ" dirty="0"/>
          </a:p>
          <a:p>
            <a:r>
              <a:rPr lang="cs-CZ" dirty="0"/>
              <a:t> </a:t>
            </a:r>
            <a:endParaRPr lang="cs-CZ" sz="1400" dirty="0"/>
          </a:p>
          <a:p>
            <a:r>
              <a:rPr lang="cs-CZ" sz="1400" u="sng" dirty="0"/>
              <a:t>Podstata: </a:t>
            </a:r>
            <a:r>
              <a:rPr lang="cs-CZ" sz="1400" dirty="0"/>
              <a:t>převod vlastnického práva k věci za </a:t>
            </a:r>
            <a:r>
              <a:rPr lang="cs-CZ" sz="1400" dirty="0" smtClean="0"/>
              <a:t>úplatu;</a:t>
            </a:r>
          </a:p>
          <a:p>
            <a:r>
              <a:rPr lang="cs-CZ" sz="1400" dirty="0" smtClean="0"/>
              <a:t>dvoustranný </a:t>
            </a:r>
            <a:r>
              <a:rPr lang="cs-CZ" sz="1400" dirty="0"/>
              <a:t>právní akt</a:t>
            </a:r>
          </a:p>
          <a:p>
            <a:r>
              <a:rPr lang="cs-CZ" sz="1400" dirty="0"/>
              <a:t> </a:t>
            </a:r>
          </a:p>
          <a:p>
            <a:r>
              <a:rPr lang="cs-CZ" sz="1400" u="sng" dirty="0"/>
              <a:t>NÁLEŽITOSTI: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u="sng" dirty="0" smtClean="0"/>
              <a:t>1. </a:t>
            </a:r>
            <a:r>
              <a:rPr lang="cs-CZ" sz="1400" b="1" u="sng" dirty="0" smtClean="0"/>
              <a:t>Přesná </a:t>
            </a:r>
            <a:r>
              <a:rPr lang="cs-CZ" sz="1400" b="1" u="sng" dirty="0"/>
              <a:t>identifikace smluvních stran:</a:t>
            </a:r>
            <a:endParaRPr lang="cs-CZ" sz="1400" b="1" dirty="0"/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b="1" dirty="0"/>
              <a:t>PRODÁVAJÍCÍ (dodavatel): </a:t>
            </a:r>
            <a:endParaRPr lang="cs-CZ" sz="1400" b="1" dirty="0" smtClean="0"/>
          </a:p>
          <a:p>
            <a:pPr lvl="0"/>
            <a:r>
              <a:rPr lang="cs-CZ" sz="1400" b="1" dirty="0" smtClean="0"/>
              <a:t>L</a:t>
            </a:r>
            <a:r>
              <a:rPr lang="cs-CZ" sz="1400" dirty="0" smtClean="0"/>
              <a:t>a </a:t>
            </a:r>
            <a:r>
              <a:rPr lang="cs-CZ" sz="1400" dirty="0" err="1"/>
              <a:t>Traité</a:t>
            </a:r>
            <a:r>
              <a:rPr lang="cs-CZ" sz="1400" dirty="0"/>
              <a:t>, s. r. o. se sídlem Dolní 15, Brno IČO 454 545 454, DIČ 288-45 45 45 45</a:t>
            </a:r>
            <a:r>
              <a:rPr lang="cs-CZ" sz="1400" dirty="0" smtClean="0"/>
              <a:t>,</a:t>
            </a:r>
          </a:p>
          <a:p>
            <a:pPr lvl="0"/>
            <a:r>
              <a:rPr lang="cs-CZ" sz="1400" dirty="0" smtClean="0"/>
              <a:t>bank</a:t>
            </a:r>
            <a:r>
              <a:rPr lang="cs-CZ" sz="1400" dirty="0"/>
              <a:t>. </a:t>
            </a:r>
            <a:r>
              <a:rPr lang="cs-CZ" sz="1400" dirty="0" smtClean="0"/>
              <a:t>spojení </a:t>
            </a:r>
            <a:r>
              <a:rPr lang="cs-CZ" sz="1400" dirty="0"/>
              <a:t>25252525/100000 </a:t>
            </a:r>
            <a:endParaRPr lang="cs-CZ" sz="1400" dirty="0" smtClean="0"/>
          </a:p>
          <a:p>
            <a:pPr lvl="0"/>
            <a:r>
              <a:rPr lang="cs-CZ" sz="1400" dirty="0" smtClean="0"/>
              <a:t>jednající Otakar Trnka, jednatel</a:t>
            </a:r>
          </a:p>
          <a:p>
            <a:pPr lvl="0"/>
            <a:r>
              <a:rPr lang="cs-CZ" sz="1400" dirty="0" smtClean="0"/>
              <a:t> </a:t>
            </a:r>
            <a:r>
              <a:rPr lang="cs-CZ" sz="1400" dirty="0"/>
              <a:t>(dále jen </a:t>
            </a:r>
            <a:r>
              <a:rPr lang="cs-CZ" sz="1400" dirty="0" smtClean="0"/>
              <a:t>prodávající)</a:t>
            </a:r>
          </a:p>
          <a:p>
            <a:pPr lvl="0"/>
            <a:endParaRPr lang="cs-CZ" sz="1400" dirty="0"/>
          </a:p>
          <a:p>
            <a:pPr lvl="0"/>
            <a:r>
              <a:rPr lang="cs-CZ" sz="1400" b="1" dirty="0" smtClean="0"/>
              <a:t>KUPUJÍCÍ </a:t>
            </a:r>
            <a:r>
              <a:rPr lang="cs-CZ" sz="1400" b="1" dirty="0"/>
              <a:t>(odběratel): </a:t>
            </a:r>
            <a:endParaRPr lang="cs-CZ" sz="1400" b="1" dirty="0" smtClean="0"/>
          </a:p>
          <a:p>
            <a:pPr lvl="0"/>
            <a:r>
              <a:rPr lang="cs-CZ" sz="1400" dirty="0" smtClean="0"/>
              <a:t>PURPART</a:t>
            </a:r>
            <a:r>
              <a:rPr lang="cs-CZ" sz="1400" dirty="0"/>
              <a:t>, a. s. se sídlem Horní 12, Popůvky IČO 323 232 323, DIČ 288 32 32 32 32, </a:t>
            </a:r>
            <a:endParaRPr lang="cs-CZ" sz="1400" dirty="0" smtClean="0"/>
          </a:p>
          <a:p>
            <a:pPr lvl="0"/>
            <a:r>
              <a:rPr lang="cs-CZ" sz="1400" dirty="0" smtClean="0"/>
              <a:t>bank</a:t>
            </a:r>
            <a:r>
              <a:rPr lang="cs-CZ" sz="1400" dirty="0"/>
              <a:t>. </a:t>
            </a:r>
            <a:r>
              <a:rPr lang="cs-CZ" sz="1400" dirty="0" smtClean="0"/>
              <a:t>spoj</a:t>
            </a:r>
            <a:r>
              <a:rPr lang="cs-CZ" sz="1400" dirty="0"/>
              <a:t>. 01 01 01 01/8000 </a:t>
            </a:r>
            <a:r>
              <a:rPr lang="cs-CZ" sz="1400" dirty="0" smtClean="0"/>
              <a:t>j</a:t>
            </a:r>
          </a:p>
          <a:p>
            <a:pPr lvl="0"/>
            <a:r>
              <a:rPr lang="cs-CZ" sz="1400" dirty="0" smtClean="0"/>
              <a:t>jednající Přemysl Švestka, předseda </a:t>
            </a:r>
            <a:r>
              <a:rPr lang="cs-CZ" sz="1400" dirty="0"/>
              <a:t>představenstva </a:t>
            </a:r>
            <a:endParaRPr lang="cs-CZ" sz="1400" dirty="0" smtClean="0"/>
          </a:p>
          <a:p>
            <a:pPr lvl="0"/>
            <a:r>
              <a:rPr lang="cs-CZ" sz="1400" dirty="0" smtClean="0"/>
              <a:t>(</a:t>
            </a:r>
            <a:r>
              <a:rPr lang="cs-CZ" sz="1400" dirty="0"/>
              <a:t>dále jen kupující</a:t>
            </a:r>
            <a:r>
              <a:rPr lang="cs-CZ" sz="1400" dirty="0" smtClean="0"/>
              <a:t>)</a:t>
            </a:r>
          </a:p>
          <a:p>
            <a:pPr lvl="0"/>
            <a:endParaRPr lang="cs-CZ" sz="1400" dirty="0"/>
          </a:p>
          <a:p>
            <a:pPr lvl="0"/>
            <a:endParaRPr lang="cs-CZ" sz="1400" dirty="0"/>
          </a:p>
          <a:p>
            <a:r>
              <a:rPr lang="cs-CZ" sz="1400" dirty="0"/>
              <a:t> 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27784" y="1381418"/>
            <a:ext cx="4032448" cy="4634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Kupní smlouva - příklad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5553" y="1072605"/>
            <a:ext cx="799288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                                                   Uzavřely spolu</a:t>
            </a:r>
          </a:p>
          <a:p>
            <a:r>
              <a:rPr lang="cs-CZ" sz="1400" dirty="0" smtClean="0"/>
              <a:t>                            níže </a:t>
            </a:r>
            <a:r>
              <a:rPr lang="cs-CZ" sz="1400" dirty="0"/>
              <a:t>uvedeného data a v souladu s ustanovením §409 a násl. obchodního zákoníku tuto</a:t>
            </a:r>
          </a:p>
          <a:p>
            <a:r>
              <a:rPr lang="cs-CZ" sz="1400" dirty="0" smtClean="0"/>
              <a:t>                                                              KUPNÍ </a:t>
            </a:r>
            <a:r>
              <a:rPr lang="cs-CZ" sz="1400" dirty="0"/>
              <a:t>SMLOUVU</a:t>
            </a:r>
          </a:p>
          <a:p>
            <a:r>
              <a:rPr lang="cs-CZ" sz="1400" dirty="0"/>
              <a:t> </a:t>
            </a:r>
          </a:p>
          <a:p>
            <a:pPr marL="342900" lvl="0" indent="-342900">
              <a:buAutoNum type="arabicPeriod" startAt="2"/>
            </a:pPr>
            <a:r>
              <a:rPr lang="cs-CZ" sz="1400" b="1" u="sng" dirty="0" smtClean="0"/>
              <a:t>Stanovení předmětu koupě </a:t>
            </a:r>
          </a:p>
          <a:p>
            <a:pPr lvl="0"/>
            <a:r>
              <a:rPr lang="cs-CZ" sz="1400" b="1" dirty="0"/>
              <a:t> </a:t>
            </a:r>
            <a:r>
              <a:rPr lang="cs-CZ" sz="1400" b="1" dirty="0" smtClean="0"/>
              <a:t>       </a:t>
            </a:r>
            <a:r>
              <a:rPr lang="cs-CZ" sz="1400" dirty="0" smtClean="0"/>
              <a:t>množství,  </a:t>
            </a:r>
            <a:r>
              <a:rPr lang="cs-CZ" sz="1400" dirty="0"/>
              <a:t>jakost</a:t>
            </a:r>
            <a:r>
              <a:rPr lang="cs-CZ" sz="1400" dirty="0" smtClean="0"/>
              <a:t>,  </a:t>
            </a:r>
            <a:r>
              <a:rPr lang="cs-CZ" sz="1400" dirty="0"/>
              <a:t>provedení, obal</a:t>
            </a:r>
          </a:p>
          <a:p>
            <a:r>
              <a:rPr lang="cs-CZ" sz="1400" dirty="0" smtClean="0"/>
              <a:t>       (může </a:t>
            </a:r>
            <a:r>
              <a:rPr lang="cs-CZ" sz="1400" dirty="0"/>
              <a:t>být zboží </a:t>
            </a:r>
            <a:r>
              <a:rPr lang="cs-CZ" sz="1400" dirty="0" smtClean="0"/>
              <a:t>,movitá věc)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- </a:t>
            </a:r>
            <a:r>
              <a:rPr lang="cs-CZ" sz="1400" dirty="0"/>
              <a:t>např. kancelářský psací stůl </a:t>
            </a:r>
            <a:r>
              <a:rPr lang="cs-CZ" sz="1400" dirty="0" err="1"/>
              <a:t>Boreau</a:t>
            </a:r>
            <a:r>
              <a:rPr lang="cs-CZ" sz="1400" dirty="0"/>
              <a:t> 135 v provedení imitace </a:t>
            </a:r>
            <a:r>
              <a:rPr lang="cs-CZ" sz="1400" dirty="0" smtClean="0"/>
              <a:t>buku o rozměrech……..,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s</a:t>
            </a:r>
            <a:r>
              <a:rPr lang="cs-CZ" sz="1400" dirty="0"/>
              <a:t> prostorem pro umístění počítače,… </a:t>
            </a:r>
            <a:r>
              <a:rPr lang="cs-CZ" sz="1400" dirty="0" smtClean="0"/>
              <a:t> s</a:t>
            </a:r>
          </a:p>
          <a:p>
            <a:r>
              <a:rPr lang="cs-CZ" sz="1400" dirty="0" smtClean="0"/>
              <a:t>        Součástí </a:t>
            </a:r>
            <a:r>
              <a:rPr lang="cs-CZ" sz="1400" dirty="0"/>
              <a:t>předmětu koupě je i příslušenství, tj. montážní sada, návod na montáž, technický výkres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r>
              <a:rPr lang="cs-CZ" sz="1400" dirty="0" smtClean="0"/>
              <a:t>        Pro </a:t>
            </a:r>
            <a:r>
              <a:rPr lang="cs-CZ" sz="1400" dirty="0"/>
              <a:t>kupní smlouvu, kde předmětem je movitost, nevyžaduje zákon písemnou formu.</a:t>
            </a:r>
          </a:p>
          <a:p>
            <a:r>
              <a:rPr lang="cs-CZ" sz="1400" dirty="0" smtClean="0"/>
              <a:t>        Naopak </a:t>
            </a:r>
            <a:r>
              <a:rPr lang="cs-CZ" sz="1400" dirty="0"/>
              <a:t>u nemovitosti nedostatek písemné formy má za následek absolutní neplatnost této smlouvy.</a:t>
            </a:r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b="1" dirty="0" smtClean="0"/>
              <a:t>3.     </a:t>
            </a:r>
            <a:r>
              <a:rPr lang="cs-CZ" sz="1400" b="1" u="sng" dirty="0" smtClean="0"/>
              <a:t>Kupní </a:t>
            </a:r>
            <a:r>
              <a:rPr lang="cs-CZ" sz="1400" b="1" u="sng" dirty="0"/>
              <a:t>cena</a:t>
            </a:r>
            <a:endParaRPr lang="cs-CZ" sz="1400" b="1" dirty="0"/>
          </a:p>
          <a:p>
            <a:r>
              <a:rPr lang="cs-CZ" sz="1400" dirty="0" smtClean="0"/>
              <a:t>        Kupní </a:t>
            </a:r>
            <a:r>
              <a:rPr lang="cs-CZ" sz="1400" dirty="0"/>
              <a:t>cena je stanovena dohodou a činí…..Kč (může být uvedena jiná měna; uvádí se </a:t>
            </a:r>
            <a:r>
              <a:rPr lang="cs-CZ" sz="1400" dirty="0" smtClean="0"/>
              <a:t>i </a:t>
            </a:r>
            <a:r>
              <a:rPr lang="cs-CZ" sz="1400" dirty="0"/>
              <a:t>slovem</a:t>
            </a:r>
            <a:r>
              <a:rPr lang="cs-CZ" sz="1400" dirty="0" smtClean="0"/>
              <a:t>)</a:t>
            </a:r>
          </a:p>
          <a:p>
            <a:endParaRPr lang="cs-CZ" sz="1400" dirty="0" smtClean="0"/>
          </a:p>
          <a:p>
            <a:r>
              <a:rPr lang="cs-CZ" sz="1400" b="1" dirty="0" smtClean="0"/>
              <a:t>4.     </a:t>
            </a:r>
            <a:r>
              <a:rPr lang="cs-CZ" sz="1400" b="1" u="sng" dirty="0" smtClean="0"/>
              <a:t>Zaplacení </a:t>
            </a:r>
            <a:r>
              <a:rPr lang="cs-CZ" sz="1400" b="1" u="sng" dirty="0"/>
              <a:t>kupní ceny </a:t>
            </a:r>
            <a:endParaRPr lang="cs-CZ" sz="1400" b="1" dirty="0"/>
          </a:p>
          <a:p>
            <a:pPr lvl="0"/>
            <a:r>
              <a:rPr lang="cs-CZ" sz="1400" b="1" dirty="0" smtClean="0"/>
              <a:t>5.</a:t>
            </a:r>
            <a:r>
              <a:rPr lang="cs-CZ" sz="1400" dirty="0" smtClean="0"/>
              <a:t>     </a:t>
            </a:r>
            <a:r>
              <a:rPr lang="cs-CZ" sz="1400" b="1" u="sng" dirty="0" smtClean="0"/>
              <a:t>Doba  plnění </a:t>
            </a:r>
            <a:r>
              <a:rPr lang="cs-CZ" sz="1400" b="1" u="sng" dirty="0"/>
              <a:t>– termín a způsob dodání</a:t>
            </a:r>
            <a:endParaRPr lang="cs-CZ" sz="1400" b="1" dirty="0"/>
          </a:p>
          <a:p>
            <a:r>
              <a:rPr lang="cs-CZ" sz="1400" b="1" dirty="0"/>
              <a:t> </a:t>
            </a:r>
          </a:p>
          <a:p>
            <a:pPr lvl="0"/>
            <a:r>
              <a:rPr lang="cs-CZ" sz="1400" b="1" u="sng" dirty="0" smtClean="0"/>
              <a:t> </a:t>
            </a:r>
            <a:r>
              <a:rPr lang="cs-CZ" sz="1400" b="1" dirty="0" smtClean="0"/>
              <a:t>6.     </a:t>
            </a:r>
            <a:r>
              <a:rPr lang="cs-CZ" sz="1400" b="1" u="sng" dirty="0" smtClean="0"/>
              <a:t>Odpovědnost </a:t>
            </a:r>
            <a:r>
              <a:rPr lang="cs-CZ" sz="1400" b="1" u="sng" dirty="0"/>
              <a:t>dodavatele za vady</a:t>
            </a:r>
          </a:p>
          <a:p>
            <a:endParaRPr lang="cs-CZ" sz="1400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   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5201" y="1340767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dirty="0" smtClean="0"/>
              <a:t>     </a:t>
            </a:r>
            <a:r>
              <a:rPr lang="cs-CZ" sz="1400" b="1" dirty="0" smtClean="0"/>
              <a:t>7.     </a:t>
            </a:r>
            <a:r>
              <a:rPr lang="cs-CZ" sz="1400" b="1" u="sng" dirty="0" smtClean="0"/>
              <a:t>Sankce za porušení povinností ( nemusí být). </a:t>
            </a:r>
            <a:endParaRPr lang="cs-CZ" sz="1400" b="1" dirty="0"/>
          </a:p>
          <a:p>
            <a:r>
              <a:rPr lang="cs-CZ" sz="1400" b="1" dirty="0"/>
              <a:t> </a:t>
            </a:r>
          </a:p>
          <a:p>
            <a:r>
              <a:rPr lang="cs-CZ" sz="1400" dirty="0" smtClean="0"/>
              <a:t>             Smluvní </a:t>
            </a:r>
            <a:r>
              <a:rPr lang="cs-CZ" sz="1400" dirty="0"/>
              <a:t>pokuta a úroky z prodlení</a:t>
            </a:r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b="1" dirty="0" smtClean="0"/>
              <a:t>      8.    </a:t>
            </a:r>
            <a:r>
              <a:rPr lang="cs-CZ" sz="1400" b="1" u="sng" dirty="0" smtClean="0"/>
              <a:t>Další ujednání</a:t>
            </a:r>
            <a:endParaRPr lang="cs-CZ" sz="1400" b="1" dirty="0"/>
          </a:p>
          <a:p>
            <a:r>
              <a:rPr lang="cs-CZ" sz="1400" dirty="0" smtClean="0"/>
              <a:t>          a) Tato </a:t>
            </a:r>
            <a:r>
              <a:rPr lang="cs-CZ" sz="1400" dirty="0"/>
              <a:t>smlouva může být měněna nebo doplňována pouze na základě dohody obou smluvních stran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v písemné  formě.</a:t>
            </a:r>
          </a:p>
          <a:p>
            <a:r>
              <a:rPr lang="cs-CZ" sz="1400" dirty="0" smtClean="0"/>
              <a:t>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b)  Tato smlouva je </a:t>
            </a:r>
            <a:r>
              <a:rPr lang="cs-CZ" sz="1400" dirty="0"/>
              <a:t>vyhotovena ve dvou stejnopisech, z nichž každá ze smluvních stran obdrží jeden výtisk</a:t>
            </a:r>
            <a:r>
              <a:rPr lang="cs-CZ" sz="1400" dirty="0" smtClean="0"/>
              <a:t>.</a:t>
            </a:r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c)   </a:t>
            </a:r>
            <a:r>
              <a:rPr lang="cs-CZ" sz="1400" dirty="0"/>
              <a:t>Smluvní strany prohlašují, že souhlasí s obsahem této </a:t>
            </a:r>
            <a:r>
              <a:rPr lang="cs-CZ" sz="1400" dirty="0" smtClean="0"/>
              <a:t>smlouvy, </a:t>
            </a:r>
            <a:r>
              <a:rPr lang="cs-CZ" sz="1400" dirty="0"/>
              <a:t>že smlouva byla sepsána na základě 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svobodné a vážné vůle obou stran).</a:t>
            </a:r>
          </a:p>
        </p:txBody>
      </p:sp>
    </p:spTree>
    <p:extLst>
      <p:ext uri="{BB962C8B-B14F-4D97-AF65-F5344CB8AC3E}">
        <p14:creationId xmlns:p14="http://schemas.microsoft.com/office/powerpoint/2010/main" xmlns="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91275" y="1628800"/>
            <a:ext cx="88569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1. </a:t>
            </a:r>
            <a:r>
              <a:rPr lang="cs-CZ" sz="1400" b="1" dirty="0" smtClean="0">
                <a:solidFill>
                  <a:srgbClr val="FF0000"/>
                </a:solidFill>
              </a:rPr>
              <a:t>Účastníci smlouvy </a:t>
            </a:r>
            <a:r>
              <a:rPr lang="cs-CZ" sz="1400" b="1" dirty="0" smtClean="0"/>
              <a:t>– dárce              -  </a:t>
            </a:r>
            <a:r>
              <a:rPr lang="cs-CZ" sz="1400" dirty="0" smtClean="0"/>
              <a:t>fyzická osoba,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-  právnická osoba,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-   obdarovaný    - </a:t>
            </a:r>
            <a:r>
              <a:rPr lang="cs-CZ" sz="1400" dirty="0" smtClean="0"/>
              <a:t>fyzická osoba,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- právnická osoba     </a:t>
            </a:r>
          </a:p>
          <a:p>
            <a:endParaRPr lang="cs-CZ" sz="1400" b="1" dirty="0"/>
          </a:p>
          <a:p>
            <a:r>
              <a:rPr lang="cs-CZ" sz="1400" b="1" dirty="0" smtClean="0"/>
              <a:t>  2</a:t>
            </a:r>
            <a:r>
              <a:rPr lang="cs-CZ" sz="1400" b="1" dirty="0" smtClean="0">
                <a:solidFill>
                  <a:srgbClr val="FF0000"/>
                </a:solidFill>
              </a:rPr>
              <a:t>.  Forma smlouvy   </a:t>
            </a:r>
            <a:r>
              <a:rPr lang="cs-CZ" sz="1400" b="1" dirty="0" smtClean="0"/>
              <a:t>-  písemná</a:t>
            </a:r>
            <a:r>
              <a:rPr lang="cs-CZ" sz="1400" dirty="0" smtClean="0"/>
              <a:t>   </a:t>
            </a:r>
            <a:r>
              <a:rPr lang="cs-CZ" sz="1400" b="1" dirty="0" smtClean="0"/>
              <a:t>        - </a:t>
            </a:r>
            <a:r>
              <a:rPr lang="cs-CZ" sz="1400" dirty="0" smtClean="0"/>
              <a:t>vždy, pokud předmětem daru je věc zapsaná ve veřejném rejstříku, např.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nemovitost je zapsána v rejstříku nemovitostí</a:t>
            </a:r>
            <a:r>
              <a:rPr lang="cs-CZ" sz="1400" u="sng" dirty="0" smtClean="0"/>
              <a:t>,</a:t>
            </a:r>
          </a:p>
          <a:p>
            <a:r>
              <a:rPr lang="cs-CZ" sz="1400" dirty="0" smtClean="0"/>
              <a:t>                                                                     - </a:t>
            </a:r>
            <a:r>
              <a:rPr lang="cs-CZ" sz="1400" dirty="0"/>
              <a:t>když nedojde k odevzdáním věci zároveň s projevem vůle darovat </a:t>
            </a:r>
            <a:r>
              <a:rPr lang="cs-CZ" sz="1400" dirty="0" smtClean="0"/>
              <a:t>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a přijmout dar,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-  </a:t>
            </a:r>
            <a:r>
              <a:rPr lang="cs-CZ" sz="1400" b="1" dirty="0" smtClean="0"/>
              <a:t>ústní</a:t>
            </a:r>
          </a:p>
          <a:p>
            <a:endParaRPr lang="cs-CZ" sz="1400" dirty="0"/>
          </a:p>
          <a:p>
            <a:r>
              <a:rPr lang="cs-CZ" sz="1400" dirty="0" smtClean="0"/>
              <a:t> 3.  </a:t>
            </a:r>
            <a:r>
              <a:rPr lang="cs-CZ" sz="1400" b="1" dirty="0" smtClean="0">
                <a:solidFill>
                  <a:srgbClr val="FF0000"/>
                </a:solidFill>
              </a:rPr>
              <a:t>Předmět smlouvy  - </a:t>
            </a:r>
            <a:r>
              <a:rPr lang="cs-CZ" sz="1400" b="1" dirty="0" smtClean="0"/>
              <a:t>věci  nehmotné povahy,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věci hmotné povahy – věci movité,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-  věci nemovité,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všechen majetek dárce,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slib,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podpora – </a:t>
            </a:r>
            <a:r>
              <a:rPr lang="cs-CZ" sz="1400" dirty="0" smtClean="0"/>
              <a:t>pravidelná  podpora přechází na dědice, jen pokud to bylo výslovně      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ujednáno</a:t>
            </a:r>
            <a:r>
              <a:rPr lang="cs-CZ" sz="1400" b="1" dirty="0" smtClean="0"/>
              <a:t>,</a:t>
            </a:r>
          </a:p>
          <a:p>
            <a:r>
              <a:rPr lang="cs-CZ" sz="1400" b="1" dirty="0" smtClean="0"/>
              <a:t> 4.  </a:t>
            </a:r>
            <a:r>
              <a:rPr lang="cs-CZ" sz="1400" b="1" dirty="0" smtClean="0">
                <a:solidFill>
                  <a:srgbClr val="FF0000"/>
                </a:solidFill>
              </a:rPr>
              <a:t>Podmínka daru -        </a:t>
            </a:r>
            <a:r>
              <a:rPr lang="cs-CZ" sz="1400" b="1" dirty="0" smtClean="0"/>
              <a:t>darovat lze jen vždy smlouvou,</a:t>
            </a:r>
          </a:p>
          <a:p>
            <a:r>
              <a:rPr lang="cs-CZ" sz="1400" b="1" dirty="0">
                <a:solidFill>
                  <a:srgbClr val="FF0000"/>
                </a:solidFill>
              </a:rPr>
              <a:t> </a:t>
            </a:r>
            <a:r>
              <a:rPr lang="cs-CZ" sz="1400" b="1" dirty="0" smtClean="0">
                <a:solidFill>
                  <a:srgbClr val="FF0000"/>
                </a:solidFill>
              </a:rPr>
              <a:t>                                            </a:t>
            </a:r>
            <a:r>
              <a:rPr lang="cs-CZ" sz="1400" b="1" dirty="0" smtClean="0"/>
              <a:t>obdarovaný musí vždy  s poskytnutím daru souhlasit,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musí dar přijmout.</a:t>
            </a:r>
            <a:r>
              <a:rPr lang="cs-CZ" sz="1400" dirty="0" smtClean="0"/>
              <a:t>                                                                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</a:t>
            </a:r>
            <a:endParaRPr lang="cs-CZ" sz="1400" dirty="0"/>
          </a:p>
          <a:p>
            <a:endParaRPr lang="cs-CZ" sz="1400" u="sng" dirty="0"/>
          </a:p>
          <a:p>
            <a:r>
              <a:rPr lang="cs-CZ" sz="1400" u="sng" dirty="0" smtClean="0"/>
              <a:t>                                     </a:t>
            </a:r>
            <a:r>
              <a:rPr lang="cs-CZ" sz="1400" u="sng" dirty="0"/>
              <a:t>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55776" y="908720"/>
            <a:ext cx="40324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Darovací smlouva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342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340768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5"/>
            </a:pPr>
            <a:r>
              <a:rPr lang="cs-CZ" sz="1400" b="1" dirty="0" smtClean="0">
                <a:solidFill>
                  <a:srgbClr val="FF0000"/>
                </a:solidFill>
              </a:rPr>
              <a:t>Uskutečnění daru  </a:t>
            </a:r>
            <a:r>
              <a:rPr lang="cs-CZ" sz="1400" b="1" dirty="0" smtClean="0"/>
              <a:t>-  za života dárce i darovaného,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                                            </a:t>
            </a:r>
            <a:r>
              <a:rPr lang="cs-CZ" sz="1400" b="1" dirty="0" smtClean="0"/>
              <a:t>- po smrti  dárce, </a:t>
            </a:r>
            <a:r>
              <a:rPr lang="cs-CZ" sz="1400" dirty="0" smtClean="0"/>
              <a:t>darovací smlouva bude účinná, vlastnictví přejde a dar bude 		vydán, až dárce zemře,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- zemře-li obdarovaný dříve, celé darování zanikne</a:t>
            </a:r>
          </a:p>
          <a:p>
            <a:endParaRPr lang="cs-CZ" sz="1400" b="1" dirty="0">
              <a:solidFill>
                <a:srgbClr val="FF0000"/>
              </a:solidFill>
            </a:endParaRPr>
          </a:p>
          <a:p>
            <a:pPr marL="342900" indent="-342900">
              <a:buAutoNum type="arabicPeriod" startAt="6"/>
            </a:pPr>
            <a:r>
              <a:rPr lang="cs-CZ" sz="1400" b="1" dirty="0" smtClean="0">
                <a:solidFill>
                  <a:srgbClr val="FF0000"/>
                </a:solidFill>
              </a:rPr>
              <a:t>Odvolání daru </a:t>
            </a:r>
            <a:r>
              <a:rPr lang="cs-CZ" sz="1400" b="1" dirty="0" smtClean="0"/>
              <a:t>     - </a:t>
            </a:r>
            <a:r>
              <a:rPr lang="cs-CZ" sz="1400" b="1" u="sng" dirty="0" smtClean="0"/>
              <a:t>pro nouzi  </a:t>
            </a:r>
            <a:r>
              <a:rPr lang="cs-CZ" sz="1400" b="1" dirty="0" smtClean="0"/>
              <a:t>- </a:t>
            </a:r>
            <a:r>
              <a:rPr lang="cs-CZ" sz="1400" dirty="0" smtClean="0"/>
              <a:t>upadne-li dárce po obdarování do nouze, tzn. že nemá ani na nutnou  		výživu, může dar odvolat a požadovat po obdarovaném dar vrátit  nebo zaplatit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jeho obvyklou cenu,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pokud je obdarovaný sám v nouzi, není povinen dar vrátit</a:t>
            </a:r>
          </a:p>
          <a:p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           </a:t>
            </a:r>
            <a:r>
              <a:rPr lang="cs-CZ" sz="1400" b="1" dirty="0" smtClean="0"/>
              <a:t>- </a:t>
            </a:r>
            <a:r>
              <a:rPr lang="cs-CZ" sz="1400" b="1" u="sng" dirty="0" smtClean="0"/>
              <a:t>pro nevděk  </a:t>
            </a:r>
            <a:r>
              <a:rPr lang="cs-CZ" sz="1400" dirty="0" smtClean="0"/>
              <a:t>-  </a:t>
            </a:r>
            <a:r>
              <a:rPr lang="cs-CZ" sz="1400" dirty="0" smtClean="0"/>
              <a:t>ublížil-li </a:t>
            </a:r>
            <a:r>
              <a:rPr lang="cs-CZ" sz="1400" dirty="0" smtClean="0"/>
              <a:t>obdarovaný dárci úmyslně</a:t>
            </a:r>
            <a:r>
              <a:rPr lang="cs-CZ" sz="1400" b="1" u="sng" dirty="0" smtClean="0"/>
              <a:t>,</a:t>
            </a:r>
          </a:p>
          <a:p>
            <a:r>
              <a:rPr lang="cs-CZ" sz="1400" b="1" u="sng" dirty="0"/>
              <a:t> </a:t>
            </a:r>
            <a:r>
              <a:rPr lang="cs-CZ" sz="1400" dirty="0" smtClean="0"/>
              <a:t>                                                                   - z hrubé nedbalosti tak, že obdarovaný porušil dobré mravy, může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dárce žádat vrácení daru.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203848" y="1988840"/>
            <a:ext cx="30963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Použité zdroje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2924944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067944" y="2924944"/>
            <a:ext cx="324036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Smluvní právo v novém občanském zákoníku              </a:t>
            </a:r>
          </a:p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3861048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Ministerstvo spravedlnosti</a:t>
            </a:r>
          </a:p>
          <a:p>
            <a:r>
              <a:rPr lang="cs-CZ" dirty="0" smtClean="0"/>
              <a:t>č. CZ 1.04/4.1.00/80. 00003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139952" y="4653136"/>
            <a:ext cx="309634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Smlouvy  podle </a:t>
            </a:r>
          </a:p>
          <a:p>
            <a:pPr algn="ctr"/>
            <a:r>
              <a:rPr lang="cs-CZ" dirty="0" smtClean="0"/>
              <a:t>Nového občanského zákoníku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566124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ISBN 987-80-87934-00-5</a:t>
            </a:r>
            <a:endParaRPr lang="cs-CZ" dirty="0"/>
          </a:p>
        </p:txBody>
      </p:sp>
      <p:cxnSp>
        <p:nvCxnSpPr>
          <p:cNvPr id="20" name="Přímá spojnice se šipkou 19"/>
          <p:cNvCxnSpPr>
            <a:stCxn id="10" idx="2"/>
          </p:cNvCxnSpPr>
          <p:nvPr/>
        </p:nvCxnSpPr>
        <p:spPr>
          <a:xfrm flipH="1">
            <a:off x="1763688" y="2348880"/>
            <a:ext cx="298833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2"/>
          </p:cNvCxnSpPr>
          <p:nvPr/>
        </p:nvCxnSpPr>
        <p:spPr>
          <a:xfrm>
            <a:off x="4752020" y="2348880"/>
            <a:ext cx="68407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580112" y="3717032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2821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2348</TotalTime>
  <Words>636</Words>
  <Application>Microsoft Office PowerPoint</Application>
  <PresentationFormat>Předvádění na obrazovce (4:3)</PresentationFormat>
  <Paragraphs>290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Snímek 2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143</cp:revision>
  <cp:lastPrinted>2014-02-23T12:34:24Z</cp:lastPrinted>
  <dcterms:created xsi:type="dcterms:W3CDTF">2010-11-01T23:40:31Z</dcterms:created>
  <dcterms:modified xsi:type="dcterms:W3CDTF">2014-02-25T10:41:31Z</dcterms:modified>
</cp:coreProperties>
</file>