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312" r:id="rId2"/>
    <p:sldId id="313" r:id="rId3"/>
    <p:sldId id="276" r:id="rId4"/>
    <p:sldId id="274" r:id="rId5"/>
    <p:sldId id="287" r:id="rId6"/>
    <p:sldId id="277" r:id="rId7"/>
    <p:sldId id="297" r:id="rId8"/>
    <p:sldId id="279" r:id="rId9"/>
    <p:sldId id="298" r:id="rId10"/>
    <p:sldId id="278" r:id="rId11"/>
    <p:sldId id="305" r:id="rId12"/>
    <p:sldId id="304" r:id="rId13"/>
    <p:sldId id="292" r:id="rId14"/>
    <p:sldId id="309" r:id="rId15"/>
    <p:sldId id="310" r:id="rId16"/>
    <p:sldId id="31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0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98276" autoAdjust="0"/>
  </p:normalViewPr>
  <p:slideViewPr>
    <p:cSldViewPr>
      <p:cViewPr>
        <p:scale>
          <a:sx n="100" d="100"/>
          <a:sy n="100" d="100"/>
        </p:scale>
        <p:origin x="-1860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CF122-BE63-4E75-8AA5-D76D56662CCA}" type="datetimeFigureOut">
              <a:rPr lang="cs-CZ" smtClean="0"/>
              <a:t>25.2.2014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A75A7E-8A57-46C4-BCF5-66EFA7AA0B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015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83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94F119BC-90BD-4C80-AA0C-AC8755B19165}" type="slidenum">
              <a:rPr lang="cs-CZ" altLang="cs-CZ" smtClean="0"/>
              <a:pPr eaLnBrk="1" hangingPunct="1"/>
              <a:t>14</a:t>
            </a:fld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‹#›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slide" Target="slide8.xml"/><Relationship Id="rId7" Type="http://schemas.openxmlformats.org/officeDocument/2006/relationships/slide" Target="slide9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13.xml"/><Relationship Id="rId10" Type="http://schemas.openxmlformats.org/officeDocument/2006/relationships/slide" Target="slide3.xml"/><Relationship Id="rId4" Type="http://schemas.openxmlformats.org/officeDocument/2006/relationships/slide" Target="slide10.xml"/><Relationship Id="rId9" Type="http://schemas.openxmlformats.org/officeDocument/2006/relationships/slide" Target="slide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xhgE5bfcFTU" TargetMode="External"/><Relationship Id="rId3" Type="http://schemas.openxmlformats.org/officeDocument/2006/relationships/hyperlink" Target="http://www.youtube.com/watch?v=3a7cHPy04s8" TargetMode="External"/><Relationship Id="rId7" Type="http://schemas.openxmlformats.org/officeDocument/2006/relationships/hyperlink" Target="http://www.youtube.com/watch?v=YR5ApYxkU-U" TargetMode="External"/><Relationship Id="rId2" Type="http://schemas.openxmlformats.org/officeDocument/2006/relationships/hyperlink" Target="http://www.youtube.com/watch?v=fJ9rUzIMcZQ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Fi1sBwV1-tU" TargetMode="External"/><Relationship Id="rId11" Type="http://schemas.openxmlformats.org/officeDocument/2006/relationships/slide" Target="slide3.xml"/><Relationship Id="rId5" Type="http://schemas.openxmlformats.org/officeDocument/2006/relationships/hyperlink" Target="http://www.youtube.com/watch?v=3j8mr-gcgoI" TargetMode="External"/><Relationship Id="rId10" Type="http://schemas.openxmlformats.org/officeDocument/2006/relationships/hyperlink" Target="http://www.youtube.com/results?search_query=sametova&amp;sm=1" TargetMode="External"/><Relationship Id="rId4" Type="http://schemas.openxmlformats.org/officeDocument/2006/relationships/hyperlink" Target="http://www.youtube.com/watch?v=wy04c-6DEgE" TargetMode="External"/><Relationship Id="rId9" Type="http://schemas.openxmlformats.org/officeDocument/2006/relationships/hyperlink" Target="http://www.youtube.com/watch?v=1pkVLqSaahk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-v9YI79l_gc" TargetMode="External"/><Relationship Id="rId3" Type="http://schemas.openxmlformats.org/officeDocument/2006/relationships/hyperlink" Target="http://www.youtube.com/watch?v=LcQKjffxIOY" TargetMode="External"/><Relationship Id="rId7" Type="http://schemas.openxmlformats.org/officeDocument/2006/relationships/hyperlink" Target="http://www.youtube.com/watch?v=_o2RS8WfcbY" TargetMode="External"/><Relationship Id="rId2" Type="http://schemas.openxmlformats.org/officeDocument/2006/relationships/hyperlink" Target="http://www.youtube.com/watch?v=pqashW66D7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wD92FS1Y7c4" TargetMode="External"/><Relationship Id="rId5" Type="http://schemas.openxmlformats.org/officeDocument/2006/relationships/hyperlink" Target="http://www.youtube.com/watch?v=GjdHHMALtto" TargetMode="External"/><Relationship Id="rId4" Type="http://schemas.openxmlformats.org/officeDocument/2006/relationships/hyperlink" Target="http://www.youtube.com/watch?v=-Jh6wnmRbvQ" TargetMode="External"/><Relationship Id="rId9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hyperlink" Target="http://www.youtube.com/watch?v=MSbfqCO8XBI" TargetMode="External"/><Relationship Id="rId7" Type="http://schemas.openxmlformats.org/officeDocument/2006/relationships/hyperlink" Target="http://www.youtube.com/watch?v=FFYH9hhe1UI" TargetMode="External"/><Relationship Id="rId2" Type="http://schemas.openxmlformats.org/officeDocument/2006/relationships/hyperlink" Target="http://www.youtube.com/watch?v=GrDWm4CZHi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Tj75Arhq5ho" TargetMode="External"/><Relationship Id="rId5" Type="http://schemas.openxmlformats.org/officeDocument/2006/relationships/hyperlink" Target="http://www.youtube.com/watch?v=MOTMw0o1ELM" TargetMode="External"/><Relationship Id="rId4" Type="http://schemas.openxmlformats.org/officeDocument/2006/relationships/hyperlink" Target="http://www.youtube.com/watch?v=Vo_0UXRY_rY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xzi2vbGOJ7g" TargetMode="External"/><Relationship Id="rId3" Type="http://schemas.openxmlformats.org/officeDocument/2006/relationships/hyperlink" Target="http://www.youtube.com/watch?v=qbmWs6Jf5dc" TargetMode="External"/><Relationship Id="rId7" Type="http://schemas.openxmlformats.org/officeDocument/2006/relationships/hyperlink" Target="http://www.youtube.com/watch?v=50Y8UBKI09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RvnkAtWcKYg" TargetMode="External"/><Relationship Id="rId5" Type="http://schemas.openxmlformats.org/officeDocument/2006/relationships/hyperlink" Target="http://www.youtube.com/watch?v=Ee_uujKuJMI" TargetMode="External"/><Relationship Id="rId10" Type="http://schemas.openxmlformats.org/officeDocument/2006/relationships/slide" Target="slide3.xml"/><Relationship Id="rId4" Type="http://schemas.openxmlformats.org/officeDocument/2006/relationships/hyperlink" Target="http://www.youtube.com/watch?v=0kg9jma9K5I" TargetMode="External"/><Relationship Id="rId9" Type="http://schemas.openxmlformats.org/officeDocument/2006/relationships/hyperlink" Target="http://www.youtube.com/watch?v=XHYeiiPQvuo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FFYH9hhe1UI" TargetMode="External"/><Relationship Id="rId3" Type="http://schemas.openxmlformats.org/officeDocument/2006/relationships/hyperlink" Target="http://cs.wikipedia.org/wiki/Slade" TargetMode="External"/><Relationship Id="rId7" Type="http://schemas.openxmlformats.org/officeDocument/2006/relationships/hyperlink" Target="http://cs.wikipedia.org/wiki/Uriah_Heep" TargetMode="External"/><Relationship Id="rId2" Type="http://schemas.openxmlformats.org/officeDocument/2006/relationships/hyperlink" Target="http://www.youtube.com/watch?v=Gsu_IWZ7XWU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ttlp1wgM7go" TargetMode="External"/><Relationship Id="rId5" Type="http://schemas.openxmlformats.org/officeDocument/2006/relationships/hyperlink" Target="http://cs.wikipedia.org/wiki/Deep_Purple" TargetMode="External"/><Relationship Id="rId4" Type="http://schemas.openxmlformats.org/officeDocument/2006/relationships/hyperlink" Target="http://www.youtube.com/watch?v=RKrNdxiBW3Y" TargetMode="External"/><Relationship Id="rId9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70" t="16956" r="16322" b="12222"/>
          <a:stretch/>
        </p:blipFill>
        <p:spPr bwMode="auto">
          <a:xfrm>
            <a:off x="-10295" y="0"/>
            <a:ext cx="915429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747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0" t="16359" r="15209" b="11419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431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3252936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Calibri" panose="020F0502020204030204" pitchFamily="34" charset="0"/>
                <a:hlinkClick r:id="rId2" action="ppaction://hlinksldjump"/>
              </a:rPr>
              <a:t>ART ROCK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3" action="ppaction://hlinksldjump"/>
              </a:rPr>
              <a:t>JAZZ ROCK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4" action="ppaction://hlinksldjump"/>
              </a:rPr>
              <a:t>HARD ROCK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5" action="ppaction://hlinksldjump"/>
              </a:rPr>
              <a:t>PUNK ROCK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</a:rPr>
              <a:t>poslechový test  </a:t>
            </a:r>
            <a:r>
              <a:rPr lang="cs-CZ" sz="2800" dirty="0" smtClean="0">
                <a:latin typeface="Calibri" panose="020F0502020204030204" pitchFamily="34" charset="0"/>
                <a:hlinkClick r:id="rId6" action="ppaction://hlinksldjump"/>
              </a:rPr>
              <a:t>1</a:t>
            </a:r>
            <a:r>
              <a:rPr lang="cs-CZ" sz="2800" dirty="0" smtClean="0">
                <a:latin typeface="Calibri" panose="020F0502020204030204" pitchFamily="34" charset="0"/>
              </a:rPr>
              <a:t>  </a:t>
            </a:r>
            <a:r>
              <a:rPr lang="cs-CZ" sz="2800" dirty="0" smtClean="0">
                <a:latin typeface="Calibri" panose="020F0502020204030204" pitchFamily="34" charset="0"/>
                <a:hlinkClick r:id="rId7" action="ppaction://hlinksldjump"/>
              </a:rPr>
              <a:t>2</a:t>
            </a:r>
            <a:r>
              <a:rPr lang="cs-CZ" sz="2800" dirty="0" smtClean="0">
                <a:latin typeface="Calibri" panose="020F0502020204030204" pitchFamily="34" charset="0"/>
              </a:rPr>
              <a:t>  </a:t>
            </a:r>
            <a:r>
              <a:rPr lang="cs-CZ" sz="2800" dirty="0" smtClean="0">
                <a:latin typeface="Calibri" panose="020F0502020204030204" pitchFamily="34" charset="0"/>
                <a:hlinkClick r:id="rId8" action="ppaction://hlinksldjump"/>
              </a:rPr>
              <a:t>3</a:t>
            </a:r>
            <a:r>
              <a:rPr lang="cs-CZ" sz="2800" dirty="0" smtClean="0">
                <a:latin typeface="Calibri" panose="020F0502020204030204" pitchFamily="34" charset="0"/>
              </a:rPr>
              <a:t>  </a:t>
            </a:r>
            <a:r>
              <a:rPr lang="cs-CZ" sz="2800" dirty="0" smtClean="0">
                <a:latin typeface="Calibri" panose="020F0502020204030204" pitchFamily="34" charset="0"/>
                <a:hlinkClick r:id="rId9" action="ppaction://hlinksldjump"/>
              </a:rPr>
              <a:t>4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" action="ppaction://noaction"/>
              </a:rPr>
              <a:t> zpíváme a hrajeme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Calibri" panose="020F0502020204030204" pitchFamily="34" charset="0"/>
              </a:rPr>
              <a:t>ROCK PODŽÁNRY</a:t>
            </a:r>
            <a:endParaRPr lang="cs-CZ" dirty="0">
              <a:latin typeface="Calibri" panose="020F0502020204030204" pitchFamily="34" charset="0"/>
            </a:endParaRPr>
          </a:p>
        </p:txBody>
      </p:sp>
      <p:sp>
        <p:nvSpPr>
          <p:cNvPr id="2" name="Tlačítko akce: Domů 1">
            <a:hlinkClick r:id="rId10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8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72819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úkol č. 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1:  </a:t>
            </a:r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BESEDA </a:t>
            </a:r>
            <a:b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</a:br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Dvě skupiny studentů porovnávají za pomocí otázek kladených moderátorem možnosti vážné a populární hudby.</a:t>
            </a:r>
            <a:b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</a:br>
            <a:endParaRPr lang="cs-C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772400" cy="5157192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Calibri" pitchFamily="34" charset="0"/>
              </a:rPr>
              <a:t>Kdo je skladatel, kdo interpret? Jaký je jejich význam při provedení hudby?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>
                <a:latin typeface="Calibri" pitchFamily="34" charset="0"/>
              </a:rPr>
              <a:t>Existuje notový zápis skladby, písně?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Calibri" pitchFamily="34" charset="0"/>
              </a:rPr>
              <a:t>Jaké </a:t>
            </a:r>
            <a:r>
              <a:rPr lang="cs-CZ" sz="2400" dirty="0">
                <a:latin typeface="Calibri" pitchFamily="34" charset="0"/>
              </a:rPr>
              <a:t>jsou hudební nástroje? Jaká je odborná příprava hráčů</a:t>
            </a:r>
            <a:r>
              <a:rPr lang="cs-CZ" sz="2400" dirty="0" smtClean="0">
                <a:latin typeface="Calibri" pitchFamily="34" charset="0"/>
              </a:rPr>
              <a:t>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>
                <a:latin typeface="Calibri" pitchFamily="34" charset="0"/>
              </a:rPr>
              <a:t>Jak je hudba provozována z hlediska dynamiky?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>
                <a:latin typeface="Calibri" pitchFamily="34" charset="0"/>
              </a:rPr>
              <a:t>Co se při poslechu skladeb předpokládá od posluchače?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>
                <a:latin typeface="Calibri" pitchFamily="34" charset="0"/>
              </a:rPr>
              <a:t>Jaké jsou finanční dotace?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>
                <a:latin typeface="Calibri" pitchFamily="34" charset="0"/>
              </a:rPr>
              <a:t>Jak je hudba přijímána?</a:t>
            </a:r>
          </a:p>
        </p:txBody>
      </p:sp>
      <p:sp>
        <p:nvSpPr>
          <p:cNvPr id="6" name="Tlačítko akce: Domů 5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893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8792" cy="1080120"/>
          </a:xfrm>
        </p:spPr>
        <p:txBody>
          <a:bodyPr>
            <a:normAutofit/>
          </a:bodyPr>
          <a:lstStyle/>
          <a:p>
            <a:pPr algn="ctr"/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ú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kol č. 2: PREZENTACE  </a:t>
            </a:r>
            <a:b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</a:b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vytvořené studenty  </a:t>
            </a:r>
            <a:endParaRPr lang="cs-CZ" sz="28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899592" y="1340768"/>
            <a:ext cx="7772400" cy="4932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j-ea"/>
                <a:cs typeface="+mj-cs"/>
              </a:rPr>
              <a:t>ART ROCK</a:t>
            </a:r>
          </a:p>
          <a:p>
            <a:pPr marL="0" indent="0">
              <a:buNone/>
            </a:pPr>
            <a:r>
              <a:rPr lang="cs-CZ" sz="1400" dirty="0" smtClean="0">
                <a:latin typeface="Calibri" panose="020F0502020204030204" pitchFamily="34" charset="0"/>
              </a:rPr>
              <a:t>Pechancová 2012 videa , Kovářová 2011, Dvořák 2010</a:t>
            </a:r>
          </a:p>
          <a:p>
            <a:pPr marL="0" indent="0">
              <a:buNone/>
            </a:pPr>
            <a:endParaRPr lang="cs-CZ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j-ea"/>
                <a:cs typeface="+mj-cs"/>
              </a:rPr>
              <a:t>JAZZ ROCK</a:t>
            </a:r>
          </a:p>
          <a:p>
            <a:pPr marL="0" indent="0">
              <a:buNone/>
            </a:pPr>
            <a:r>
              <a:rPr lang="cs-CZ" sz="1400" dirty="0" smtClean="0">
                <a:latin typeface="Calibri" panose="020F0502020204030204" pitchFamily="34" charset="0"/>
              </a:rPr>
              <a:t>Koutná 2012 videa,  Dostál 2013</a:t>
            </a:r>
          </a:p>
          <a:p>
            <a:pPr marL="0" indent="0">
              <a:buNone/>
            </a:pPr>
            <a:endParaRPr lang="cs-CZ" sz="1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j-ea"/>
                <a:cs typeface="+mj-cs"/>
              </a:rPr>
              <a:t>HARD ROCK</a:t>
            </a:r>
          </a:p>
          <a:p>
            <a:pPr marL="0" indent="0">
              <a:buNone/>
            </a:pPr>
            <a:r>
              <a:rPr lang="cs-CZ" sz="1400" dirty="0">
                <a:latin typeface="Calibri" panose="020F0502020204030204" pitchFamily="34" charset="0"/>
              </a:rPr>
              <a:t>Jůza </a:t>
            </a:r>
            <a:r>
              <a:rPr lang="cs-CZ" sz="1400" dirty="0" smtClean="0">
                <a:latin typeface="Calibri" panose="020F0502020204030204" pitchFamily="34" charset="0"/>
              </a:rPr>
              <a:t>2009, </a:t>
            </a:r>
            <a:r>
              <a:rPr lang="cs-CZ" sz="1400" dirty="0" err="1" smtClean="0">
                <a:latin typeface="Calibri" panose="020F0502020204030204" pitchFamily="34" charset="0"/>
              </a:rPr>
              <a:t>Vodvárková</a:t>
            </a:r>
            <a:r>
              <a:rPr lang="cs-CZ" sz="1400" dirty="0" smtClean="0">
                <a:latin typeface="Calibri" panose="020F0502020204030204" pitchFamily="34" charset="0"/>
              </a:rPr>
              <a:t> 2011, </a:t>
            </a:r>
            <a:r>
              <a:rPr lang="cs-CZ" sz="1400" dirty="0" err="1" smtClean="0">
                <a:latin typeface="Calibri" panose="020F0502020204030204" pitchFamily="34" charset="0"/>
              </a:rPr>
              <a:t>Salavcová</a:t>
            </a:r>
            <a:r>
              <a:rPr lang="cs-CZ" sz="1400" dirty="0" smtClean="0">
                <a:latin typeface="Calibri" panose="020F0502020204030204" pitchFamily="34" charset="0"/>
              </a:rPr>
              <a:t> 2008 video</a:t>
            </a:r>
            <a:endParaRPr lang="cs-CZ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j-ea"/>
                <a:cs typeface="+mj-cs"/>
              </a:rPr>
              <a:t>PUNK ROCK</a:t>
            </a:r>
          </a:p>
          <a:p>
            <a:pPr marL="0" indent="0">
              <a:buNone/>
            </a:pPr>
            <a:r>
              <a:rPr lang="cs-CZ" sz="1400" dirty="0" smtClean="0">
                <a:latin typeface="Calibri" panose="020F0502020204030204" pitchFamily="34" charset="0"/>
              </a:rPr>
              <a:t>Kozák 2012, </a:t>
            </a:r>
            <a:r>
              <a:rPr lang="cs-CZ" sz="1400" dirty="0" err="1" smtClean="0">
                <a:latin typeface="Calibri" panose="020F0502020204030204" pitchFamily="34" charset="0"/>
              </a:rPr>
              <a:t>Kmošek</a:t>
            </a:r>
            <a:r>
              <a:rPr lang="cs-CZ" sz="1400" dirty="0" smtClean="0">
                <a:latin typeface="Calibri" panose="020F0502020204030204" pitchFamily="34" charset="0"/>
              </a:rPr>
              <a:t> 2010, </a:t>
            </a:r>
            <a:r>
              <a:rPr lang="cs-CZ" sz="1400" dirty="0" err="1" smtClean="0">
                <a:latin typeface="Calibri" panose="020F0502020204030204" pitchFamily="34" charset="0"/>
              </a:rPr>
              <a:t>Vyjídáčková</a:t>
            </a:r>
            <a:r>
              <a:rPr lang="cs-CZ" sz="1400" dirty="0" smtClean="0">
                <a:latin typeface="Calibri" panose="020F0502020204030204" pitchFamily="34" charset="0"/>
              </a:rPr>
              <a:t> 2011, Třeštíková 2009</a:t>
            </a:r>
            <a:endParaRPr lang="cs-CZ" sz="1400" dirty="0">
              <a:latin typeface="Calibri" panose="020F0502020204030204" pitchFamily="34" charset="0"/>
            </a:endParaRPr>
          </a:p>
        </p:txBody>
      </p:sp>
      <p:sp>
        <p:nvSpPr>
          <p:cNvPr id="6" name="Tlačítko akce: Domů 5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70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34481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/>
            </a:r>
            <a:br>
              <a:rPr lang="cs-CZ" dirty="0"/>
            </a:br>
            <a:r>
              <a:rPr lang="cs-CZ" sz="31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ART ROCK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052736"/>
            <a:ext cx="7772400" cy="49670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vrchol 1. polovina 70. let 20. století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snaha vytvářet díla s uměleckými cíli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rozsáhlé skladby využívající techni</a:t>
            </a:r>
            <a:r>
              <a:rPr lang="cs-CZ" sz="2400" dirty="0">
                <a:latin typeface="Calibri" panose="020F0502020204030204" pitchFamily="34" charset="0"/>
              </a:rPr>
              <a:t>k vážné </a:t>
            </a:r>
            <a:r>
              <a:rPr lang="cs-CZ" sz="2400" dirty="0" smtClean="0">
                <a:latin typeface="Calibri" panose="020F0502020204030204" pitchFamily="34" charset="0"/>
              </a:rPr>
              <a:t>hudby – formy, instrumentaci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projekty  spojující prvky filmu, divadla a hudby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adaptace témat nebo klasických děl</a:t>
            </a:r>
          </a:p>
          <a:p>
            <a:pPr marL="0" indent="0">
              <a:lnSpc>
                <a:spcPct val="150000"/>
              </a:lnSpc>
              <a:buNone/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5" name="Tlačítko akce: Domů 4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71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116632"/>
            <a:ext cx="7272808" cy="63408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cs-CZ" altLang="cs-CZ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ART ROCK   </a:t>
            </a:r>
            <a:r>
              <a:rPr lang="cs-CZ" altLang="cs-CZ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poslech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764704"/>
            <a:ext cx="7272808" cy="58326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QUEEN</a:t>
            </a:r>
            <a:r>
              <a:rPr lang="en-US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altLang="cs-CZ" sz="2400" dirty="0" smtClean="0">
                <a:latin typeface="Calibri" panose="020F0502020204030204" pitchFamily="34" charset="0"/>
              </a:rPr>
              <a:t>                      </a:t>
            </a:r>
            <a:r>
              <a:rPr lang="cs-CZ" altLang="cs-CZ" sz="2400" dirty="0">
                <a:latin typeface="Calibri" panose="020F0502020204030204" pitchFamily="34" charset="0"/>
              </a:rPr>
              <a:t> </a:t>
            </a:r>
            <a:r>
              <a:rPr lang="cs-CZ" altLang="cs-CZ" sz="2400" dirty="0" smtClean="0">
                <a:latin typeface="Calibri" panose="020F0502020204030204" pitchFamily="34" charset="0"/>
              </a:rPr>
              <a:t> </a:t>
            </a:r>
            <a:r>
              <a:rPr lang="cs-CZ" altLang="cs-CZ" sz="2400" dirty="0" smtClean="0">
                <a:latin typeface="Calibri" panose="020F0502020204030204" pitchFamily="34" charset="0"/>
                <a:hlinkClick r:id="rId2"/>
              </a:rPr>
              <a:t>Bohemian </a:t>
            </a:r>
            <a:r>
              <a:rPr lang="cs-CZ" altLang="cs-CZ" sz="2400" dirty="0" err="1" smtClean="0">
                <a:latin typeface="Calibri" panose="020F0502020204030204" pitchFamily="34" charset="0"/>
                <a:hlinkClick r:id="rId2"/>
              </a:rPr>
              <a:t>Rhapsody</a:t>
            </a:r>
            <a:r>
              <a:rPr lang="cs-CZ" altLang="cs-CZ" sz="2400" dirty="0" smtClean="0">
                <a:latin typeface="Calibri" panose="020F0502020204030204" pitchFamily="34" charset="0"/>
                <a:hlinkClick r:id="rId2"/>
              </a:rPr>
              <a:t> </a:t>
            </a:r>
            <a:endParaRPr lang="cs-CZ" alt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                                     </a:t>
            </a:r>
            <a:r>
              <a:rPr lang="cs-CZ" altLang="cs-CZ" sz="2400" dirty="0" err="1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3"/>
              </a:rPr>
              <a:t>Satisfaction</a:t>
            </a:r>
            <a:endParaRPr lang="cs-CZ" altLang="cs-CZ" sz="24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PINK FLOYD </a:t>
            </a:r>
            <a:r>
              <a:rPr lang="en-US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               </a:t>
            </a:r>
            <a:r>
              <a:rPr lang="cs-CZ" altLang="cs-CZ" sz="2400" dirty="0" smtClean="0">
                <a:latin typeface="Calibri" panose="020F0502020204030204" pitchFamily="34" charset="0"/>
                <a:hlinkClick r:id="rId4"/>
              </a:rPr>
              <a:t>Money  </a:t>
            </a:r>
            <a:endParaRPr lang="en-US" alt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                                     </a:t>
            </a:r>
            <a:r>
              <a:rPr lang="en-US" altLang="cs-CZ" sz="24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5"/>
              </a:rPr>
              <a:t>Wish you were here live unplugged</a:t>
            </a:r>
            <a:endParaRPr lang="cs-CZ" altLang="cs-CZ" sz="2400" dirty="0" smtClean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                                     </a:t>
            </a:r>
            <a:r>
              <a:rPr lang="en-US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6"/>
              </a:rPr>
              <a:t>The </a:t>
            </a:r>
            <a:r>
              <a:rPr lang="en-US" altLang="cs-CZ" sz="24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6"/>
              </a:rPr>
              <a:t>Dark Side Of The Moon</a:t>
            </a:r>
            <a:endParaRPr lang="cs-CZ" altLang="cs-CZ" sz="2400" dirty="0" smtClean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                                     </a:t>
            </a:r>
            <a:r>
              <a:rPr lang="en-US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7"/>
              </a:rPr>
              <a:t>Another </a:t>
            </a:r>
            <a:r>
              <a:rPr lang="en-US" altLang="cs-CZ" sz="24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7"/>
              </a:rPr>
              <a:t>Brick In The Wall </a:t>
            </a: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   </a:t>
            </a: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8"/>
              </a:rPr>
              <a:t>text</a:t>
            </a:r>
            <a:endParaRPr lang="cs-CZ" altLang="cs-CZ" sz="2400" dirty="0" smtClean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GENESIS</a:t>
            </a:r>
            <a:r>
              <a:rPr lang="en-US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 </a:t>
            </a:r>
            <a:r>
              <a:rPr lang="en-US" altLang="cs-CZ" sz="2400" dirty="0" smtClean="0">
                <a:latin typeface="Calibri" panose="020F0502020204030204" pitchFamily="34" charset="0"/>
              </a:rPr>
              <a:t>                     </a:t>
            </a:r>
            <a:r>
              <a:rPr lang="en-US" altLang="cs-CZ" sz="2400" dirty="0">
                <a:latin typeface="Calibri" panose="020F0502020204030204" pitchFamily="34" charset="0"/>
                <a:hlinkClick r:id="rId9"/>
              </a:rPr>
              <a:t>Land Of </a:t>
            </a:r>
            <a:r>
              <a:rPr lang="en-US" altLang="cs-CZ" sz="2400" dirty="0" smtClean="0">
                <a:latin typeface="Calibri" panose="020F0502020204030204" pitchFamily="34" charset="0"/>
                <a:hlinkClick r:id="rId9"/>
              </a:rPr>
              <a:t>Confusion</a:t>
            </a:r>
            <a:endParaRPr lang="en-US" altLang="cs-CZ" sz="2400" dirty="0" smtClean="0">
              <a:latin typeface="Calibri" panose="020F0502020204030204" pitchFamily="34" charset="0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endParaRPr lang="cs-CZ" altLang="cs-CZ" sz="2400" dirty="0" smtClean="0">
              <a:latin typeface="Calibri" panose="020F0502020204030204" pitchFamily="34" charset="0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cs-CZ" altLang="cs-CZ" sz="24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ŽLUTÝ PES                     </a:t>
            </a:r>
            <a:r>
              <a:rPr lang="cs-CZ" altLang="cs-CZ" sz="2400" dirty="0" smtClean="0">
                <a:latin typeface="Calibri" panose="020F0502020204030204" pitchFamily="34" charset="0"/>
                <a:hlinkClick r:id="rId10"/>
              </a:rPr>
              <a:t>Sametová</a:t>
            </a:r>
            <a:endParaRPr lang="cs-CZ" altLang="cs-CZ" sz="2400" dirty="0" smtClean="0">
              <a:latin typeface="Calibri" panose="020F0502020204030204" pitchFamily="34" charset="0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PROGRES 2</a:t>
            </a:r>
            <a:endParaRPr lang="cs-CZ" alt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11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844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34481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JAZZ ROCK, jazz-rock </a:t>
            </a:r>
            <a:r>
              <a:rPr lang="cs-CZ" sz="3100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fusion</a:t>
            </a:r>
            <a:r>
              <a:rPr lang="cs-CZ" sz="31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dirty="0">
                <a:solidFill>
                  <a:schemeClr val="accent5">
                    <a:lumMod val="75000"/>
                  </a:schemeClr>
                </a:solidFill>
              </a:rPr>
            </a:b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196752"/>
            <a:ext cx="7920880" cy="532859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a-DK" sz="2400" dirty="0" smtClean="0">
                <a:latin typeface="Calibri" panose="020F0502020204030204" pitchFamily="34" charset="0"/>
              </a:rPr>
              <a:t>v</a:t>
            </a:r>
            <a:r>
              <a:rPr lang="cs-CZ" sz="2400" dirty="0" smtClean="0">
                <a:latin typeface="Calibri" panose="020F0502020204030204" pitchFamily="34" charset="0"/>
              </a:rPr>
              <a:t>z</a:t>
            </a:r>
            <a:r>
              <a:rPr lang="da-DK" sz="2400" dirty="0" smtClean="0">
                <a:latin typeface="Calibri" panose="020F0502020204030204" pitchFamily="34" charset="0"/>
              </a:rPr>
              <a:t>nik </a:t>
            </a:r>
            <a:r>
              <a:rPr lang="da-DK" sz="2400" dirty="0">
                <a:latin typeface="Calibri" panose="020F0502020204030204" pitchFamily="34" charset="0"/>
              </a:rPr>
              <a:t>koncem 60. let 20. </a:t>
            </a:r>
            <a:r>
              <a:rPr lang="da-DK" sz="2400" dirty="0" smtClean="0">
                <a:latin typeface="Calibri" panose="020F0502020204030204" pitchFamily="34" charset="0"/>
              </a:rPr>
              <a:t>století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styl </a:t>
            </a:r>
            <a:r>
              <a:rPr lang="cs-CZ" sz="2400" dirty="0">
                <a:latin typeface="Calibri" panose="020F0502020204030204" pitchFamily="34" charset="0"/>
              </a:rPr>
              <a:t>spojující jazz a ostatní styly </a:t>
            </a:r>
            <a:r>
              <a:rPr lang="cs-CZ" sz="2400" dirty="0" smtClean="0">
                <a:latin typeface="Calibri" panose="020F0502020204030204" pitchFamily="34" charset="0"/>
              </a:rPr>
              <a:t>–</a:t>
            </a:r>
            <a:r>
              <a:rPr lang="cs-CZ" sz="2400" dirty="0">
                <a:latin typeface="Calibri" panose="020F0502020204030204" pitchFamily="34" charset="0"/>
              </a:rPr>
              <a:t> R&amp;B, pop, rock,  hip </a:t>
            </a:r>
            <a:r>
              <a:rPr lang="cs-CZ" sz="2400" dirty="0" smtClean="0">
                <a:latin typeface="Calibri" panose="020F0502020204030204" pitchFamily="34" charset="0"/>
              </a:rPr>
              <a:t>hop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                     elektronická </a:t>
            </a:r>
            <a:r>
              <a:rPr lang="cs-CZ" sz="2400" dirty="0">
                <a:latin typeface="Calibri" panose="020F0502020204030204" pitchFamily="34" charset="0"/>
              </a:rPr>
              <a:t>hudba 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spojení bělošského blues s jazzem –  THE CREAM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zájem jazzových hudebníků o rock – CHICK COREA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vyznačuje </a:t>
            </a:r>
            <a:r>
              <a:rPr lang="cs-CZ" sz="2400" dirty="0">
                <a:latin typeface="Calibri" panose="020F0502020204030204" pitchFamily="34" charset="0"/>
              </a:rPr>
              <a:t>se poměrně agresivním zvukem a rockovou rytmikou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400" b="1" dirty="0" smtClean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99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72008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JAZZ ROCK  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poslech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71600" y="980728"/>
            <a:ext cx="7700392" cy="5616624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</a:rPr>
              <a:t>JOE ZAWINUL, </a:t>
            </a:r>
            <a:r>
              <a:rPr lang="cs-CZ" sz="2800" dirty="0" err="1" smtClean="0">
                <a:latin typeface="Calibri" pitchFamily="34" charset="0"/>
              </a:rPr>
              <a:t>Weather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>
                <a:latin typeface="Calibri" pitchFamily="34" charset="0"/>
              </a:rPr>
              <a:t>Report     </a:t>
            </a:r>
            <a:r>
              <a:rPr lang="cs-CZ" sz="2800" dirty="0" smtClean="0">
                <a:latin typeface="Calibri" pitchFamily="34" charset="0"/>
              </a:rPr>
              <a:t>                   </a:t>
            </a:r>
            <a:r>
              <a:rPr lang="cs-CZ" sz="2800" dirty="0" err="1" smtClean="0">
                <a:latin typeface="Calibri" pitchFamily="34" charset="0"/>
                <a:hlinkClick r:id="rId2"/>
              </a:rPr>
              <a:t>Birdland</a:t>
            </a:r>
            <a:r>
              <a:rPr lang="cs-CZ" sz="2800" dirty="0" smtClean="0">
                <a:latin typeface="Calibri" pitchFamily="34" charset="0"/>
                <a:hlinkClick r:id="rId2"/>
              </a:rPr>
              <a:t> </a:t>
            </a:r>
            <a:endParaRPr lang="cs-CZ" sz="2800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</a:rPr>
              <a:t>JAN HAMMER, </a:t>
            </a:r>
            <a:r>
              <a:rPr lang="cs-CZ" sz="2800" dirty="0" err="1" smtClean="0">
                <a:latin typeface="Calibri" pitchFamily="34" charset="0"/>
              </a:rPr>
              <a:t>Mahavishnu</a:t>
            </a:r>
            <a:r>
              <a:rPr lang="cs-CZ" sz="2800" dirty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Orchestra</a:t>
            </a:r>
            <a:r>
              <a:rPr lang="cs-CZ" sz="2800" dirty="0" smtClean="0">
                <a:latin typeface="Calibri" pitchFamily="34" charset="0"/>
              </a:rPr>
              <a:t>           </a:t>
            </a:r>
            <a:r>
              <a:rPr lang="cs-CZ" sz="2800" dirty="0" err="1" smtClean="0">
                <a:latin typeface="Calibri" pitchFamily="34" charset="0"/>
                <a:hlinkClick r:id="rId3"/>
              </a:rPr>
              <a:t>You</a:t>
            </a:r>
            <a:r>
              <a:rPr lang="cs-CZ" sz="2800" dirty="0" smtClean="0">
                <a:latin typeface="Calibri" pitchFamily="34" charset="0"/>
                <a:hlinkClick r:id="rId3"/>
              </a:rPr>
              <a:t> </a:t>
            </a:r>
            <a:r>
              <a:rPr lang="cs-CZ" sz="2800" dirty="0" err="1">
                <a:latin typeface="Calibri" pitchFamily="34" charset="0"/>
                <a:hlinkClick r:id="rId3"/>
              </a:rPr>
              <a:t>Know</a:t>
            </a:r>
            <a:r>
              <a:rPr lang="cs-CZ" sz="2800" dirty="0">
                <a:latin typeface="Calibri" pitchFamily="34" charset="0"/>
                <a:hlinkClick r:id="rId3"/>
              </a:rPr>
              <a:t> </a:t>
            </a:r>
            <a:r>
              <a:rPr lang="cs-CZ" sz="2800" dirty="0" err="1">
                <a:latin typeface="Calibri" pitchFamily="34" charset="0"/>
                <a:hlinkClick r:id="rId3"/>
              </a:rPr>
              <a:t>You</a:t>
            </a:r>
            <a:r>
              <a:rPr lang="cs-CZ" sz="2800" dirty="0">
                <a:latin typeface="Calibri" pitchFamily="34" charset="0"/>
                <a:hlinkClick r:id="rId3"/>
              </a:rPr>
              <a:t> </a:t>
            </a:r>
            <a:endParaRPr lang="cs-CZ" sz="2800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 smtClean="0">
                <a:latin typeface="Calibri" pitchFamily="34" charset="0"/>
              </a:rPr>
              <a:t>MILES DAVIS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 smtClean="0">
                <a:latin typeface="Calibri" pitchFamily="34" charset="0"/>
              </a:rPr>
              <a:t>FRANK ZAPPA</a:t>
            </a:r>
            <a:r>
              <a:rPr lang="cs-CZ" sz="2800" dirty="0" smtClean="0">
                <a:latin typeface="Calibri" pitchFamily="34" charset="0"/>
              </a:rPr>
              <a:t>                                                       </a:t>
            </a:r>
            <a:r>
              <a:rPr lang="cs-CZ" sz="2800" dirty="0" smtClean="0">
                <a:latin typeface="Calibri" pitchFamily="34" charset="0"/>
                <a:hlinkClick r:id="rId4"/>
              </a:rPr>
              <a:t>Muffin Man</a:t>
            </a:r>
            <a:endParaRPr lang="cs-CZ" sz="2800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 smtClean="0">
                <a:latin typeface="Calibri" pitchFamily="34" charset="0"/>
              </a:rPr>
              <a:t>CHICK COREA</a:t>
            </a:r>
            <a:r>
              <a:rPr lang="cs-CZ" sz="2800" dirty="0" smtClean="0">
                <a:latin typeface="Calibri" pitchFamily="34" charset="0"/>
              </a:rPr>
              <a:t>                                                        </a:t>
            </a:r>
            <a:r>
              <a:rPr lang="cs-CZ" sz="2800" dirty="0" err="1" smtClean="0">
                <a:latin typeface="Calibri" pitchFamily="34" charset="0"/>
                <a:hlinkClick r:id="rId5"/>
              </a:rPr>
              <a:t>Spain</a:t>
            </a:r>
            <a:endParaRPr lang="en-US" sz="2800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</a:rPr>
              <a:t>    </a:t>
            </a:r>
            <a:r>
              <a:rPr lang="cs-CZ" sz="2800" dirty="0" err="1" smtClean="0">
                <a:latin typeface="Calibri" pitchFamily="34" charset="0"/>
              </a:rPr>
              <a:t>Chick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>
                <a:latin typeface="Calibri" pitchFamily="34" charset="0"/>
              </a:rPr>
              <a:t>Corea</a:t>
            </a:r>
            <a:r>
              <a:rPr lang="cs-CZ" sz="2800" dirty="0">
                <a:latin typeface="Calibri" pitchFamily="34" charset="0"/>
              </a:rPr>
              <a:t> </a:t>
            </a:r>
            <a:r>
              <a:rPr lang="cs-CZ" sz="2800" dirty="0" err="1">
                <a:latin typeface="Calibri" pitchFamily="34" charset="0"/>
              </a:rPr>
              <a:t>Akoustic</a:t>
            </a:r>
            <a:r>
              <a:rPr lang="cs-CZ" sz="2800" dirty="0">
                <a:latin typeface="Calibri" pitchFamily="34" charset="0"/>
              </a:rPr>
              <a:t> Band                                </a:t>
            </a:r>
            <a:r>
              <a:rPr lang="cs-CZ" sz="2800" dirty="0" err="1">
                <a:latin typeface="Calibri" pitchFamily="34" charset="0"/>
                <a:hlinkClick r:id="rId6"/>
              </a:rPr>
              <a:t>Spain</a:t>
            </a:r>
            <a:r>
              <a:rPr lang="cs-CZ" sz="2800" dirty="0">
                <a:latin typeface="Calibri" pitchFamily="34" charset="0"/>
                <a:hlinkClick r:id="rId6"/>
              </a:rPr>
              <a:t> </a:t>
            </a:r>
            <a:endParaRPr lang="cs-CZ" sz="2800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</a:rPr>
              <a:t>    </a:t>
            </a:r>
            <a:r>
              <a:rPr lang="cs-CZ" sz="2800" dirty="0" err="1" smtClean="0">
                <a:latin typeface="Calibri" pitchFamily="34" charset="0"/>
              </a:rPr>
              <a:t>Bobby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>
                <a:latin typeface="Calibri" pitchFamily="34" charset="0"/>
              </a:rPr>
              <a:t>McFerrin</a:t>
            </a:r>
            <a:r>
              <a:rPr lang="cs-CZ" sz="2800" dirty="0">
                <a:latin typeface="Calibri" pitchFamily="34" charset="0"/>
              </a:rPr>
              <a:t> &amp; </a:t>
            </a:r>
            <a:r>
              <a:rPr lang="cs-CZ" sz="2800" dirty="0" err="1">
                <a:latin typeface="Calibri" pitchFamily="34" charset="0"/>
              </a:rPr>
              <a:t>Chick</a:t>
            </a:r>
            <a:r>
              <a:rPr lang="cs-CZ" sz="2800" dirty="0">
                <a:latin typeface="Calibri" pitchFamily="34" charset="0"/>
              </a:rPr>
              <a:t> </a:t>
            </a:r>
            <a:r>
              <a:rPr lang="cs-CZ" sz="2800" dirty="0" err="1">
                <a:latin typeface="Calibri" pitchFamily="34" charset="0"/>
              </a:rPr>
              <a:t>Corea</a:t>
            </a:r>
            <a:r>
              <a:rPr lang="cs-CZ" sz="2800" dirty="0">
                <a:latin typeface="Calibri" pitchFamily="34" charset="0"/>
              </a:rPr>
              <a:t> Duet </a:t>
            </a:r>
            <a:r>
              <a:rPr lang="cs-CZ" sz="2800" dirty="0" smtClean="0">
                <a:latin typeface="Calibri" pitchFamily="34" charset="0"/>
              </a:rPr>
              <a:t>              </a:t>
            </a:r>
            <a:r>
              <a:rPr lang="cs-CZ" sz="2800" dirty="0" err="1" smtClean="0">
                <a:latin typeface="Calibri" pitchFamily="34" charset="0"/>
                <a:hlinkClick r:id="rId7"/>
              </a:rPr>
              <a:t>Spain</a:t>
            </a:r>
            <a:endParaRPr lang="cs-CZ" sz="2800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2800" dirty="0" smtClean="0">
              <a:latin typeface="Calibri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>
                <a:latin typeface="Calibri" pitchFamily="34" charset="0"/>
              </a:rPr>
              <a:t>MICHAL </a:t>
            </a:r>
            <a:r>
              <a:rPr lang="cs-CZ" sz="2800" dirty="0" smtClean="0">
                <a:latin typeface="Calibri" pitchFamily="34" charset="0"/>
              </a:rPr>
              <a:t>KOCÁB, </a:t>
            </a:r>
            <a:r>
              <a:rPr lang="cs-CZ" sz="2800" dirty="0">
                <a:latin typeface="Calibri" pitchFamily="34" charset="0"/>
              </a:rPr>
              <a:t>Pražský Výběr  </a:t>
            </a:r>
            <a:r>
              <a:rPr lang="cs-CZ" sz="2800" dirty="0" smtClean="0">
                <a:latin typeface="Calibri" pitchFamily="34" charset="0"/>
              </a:rPr>
              <a:t>        </a:t>
            </a:r>
            <a:r>
              <a:rPr lang="cs-CZ" sz="2800" dirty="0" err="1" smtClean="0">
                <a:latin typeface="Calibri" pitchFamily="34" charset="0"/>
                <a:hlinkClick r:id="rId8"/>
              </a:rPr>
              <a:t>Pražakům</a:t>
            </a:r>
            <a:r>
              <a:rPr lang="cs-CZ" sz="2800" dirty="0" smtClean="0">
                <a:latin typeface="Calibri" pitchFamily="34" charset="0"/>
                <a:hlinkClick r:id="rId8"/>
              </a:rPr>
              <a:t> těm </a:t>
            </a:r>
            <a:r>
              <a:rPr lang="cs-CZ" sz="2800" dirty="0">
                <a:latin typeface="Calibri" pitchFamily="34" charset="0"/>
                <a:hlinkClick r:id="rId8"/>
              </a:rPr>
              <a:t>je tu hej</a:t>
            </a: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4" name="Tlačítko akce: Domů 3">
            <a:hlinkClick r:id="rId9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409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258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HARD ROCK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052736"/>
            <a:ext cx="7931224" cy="49670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v</a:t>
            </a:r>
            <a:r>
              <a:rPr lang="cs-CZ" sz="2400" dirty="0" smtClean="0">
                <a:latin typeface="Calibri" panose="020F0502020204030204" pitchFamily="34" charset="0"/>
              </a:rPr>
              <a:t>rchol přelom 60. a 70. let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forma bělošského rocku vycházejícího z bělošského blues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agresivní rytmická složka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rozsáhlá kytarová sóla založená na výrazných, jednoduchých a melodických riffech za použití zvukových efektů</a:t>
            </a:r>
          </a:p>
          <a:p>
            <a:pPr marL="0" indent="0">
              <a:lnSpc>
                <a:spcPct val="150000"/>
              </a:lnSpc>
              <a:buNone/>
            </a:pPr>
            <a:endParaRPr lang="cs-CZ" sz="20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70. léta 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uplatnění vícehlasého zpěvu a klávesových nástrojů</a:t>
            </a:r>
          </a:p>
          <a:p>
            <a:pPr>
              <a:lnSpc>
                <a:spcPct val="150000"/>
              </a:lnSpc>
            </a:pPr>
            <a:endParaRPr lang="cs-CZ" sz="2400" dirty="0" smtClean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32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188640"/>
            <a:ext cx="7258000" cy="63408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cs-CZ" altLang="cs-CZ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HEAVY METAL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59" y="1052736"/>
            <a:ext cx="8086353" cy="4741639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vznik přelom 60. a 70. let Velké Británii</a:t>
            </a:r>
            <a:r>
              <a:rPr lang="en-US" altLang="cs-CZ" sz="2400" dirty="0" smtClean="0">
                <a:latin typeface="Calibri" panose="020F0502020204030204" pitchFamily="34" charset="0"/>
              </a:rPr>
              <a:t> </a:t>
            </a:r>
            <a:r>
              <a:rPr lang="cs-CZ" altLang="cs-CZ" sz="2400" dirty="0" smtClean="0">
                <a:latin typeface="Calibri" panose="020F0502020204030204" pitchFamily="34" charset="0"/>
              </a:rPr>
              <a:t>a USA</a:t>
            </a:r>
          </a:p>
          <a:p>
            <a:pPr>
              <a:lnSpc>
                <a:spcPct val="150000"/>
              </a:lnSpc>
            </a:pPr>
            <a:r>
              <a:rPr lang="cs-CZ" altLang="cs-CZ" sz="2400" dirty="0">
                <a:latin typeface="Calibri" panose="020F0502020204030204" pitchFamily="34" charset="0"/>
              </a:rPr>
              <a:t>hlavní odnož hard </a:t>
            </a:r>
            <a:r>
              <a:rPr lang="cs-CZ" altLang="cs-CZ" sz="2400" dirty="0" smtClean="0">
                <a:latin typeface="Calibri" panose="020F0502020204030204" pitchFamily="34" charset="0"/>
              </a:rPr>
              <a:t>rocku</a:t>
            </a:r>
          </a:p>
          <a:p>
            <a:pPr eaLnBrk="1" hangingPunct="1">
              <a:lnSpc>
                <a:spcPct val="15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hlasité zkreslené kytary, rázné rytmy, hutný zvuk bicích, 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 </a:t>
            </a:r>
            <a:r>
              <a:rPr lang="cs-CZ" altLang="cs-CZ" sz="2400" dirty="0" smtClean="0">
                <a:latin typeface="Calibri" panose="020F0502020204030204" pitchFamily="34" charset="0"/>
              </a:rPr>
              <a:t>   živelné vokály </a:t>
            </a:r>
          </a:p>
          <a:p>
            <a:pPr eaLnBrk="1" hangingPunct="1">
              <a:lnSpc>
                <a:spcPct val="15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vyčlenění: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trash</a:t>
            </a:r>
            <a:r>
              <a:rPr lang="cs-CZ" altLang="cs-CZ" sz="2400" dirty="0" smtClean="0">
                <a:latin typeface="Calibri" panose="020F0502020204030204" pitchFamily="34" charset="0"/>
              </a:rPr>
              <a:t> metal,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death</a:t>
            </a:r>
            <a:r>
              <a:rPr lang="cs-CZ" altLang="cs-CZ" sz="2400" dirty="0" smtClean="0">
                <a:latin typeface="Calibri" panose="020F0502020204030204" pitchFamily="34" charset="0"/>
              </a:rPr>
              <a:t> metal, 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		         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black</a:t>
            </a:r>
            <a:r>
              <a:rPr lang="cs-CZ" altLang="cs-CZ" sz="2400" dirty="0" smtClean="0">
                <a:latin typeface="Calibri" panose="020F0502020204030204" pitchFamily="34" charset="0"/>
              </a:rPr>
              <a:t> metal,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power</a:t>
            </a:r>
            <a:r>
              <a:rPr lang="cs-CZ" altLang="cs-CZ" sz="2400" dirty="0" smtClean="0">
                <a:latin typeface="Calibri" panose="020F0502020204030204" pitchFamily="34" charset="0"/>
              </a:rPr>
              <a:t> metal,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doom</a:t>
            </a:r>
            <a:r>
              <a:rPr lang="cs-CZ" altLang="cs-CZ" sz="2400" dirty="0" smtClean="0">
                <a:latin typeface="Calibri" panose="020F0502020204030204" pitchFamily="34" charset="0"/>
              </a:rPr>
              <a:t> metal.. </a:t>
            </a:r>
          </a:p>
          <a:p>
            <a:pPr eaLnBrk="1" hangingPunct="1">
              <a:lnSpc>
                <a:spcPct val="150000"/>
              </a:lnSpc>
            </a:pPr>
            <a:r>
              <a:rPr lang="cs-CZ" altLang="cs-CZ" sz="2400" dirty="0" smtClean="0">
                <a:latin typeface="Calibri" panose="020F0502020204030204" pitchFamily="34" charset="0"/>
              </a:rPr>
              <a:t>texty: sex, násilí, mystika a problémy </a:t>
            </a: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56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188640"/>
            <a:ext cx="8229600" cy="64807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HARD ROCK   </a:t>
            </a:r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poslech</a:t>
            </a:r>
            <a:endParaRPr lang="cs-CZ" sz="2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99592" y="908720"/>
            <a:ext cx="7071320" cy="5184576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None/>
            </a:pPr>
            <a:r>
              <a:rPr lang="cs-CZ" altLang="cs-CZ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DEEP PURPLE                  </a:t>
            </a:r>
            <a:r>
              <a:rPr lang="cs-CZ" altLang="cs-CZ" dirty="0" err="1" smtClean="0">
                <a:latin typeface="Calibri" panose="020F0502020204030204" pitchFamily="34" charset="0"/>
                <a:hlinkClick r:id="rId2"/>
              </a:rPr>
              <a:t>Smoke</a:t>
            </a:r>
            <a:r>
              <a:rPr lang="cs-CZ" altLang="cs-CZ" dirty="0" smtClean="0">
                <a:latin typeface="Calibri" panose="020F0502020204030204" pitchFamily="34" charset="0"/>
                <a:hlinkClick r:id="rId2"/>
              </a:rPr>
              <a:t> </a:t>
            </a:r>
            <a:r>
              <a:rPr lang="cs-CZ" altLang="cs-CZ" dirty="0">
                <a:latin typeface="Calibri" panose="020F0502020204030204" pitchFamily="34" charset="0"/>
                <a:hlinkClick r:id="rId2"/>
              </a:rPr>
              <a:t>on </a:t>
            </a:r>
            <a:r>
              <a:rPr lang="cs-CZ" altLang="cs-CZ" dirty="0" err="1">
                <a:latin typeface="Calibri" panose="020F0502020204030204" pitchFamily="34" charset="0"/>
                <a:hlinkClick r:id="rId2"/>
              </a:rPr>
              <a:t>the</a:t>
            </a:r>
            <a:r>
              <a:rPr lang="cs-CZ" altLang="cs-CZ" dirty="0">
                <a:latin typeface="Calibri" panose="020F0502020204030204" pitchFamily="34" charset="0"/>
                <a:hlinkClick r:id="rId2"/>
              </a:rPr>
              <a:t> </a:t>
            </a:r>
            <a:r>
              <a:rPr lang="cs-CZ" altLang="cs-CZ" dirty="0" err="1" smtClean="0">
                <a:latin typeface="Calibri" panose="020F0502020204030204" pitchFamily="34" charset="0"/>
                <a:hlinkClick r:id="rId2"/>
              </a:rPr>
              <a:t>Water</a:t>
            </a:r>
            <a:r>
              <a:rPr lang="cs-CZ" altLang="cs-CZ" dirty="0" smtClean="0">
                <a:latin typeface="Calibri" panose="020F0502020204030204" pitchFamily="34" charset="0"/>
              </a:rPr>
              <a:t>      </a:t>
            </a:r>
            <a:r>
              <a:rPr lang="cs-CZ" altLang="cs-CZ" sz="1400" dirty="0" smtClean="0">
                <a:latin typeface="Calibri" panose="020F0502020204030204" pitchFamily="34" charset="0"/>
              </a:rPr>
              <a:t>2.03</a:t>
            </a:r>
          </a:p>
          <a:p>
            <a:pPr lvl="1">
              <a:lnSpc>
                <a:spcPct val="150000"/>
              </a:lnSpc>
              <a:buNone/>
            </a:pPr>
            <a:r>
              <a:rPr lang="cs-CZ" altLang="cs-CZ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BLACK SABBATH             </a:t>
            </a:r>
            <a:r>
              <a:rPr lang="cs-CZ" altLang="cs-CZ" dirty="0" err="1" smtClean="0">
                <a:latin typeface="Calibri" panose="020F0502020204030204" pitchFamily="34" charset="0"/>
                <a:hlinkClick r:id="rId3"/>
              </a:rPr>
              <a:t>Paranoid</a:t>
            </a:r>
            <a:endParaRPr lang="cs-CZ" altLang="cs-CZ" dirty="0">
              <a:latin typeface="Calibri" panose="020F0502020204030204" pitchFamily="34" charset="0"/>
            </a:endParaRPr>
          </a:p>
          <a:p>
            <a:pPr lvl="1">
              <a:lnSpc>
                <a:spcPct val="150000"/>
              </a:lnSpc>
              <a:buNone/>
            </a:pPr>
            <a:r>
              <a:rPr lang="en-US" altLang="cs-CZ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AEROSMITH </a:t>
            </a:r>
            <a:r>
              <a:rPr lang="en-US" altLang="cs-CZ" dirty="0" smtClean="0">
                <a:latin typeface="Calibri" panose="020F0502020204030204" pitchFamily="34" charset="0"/>
              </a:rPr>
              <a:t>               </a:t>
            </a:r>
            <a:r>
              <a:rPr lang="cs-CZ" altLang="cs-CZ" dirty="0" smtClean="0">
                <a:latin typeface="Calibri" panose="020F0502020204030204" pitchFamily="34" charset="0"/>
              </a:rPr>
              <a:t>    </a:t>
            </a:r>
            <a:r>
              <a:rPr lang="en-US" altLang="cs-CZ" dirty="0" smtClean="0">
                <a:latin typeface="Calibri" panose="020F0502020204030204" pitchFamily="34" charset="0"/>
                <a:hlinkClick r:id="rId4"/>
              </a:rPr>
              <a:t>I </a:t>
            </a:r>
            <a:r>
              <a:rPr lang="en-US" altLang="cs-CZ" dirty="0">
                <a:latin typeface="Calibri" panose="020F0502020204030204" pitchFamily="34" charset="0"/>
                <a:hlinkClick r:id="rId4"/>
              </a:rPr>
              <a:t>Don‘t </a:t>
            </a:r>
            <a:r>
              <a:rPr lang="en-US" altLang="cs-CZ" dirty="0" err="1">
                <a:latin typeface="Calibri" panose="020F0502020204030204" pitchFamily="34" charset="0"/>
                <a:hlinkClick r:id="rId4"/>
              </a:rPr>
              <a:t>Wanna</a:t>
            </a:r>
            <a:r>
              <a:rPr lang="en-US" altLang="cs-CZ" dirty="0">
                <a:latin typeface="Calibri" panose="020F0502020204030204" pitchFamily="34" charset="0"/>
                <a:hlinkClick r:id="rId4"/>
              </a:rPr>
              <a:t> Miss a </a:t>
            </a:r>
            <a:r>
              <a:rPr lang="en-US" altLang="cs-CZ" dirty="0" smtClean="0">
                <a:latin typeface="Calibri" panose="020F0502020204030204" pitchFamily="34" charset="0"/>
                <a:hlinkClick r:id="rId4"/>
              </a:rPr>
              <a:t>Thing</a:t>
            </a:r>
            <a:endParaRPr lang="cs-CZ" altLang="cs-CZ" dirty="0" smtClean="0">
              <a:latin typeface="Calibri" panose="020F0502020204030204" pitchFamily="34" charset="0"/>
            </a:endParaRPr>
          </a:p>
          <a:p>
            <a:pPr lvl="1">
              <a:lnSpc>
                <a:spcPct val="150000"/>
              </a:lnSpc>
              <a:buNone/>
            </a:pPr>
            <a:r>
              <a:rPr lang="cs-CZ" altLang="cs-CZ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AC/DC</a:t>
            </a:r>
            <a:r>
              <a:rPr lang="cs-CZ" altLang="cs-CZ" dirty="0" smtClean="0">
                <a:latin typeface="Calibri" panose="020F0502020204030204" pitchFamily="34" charset="0"/>
              </a:rPr>
              <a:t>                              </a:t>
            </a:r>
            <a:r>
              <a:rPr lang="cs-CZ" altLang="cs-CZ" dirty="0" err="1">
                <a:latin typeface="Calibri" panose="020F0502020204030204" pitchFamily="34" charset="0"/>
                <a:hlinkClick r:id="rId5"/>
              </a:rPr>
              <a:t>Highway</a:t>
            </a:r>
            <a:r>
              <a:rPr lang="cs-CZ" altLang="cs-CZ" dirty="0">
                <a:latin typeface="Calibri" panose="020F0502020204030204" pitchFamily="34" charset="0"/>
                <a:hlinkClick r:id="rId5"/>
              </a:rPr>
              <a:t> to Hell</a:t>
            </a:r>
            <a:endParaRPr lang="cs-CZ" altLang="cs-CZ" dirty="0">
              <a:latin typeface="Calibri" panose="020F0502020204030204" pitchFamily="34" charset="0"/>
            </a:endParaRPr>
          </a:p>
          <a:p>
            <a:pPr lvl="1">
              <a:lnSpc>
                <a:spcPct val="150000"/>
              </a:lnSpc>
              <a:buNone/>
            </a:pPr>
            <a:r>
              <a:rPr lang="cs-CZ" altLang="cs-CZ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METALLICA  </a:t>
            </a:r>
            <a:r>
              <a:rPr lang="cs-CZ" altLang="cs-CZ" dirty="0" smtClean="0">
                <a:latin typeface="Calibri" panose="020F0502020204030204" pitchFamily="34" charset="0"/>
              </a:rPr>
              <a:t>                    </a:t>
            </a:r>
            <a:r>
              <a:rPr lang="cs-CZ" altLang="cs-CZ" dirty="0" err="1">
                <a:latin typeface="Calibri" panose="020F0502020204030204" pitchFamily="34" charset="0"/>
                <a:hlinkClick r:id="rId6"/>
              </a:rPr>
              <a:t>Nothing</a:t>
            </a:r>
            <a:r>
              <a:rPr lang="cs-CZ" altLang="cs-CZ" dirty="0">
                <a:latin typeface="Calibri" panose="020F0502020204030204" pitchFamily="34" charset="0"/>
                <a:hlinkClick r:id="rId6"/>
              </a:rPr>
              <a:t> Else </a:t>
            </a:r>
            <a:r>
              <a:rPr lang="cs-CZ" altLang="cs-CZ" dirty="0" err="1" smtClean="0">
                <a:latin typeface="Calibri" panose="020F0502020204030204" pitchFamily="34" charset="0"/>
                <a:hlinkClick r:id="rId6"/>
              </a:rPr>
              <a:t>Matters</a:t>
            </a:r>
            <a:endParaRPr lang="cs-CZ" altLang="cs-CZ" dirty="0" smtClean="0">
              <a:latin typeface="Calibri" panose="020F0502020204030204" pitchFamily="34" charset="0"/>
            </a:endParaRPr>
          </a:p>
          <a:p>
            <a:pPr lvl="1">
              <a:lnSpc>
                <a:spcPct val="150000"/>
              </a:lnSpc>
              <a:buNone/>
            </a:pPr>
            <a:endParaRPr lang="cs-CZ" altLang="cs-CZ" dirty="0" smtClean="0">
              <a:latin typeface="Calibri" panose="020F0502020204030204" pitchFamily="34" charset="0"/>
            </a:endParaRPr>
          </a:p>
          <a:p>
            <a:pPr lvl="1">
              <a:lnSpc>
                <a:spcPct val="150000"/>
              </a:lnSpc>
              <a:buNone/>
            </a:pPr>
            <a:r>
              <a:rPr lang="cs-CZ" altLang="cs-CZ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JIŘÍ SCHELINGER            </a:t>
            </a:r>
            <a:r>
              <a:rPr lang="cs-CZ" altLang="cs-CZ" dirty="0" smtClean="0">
                <a:latin typeface="Calibri" panose="020F0502020204030204" pitchFamily="34" charset="0"/>
                <a:hlinkClick r:id="rId7"/>
              </a:rPr>
              <a:t>Holubí </a:t>
            </a:r>
            <a:r>
              <a:rPr lang="cs-CZ" altLang="cs-CZ" dirty="0">
                <a:latin typeface="Calibri" panose="020F0502020204030204" pitchFamily="34" charset="0"/>
                <a:hlinkClick r:id="rId7"/>
              </a:rPr>
              <a:t>dům</a:t>
            </a:r>
            <a:endParaRPr lang="cs-CZ" altLang="cs-CZ" dirty="0">
              <a:latin typeface="Calibri" panose="020F0502020204030204" pitchFamily="34" charset="0"/>
            </a:endParaRPr>
          </a:p>
          <a:p>
            <a:pPr lvl="1" eaLnBrk="1" hangingPunct="1">
              <a:lnSpc>
                <a:spcPct val="150000"/>
              </a:lnSpc>
              <a:buFontTx/>
              <a:buNone/>
            </a:pPr>
            <a:r>
              <a:rPr lang="cs-CZ" altLang="cs-CZ" dirty="0" smtClean="0">
                <a:latin typeface="Calibri" panose="020F0502020204030204" pitchFamily="34" charset="0"/>
              </a:rPr>
              <a:t>KATAPULT                         Až</a:t>
            </a:r>
          </a:p>
          <a:p>
            <a:pPr lvl="1" eaLnBrk="1" hangingPunct="1"/>
            <a:endParaRPr lang="cs-CZ" altLang="cs-CZ" dirty="0" smtClean="0">
              <a:latin typeface="Calibri" panose="020F0502020204030204" pitchFamily="34" charset="0"/>
            </a:endParaRPr>
          </a:p>
          <a:p>
            <a:pPr lvl="1" eaLnBrk="1" hangingPunct="1"/>
            <a:endParaRPr lang="cs-CZ" altLang="cs-CZ" sz="3200" dirty="0" smtClean="0">
              <a:latin typeface="Times New Roman" pitchFamily="18" charset="0"/>
            </a:endParaRPr>
          </a:p>
        </p:txBody>
      </p:sp>
      <p:sp>
        <p:nvSpPr>
          <p:cNvPr id="4" name="Tlačítko akce: Domů 3">
            <a:hlinkClick r:id="rId8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75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25800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PUNK ROCK</a:t>
            </a:r>
            <a:endParaRPr lang="cs-CZ" sz="28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052736"/>
            <a:ext cx="8075240" cy="58052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>
                <a:latin typeface="Calibri" panose="020F0502020204030204" pitchFamily="34" charset="0"/>
              </a:rPr>
              <a:t>o</a:t>
            </a:r>
            <a:r>
              <a:rPr lang="cs-CZ" sz="2400" dirty="0" smtClean="0">
                <a:latin typeface="Calibri" panose="020F0502020204030204" pitchFamily="34" charset="0"/>
              </a:rPr>
              <a:t>d 60. let 20. století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neprofesionální rocková hudba mládeže</a:t>
            </a:r>
          </a:p>
          <a:p>
            <a:pPr marL="0" indent="0">
              <a:lnSpc>
                <a:spcPct val="150000"/>
              </a:lnSpc>
              <a:buNone/>
            </a:pPr>
            <a:endParaRPr lang="cs-CZ" sz="2000" dirty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2. polovina 70. let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společenská vzpoura, extrémní oblékání, chování, účesy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společensko-kritický obsah, gesta odporu proti starším generacím, kritika rasismu, nezaměstnanosti…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krátké, syrově a energicky hrané písně</a:t>
            </a:r>
          </a:p>
          <a:p>
            <a:pPr marL="0" indent="0">
              <a:lnSpc>
                <a:spcPct val="150000"/>
              </a:lnSpc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5" name="Tlačítko akce: Domů 4">
            <a:hlinkClick r:id="rId2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328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88640"/>
            <a:ext cx="7258000" cy="64807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PUNK ROCK   </a:t>
            </a:r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poslech</a:t>
            </a:r>
            <a:endParaRPr lang="cs-CZ" sz="2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99591" y="836712"/>
            <a:ext cx="7571995" cy="5564088"/>
          </a:xfrm>
        </p:spPr>
        <p:txBody>
          <a:bodyPr>
            <a:normAutofit/>
          </a:bodyPr>
          <a:lstStyle/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  <a:cs typeface="Tahoma" pitchFamily="34" charset="0"/>
              </a:rPr>
              <a:t>THE </a:t>
            </a:r>
            <a:r>
              <a:rPr lang="en-US" sz="2400" dirty="0" smtClean="0">
                <a:latin typeface="Calibri" panose="020F0502020204030204" pitchFamily="34" charset="0"/>
                <a:cs typeface="Tahoma" pitchFamily="34" charset="0"/>
              </a:rPr>
              <a:t>SEX </a:t>
            </a:r>
            <a:r>
              <a:rPr lang="cs-CZ" sz="2400" dirty="0" smtClean="0">
                <a:latin typeface="Calibri" panose="020F0502020204030204" pitchFamily="34" charset="0"/>
                <a:cs typeface="Tahoma" pitchFamily="34" charset="0"/>
              </a:rPr>
              <a:t>P</a:t>
            </a:r>
            <a:r>
              <a:rPr lang="en-US" sz="2400" dirty="0" smtClean="0">
                <a:latin typeface="Calibri" panose="020F0502020204030204" pitchFamily="34" charset="0"/>
                <a:cs typeface="Tahoma" pitchFamily="34" charset="0"/>
              </a:rPr>
              <a:t>ISTOLS</a:t>
            </a:r>
            <a:r>
              <a:rPr lang="cs-CZ" sz="2400" dirty="0" smtClean="0">
                <a:latin typeface="Calibri" panose="020F0502020204030204" pitchFamily="34" charset="0"/>
                <a:cs typeface="Tahoma" pitchFamily="34" charset="0"/>
              </a:rPr>
              <a:t>                      </a:t>
            </a:r>
            <a:r>
              <a:rPr lang="en-US" sz="2400" dirty="0" smtClean="0">
                <a:latin typeface="Calibri" panose="020F0502020204030204" pitchFamily="34" charset="0"/>
                <a:cs typeface="Tahoma" pitchFamily="34" charset="0"/>
                <a:hlinkClick r:id="rId3"/>
              </a:rPr>
              <a:t>Anarchy </a:t>
            </a:r>
            <a:r>
              <a:rPr lang="en-US" sz="2400" dirty="0">
                <a:latin typeface="Calibri" panose="020F0502020204030204" pitchFamily="34" charset="0"/>
                <a:cs typeface="Tahoma" pitchFamily="34" charset="0"/>
                <a:hlinkClick r:id="rId3"/>
              </a:rPr>
              <a:t>In The </a:t>
            </a:r>
            <a:r>
              <a:rPr lang="en-US" sz="2400" dirty="0" err="1">
                <a:latin typeface="Calibri" panose="020F0502020204030204" pitchFamily="34" charset="0"/>
                <a:cs typeface="Tahoma" pitchFamily="34" charset="0"/>
                <a:hlinkClick r:id="rId3"/>
              </a:rPr>
              <a:t>Uk</a:t>
            </a:r>
            <a:endParaRPr lang="en-US" sz="2400" dirty="0">
              <a:latin typeface="Calibri" panose="020F0502020204030204" pitchFamily="34" charset="0"/>
              <a:cs typeface="Tahoma" pitchFamily="34" charset="0"/>
            </a:endParaRPr>
          </a:p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  <a:cs typeface="Tahoma" pitchFamily="34" charset="0"/>
              </a:rPr>
              <a:t>THE </a:t>
            </a:r>
            <a:r>
              <a:rPr lang="cs-CZ" sz="2400" dirty="0">
                <a:latin typeface="Calibri" panose="020F0502020204030204" pitchFamily="34" charset="0"/>
                <a:cs typeface="Tahoma" pitchFamily="34" charset="0"/>
              </a:rPr>
              <a:t>POLICE    </a:t>
            </a:r>
            <a:r>
              <a:rPr lang="cs-CZ" sz="2400" dirty="0" smtClean="0">
                <a:latin typeface="Calibri" panose="020F0502020204030204" pitchFamily="34" charset="0"/>
                <a:cs typeface="Tahoma" pitchFamily="34" charset="0"/>
              </a:rPr>
              <a:t>                           </a:t>
            </a:r>
            <a:r>
              <a:rPr lang="cs-CZ" sz="2400" dirty="0" err="1" smtClean="0">
                <a:latin typeface="Calibri" panose="020F0502020204030204" pitchFamily="34" charset="0"/>
                <a:cs typeface="Tahoma" pitchFamily="34" charset="0"/>
                <a:hlinkClick r:id="rId4"/>
              </a:rPr>
              <a:t>Every</a:t>
            </a:r>
            <a:r>
              <a:rPr lang="cs-CZ" sz="2400" dirty="0" smtClean="0">
                <a:latin typeface="Calibri" panose="020F0502020204030204" pitchFamily="34" charset="0"/>
                <a:cs typeface="Tahoma" pitchFamily="34" charset="0"/>
                <a:hlinkClick r:id="rId4"/>
              </a:rPr>
              <a:t> </a:t>
            </a:r>
            <a:r>
              <a:rPr lang="cs-CZ" sz="2400" dirty="0" err="1">
                <a:latin typeface="Calibri" panose="020F0502020204030204" pitchFamily="34" charset="0"/>
                <a:cs typeface="Tahoma" pitchFamily="34" charset="0"/>
                <a:hlinkClick r:id="rId4"/>
              </a:rPr>
              <a:t>Breath</a:t>
            </a:r>
            <a:r>
              <a:rPr lang="cs-CZ" sz="2400" dirty="0">
                <a:latin typeface="Calibri" panose="020F0502020204030204" pitchFamily="34" charset="0"/>
                <a:cs typeface="Tahoma" pitchFamily="34" charset="0"/>
                <a:hlinkClick r:id="rId4"/>
              </a:rPr>
              <a:t> </a:t>
            </a:r>
            <a:r>
              <a:rPr lang="cs-CZ" sz="2400" dirty="0" err="1">
                <a:latin typeface="Calibri" panose="020F0502020204030204" pitchFamily="34" charset="0"/>
                <a:cs typeface="Tahoma" pitchFamily="34" charset="0"/>
                <a:hlinkClick r:id="rId4"/>
              </a:rPr>
              <a:t>You</a:t>
            </a:r>
            <a:r>
              <a:rPr lang="cs-CZ" sz="2400" dirty="0">
                <a:latin typeface="Calibri" panose="020F0502020204030204" pitchFamily="34" charset="0"/>
                <a:cs typeface="Tahoma" pitchFamily="34" charset="0"/>
                <a:hlinkClick r:id="rId4"/>
              </a:rPr>
              <a:t> </a:t>
            </a:r>
            <a:r>
              <a:rPr lang="cs-CZ" sz="2400" dirty="0" err="1">
                <a:latin typeface="Calibri" panose="020F0502020204030204" pitchFamily="34" charset="0"/>
                <a:cs typeface="Tahoma" pitchFamily="34" charset="0"/>
                <a:hlinkClick r:id="rId4"/>
              </a:rPr>
              <a:t>Take</a:t>
            </a:r>
            <a:endParaRPr lang="cs-CZ" sz="2400" dirty="0">
              <a:latin typeface="Calibri" panose="020F0502020204030204" pitchFamily="34" charset="0"/>
              <a:cs typeface="Tahoma" pitchFamily="34" charset="0"/>
            </a:endParaRPr>
          </a:p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  <a:cs typeface="Tahoma" pitchFamily="34" charset="0"/>
              </a:rPr>
              <a:t>GREEN DAY                                </a:t>
            </a:r>
            <a:r>
              <a:rPr lang="cs-CZ" sz="2400" dirty="0" err="1" smtClean="0">
                <a:latin typeface="Calibri" panose="020F0502020204030204" pitchFamily="34" charset="0"/>
                <a:cs typeface="Tahoma" pitchFamily="34" charset="0"/>
                <a:hlinkClick r:id="rId5"/>
              </a:rPr>
              <a:t>American</a:t>
            </a:r>
            <a:r>
              <a:rPr lang="cs-CZ" sz="2400" dirty="0" smtClean="0">
                <a:latin typeface="Calibri" panose="020F0502020204030204" pitchFamily="34" charset="0"/>
                <a:cs typeface="Tahoma" pitchFamily="34" charset="0"/>
                <a:hlinkClick r:id="rId5"/>
              </a:rPr>
              <a:t> </a:t>
            </a:r>
            <a:r>
              <a:rPr lang="cs-CZ" sz="2400" dirty="0">
                <a:latin typeface="Calibri" panose="020F0502020204030204" pitchFamily="34" charset="0"/>
                <a:cs typeface="Tahoma" pitchFamily="34" charset="0"/>
                <a:hlinkClick r:id="rId5"/>
              </a:rPr>
              <a:t>Idiot</a:t>
            </a:r>
            <a:endParaRPr lang="cs-CZ" sz="2400" dirty="0" smtClean="0">
              <a:latin typeface="Calibri" panose="020F0502020204030204" pitchFamily="34" charset="0"/>
              <a:cs typeface="Tahoma" pitchFamily="34" charset="0"/>
            </a:endParaRPr>
          </a:p>
          <a:p>
            <a:pPr marL="137160" indent="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  <a:cs typeface="Tahoma" pitchFamily="34" charset="0"/>
              </a:rPr>
              <a:t>PARAMORE                                </a:t>
            </a:r>
            <a:r>
              <a:rPr lang="cs-CZ" sz="2400" dirty="0" err="1" smtClean="0">
                <a:latin typeface="Calibri" panose="020F0502020204030204" pitchFamily="34" charset="0"/>
                <a:cs typeface="Tahoma" pitchFamily="34" charset="0"/>
                <a:hlinkClick r:id="rId6"/>
              </a:rPr>
              <a:t>Decode</a:t>
            </a:r>
            <a:endParaRPr lang="cs-CZ" sz="2400" dirty="0" smtClean="0">
              <a:latin typeface="Calibri" panose="020F0502020204030204" pitchFamily="34" charset="0"/>
              <a:cs typeface="Tahoma" pitchFamily="34" charset="0"/>
            </a:endParaRPr>
          </a:p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NIRVANA                                    </a:t>
            </a:r>
            <a:r>
              <a:rPr lang="cs-CZ" sz="2400" dirty="0" err="1" smtClean="0">
                <a:latin typeface="Calibri" panose="020F0502020204030204" pitchFamily="34" charset="0"/>
                <a:hlinkClick r:id="rId7"/>
              </a:rPr>
              <a:t>Nevermind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MANDRAGE                               </a:t>
            </a:r>
            <a:r>
              <a:rPr lang="cs-CZ" sz="2400" dirty="0" smtClean="0">
                <a:latin typeface="Calibri" panose="020F0502020204030204" pitchFamily="34" charset="0"/>
                <a:hlinkClick r:id="rId8"/>
              </a:rPr>
              <a:t>Šrouby a matice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KOBLÍŽCI</a:t>
            </a:r>
          </a:p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400" dirty="0">
                <a:latin typeface="Calibri" panose="020F0502020204030204" pitchFamily="34" charset="0"/>
              </a:rPr>
              <a:t>VISACÍ </a:t>
            </a:r>
            <a:r>
              <a:rPr lang="cs-CZ" sz="2400" dirty="0" smtClean="0">
                <a:latin typeface="Calibri" panose="020F0502020204030204" pitchFamily="34" charset="0"/>
              </a:rPr>
              <a:t>ZÁMEK                           </a:t>
            </a:r>
            <a:r>
              <a:rPr lang="cs-CZ" sz="2400" dirty="0" smtClean="0">
                <a:latin typeface="Calibri" panose="020F0502020204030204" pitchFamily="34" charset="0"/>
                <a:hlinkClick r:id="rId9"/>
              </a:rPr>
              <a:t>Známka </a:t>
            </a:r>
            <a:r>
              <a:rPr lang="cs-CZ" sz="2400" dirty="0">
                <a:latin typeface="Calibri" panose="020F0502020204030204" pitchFamily="34" charset="0"/>
                <a:hlinkClick r:id="rId9"/>
              </a:rPr>
              <a:t>punku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137160" indent="0">
              <a:lnSpc>
                <a:spcPct val="150000"/>
              </a:lnSpc>
              <a:spcBef>
                <a:spcPts val="0"/>
              </a:spcBef>
              <a:buClr>
                <a:schemeClr val="tx1">
                  <a:shade val="95000"/>
                </a:schemeClr>
              </a:buClr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i="1" dirty="0" smtClean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sz="half" idx="4294967295"/>
          </p:nvPr>
        </p:nvSpPr>
        <p:spPr>
          <a:xfrm>
            <a:off x="6858000" y="1447800"/>
            <a:ext cx="2286000" cy="3124200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sz="24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</p:txBody>
      </p:sp>
      <p:sp>
        <p:nvSpPr>
          <p:cNvPr id="10" name="Tlačítko akce: Domů 9">
            <a:hlinkClick r:id="rId10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494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pPr algn="ctr"/>
            <a:r>
              <a:rPr lang="cs-CZ" sz="2800" dirty="0">
                <a:latin typeface="Calibri" panose="020F0502020204030204" pitchFamily="34" charset="0"/>
              </a:rPr>
              <a:t>HARD ROCK    </a:t>
            </a:r>
            <a:r>
              <a:rPr lang="cs-CZ" sz="2800" dirty="0" smtClean="0">
                <a:latin typeface="Calibri" panose="020F0502020204030204" pitchFamily="34" charset="0"/>
              </a:rPr>
              <a:t>zpíváme a hrajeme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8280920" cy="507342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dirty="0" smtClean="0">
                <a:latin typeface="Calibri" panose="020F0502020204030204" pitchFamily="34" charset="0"/>
                <a:hlinkClick r:id="rId2"/>
              </a:rPr>
              <a:t>Far </a:t>
            </a:r>
            <a:r>
              <a:rPr lang="cs-CZ" dirty="0" err="1" smtClean="0">
                <a:latin typeface="Calibri" panose="020F0502020204030204" pitchFamily="34" charset="0"/>
                <a:hlinkClick r:id="rId2"/>
              </a:rPr>
              <a:t>Far</a:t>
            </a:r>
            <a:r>
              <a:rPr lang="cs-CZ" dirty="0" smtClean="0">
                <a:latin typeface="Calibri" panose="020F0502020204030204" pitchFamily="34" charset="0"/>
                <a:hlinkClick r:id="rId2"/>
              </a:rPr>
              <a:t> </a:t>
            </a:r>
            <a:r>
              <a:rPr lang="cs-CZ" dirty="0" err="1" smtClean="0">
                <a:latin typeface="Calibri" panose="020F0502020204030204" pitchFamily="34" charset="0"/>
                <a:hlinkClick r:id="rId2"/>
              </a:rPr>
              <a:t>Away</a:t>
            </a:r>
            <a:r>
              <a:rPr lang="cs-CZ" dirty="0" smtClean="0">
                <a:latin typeface="Calibri" panose="020F0502020204030204" pitchFamily="34" charset="0"/>
              </a:rPr>
              <a:t>   1975                                  </a:t>
            </a:r>
            <a:r>
              <a:rPr lang="cs-CZ" dirty="0" smtClean="0">
                <a:latin typeface="Calibri" panose="020F0502020204030204" pitchFamily="34" charset="0"/>
                <a:hlinkClick r:id="rId3"/>
              </a:rPr>
              <a:t>Slade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dirty="0" err="1" smtClean="0">
                <a:latin typeface="Calibri" panose="020F0502020204030204" pitchFamily="34" charset="0"/>
                <a:hlinkClick r:id="rId4"/>
              </a:rPr>
              <a:t>Soldier</a:t>
            </a:r>
            <a:r>
              <a:rPr lang="cs-CZ" dirty="0" smtClean="0">
                <a:latin typeface="Calibri" panose="020F0502020204030204" pitchFamily="34" charset="0"/>
                <a:hlinkClick r:id="rId4"/>
              </a:rPr>
              <a:t> </a:t>
            </a:r>
            <a:r>
              <a:rPr lang="cs-CZ" dirty="0" err="1" smtClean="0">
                <a:latin typeface="Calibri" panose="020F0502020204030204" pitchFamily="34" charset="0"/>
                <a:hlinkClick r:id="rId4"/>
              </a:rPr>
              <a:t>Of</a:t>
            </a:r>
            <a:r>
              <a:rPr lang="cs-CZ" dirty="0" smtClean="0">
                <a:latin typeface="Calibri" panose="020F0502020204030204" pitchFamily="34" charset="0"/>
                <a:hlinkClick r:id="rId4"/>
              </a:rPr>
              <a:t> </a:t>
            </a:r>
            <a:r>
              <a:rPr lang="cs-CZ" dirty="0" err="1" smtClean="0">
                <a:latin typeface="Calibri" panose="020F0502020204030204" pitchFamily="34" charset="0"/>
                <a:hlinkClick r:id="rId4"/>
              </a:rPr>
              <a:t>Fortune</a:t>
            </a:r>
            <a:r>
              <a:rPr lang="cs-CZ" dirty="0" smtClean="0">
                <a:latin typeface="Calibri" panose="020F0502020204030204" pitchFamily="34" charset="0"/>
              </a:rPr>
              <a:t>                                    </a:t>
            </a:r>
            <a:r>
              <a:rPr lang="cs-CZ" dirty="0" err="1" smtClean="0">
                <a:latin typeface="Calibri" panose="020F0502020204030204" pitchFamily="34" charset="0"/>
                <a:hlinkClick r:id="rId5"/>
              </a:rPr>
              <a:t>Deep</a:t>
            </a:r>
            <a:r>
              <a:rPr lang="cs-CZ" dirty="0" smtClean="0">
                <a:latin typeface="Calibri" panose="020F0502020204030204" pitchFamily="34" charset="0"/>
                <a:hlinkClick r:id="rId5"/>
              </a:rPr>
              <a:t> </a:t>
            </a:r>
            <a:r>
              <a:rPr lang="cs-CZ" dirty="0" err="1" smtClean="0">
                <a:latin typeface="Calibri" panose="020F0502020204030204" pitchFamily="34" charset="0"/>
                <a:hlinkClick r:id="rId5"/>
              </a:rPr>
              <a:t>Purple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dirty="0" smtClean="0">
                <a:latin typeface="Calibri" panose="020F0502020204030204" pitchFamily="34" charset="0"/>
                <a:hlinkClick r:id="rId6"/>
              </a:rPr>
              <a:t>Lady In Black</a:t>
            </a:r>
            <a:r>
              <a:rPr lang="cs-CZ" dirty="0">
                <a:latin typeface="Calibri" panose="020F0502020204030204" pitchFamily="34" charset="0"/>
              </a:rPr>
              <a:t>           </a:t>
            </a:r>
            <a:r>
              <a:rPr lang="cs-CZ" dirty="0" smtClean="0">
                <a:latin typeface="Calibri" panose="020F0502020204030204" pitchFamily="34" charset="0"/>
              </a:rPr>
              <a:t>                                   </a:t>
            </a:r>
            <a:r>
              <a:rPr lang="cs-CZ" dirty="0" err="1" smtClean="0">
                <a:latin typeface="Calibri" panose="020F0502020204030204" pitchFamily="34" charset="0"/>
                <a:hlinkClick r:id="rId7"/>
              </a:rPr>
              <a:t>Uriah</a:t>
            </a:r>
            <a:r>
              <a:rPr lang="cs-CZ" dirty="0" smtClean="0">
                <a:latin typeface="Calibri" panose="020F0502020204030204" pitchFamily="34" charset="0"/>
                <a:hlinkClick r:id="rId7"/>
              </a:rPr>
              <a:t> </a:t>
            </a:r>
            <a:r>
              <a:rPr lang="cs-CZ" dirty="0" err="1">
                <a:latin typeface="Calibri" panose="020F0502020204030204" pitchFamily="34" charset="0"/>
                <a:hlinkClick r:id="rId7"/>
              </a:rPr>
              <a:t>Heep</a:t>
            </a:r>
            <a:r>
              <a:rPr lang="cs-CZ" dirty="0">
                <a:latin typeface="Calibri" panose="020F0502020204030204" pitchFamily="34" charset="0"/>
              </a:rPr>
              <a:t> 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hlinkClick r:id="rId8"/>
              </a:rPr>
              <a:t>Stairway to Heaven</a:t>
            </a:r>
            <a:r>
              <a:rPr lang="en-US" dirty="0">
                <a:latin typeface="Calibri" panose="020F0502020204030204" pitchFamily="34" charset="0"/>
              </a:rPr>
              <a:t>                                  </a:t>
            </a:r>
            <a:r>
              <a:rPr lang="en-US" dirty="0">
                <a:latin typeface="Calibri" panose="020F0502020204030204" pitchFamily="34" charset="0"/>
                <a:hlinkClick r:id="rId8"/>
              </a:rPr>
              <a:t>Led Zeppelin</a:t>
            </a:r>
            <a:endParaRPr lang="en-US" dirty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Calibri" panose="020F0502020204030204" pitchFamily="34" charset="0"/>
              </a:rPr>
              <a:t>                </a:t>
            </a:r>
          </a:p>
        </p:txBody>
      </p:sp>
      <p:sp>
        <p:nvSpPr>
          <p:cNvPr id="4" name="Tlačítko akce: Domů 3">
            <a:hlinkClick r:id="rId9" action="ppaction://hlinksldjump" highlightClick="1"/>
          </p:cNvPr>
          <p:cNvSpPr/>
          <p:nvPr/>
        </p:nvSpPr>
        <p:spPr>
          <a:xfrm>
            <a:off x="8532440" y="6309320"/>
            <a:ext cx="32233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92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620688"/>
            <a:ext cx="7772400" cy="4572000"/>
          </a:xfrm>
        </p:spPr>
        <p:txBody>
          <a:bodyPr>
            <a:normAutofit/>
          </a:bodyPr>
          <a:lstStyle/>
          <a:p>
            <a:r>
              <a:rPr lang="cs-CZ" sz="1200" dirty="0">
                <a:latin typeface="Calibri" panose="020F0502020204030204" pitchFamily="34" charset="0"/>
              </a:rPr>
              <a:t>Použité hypertextové odkazy jsou platné ke dni vytvoření </a:t>
            </a:r>
            <a:r>
              <a:rPr lang="cs-CZ" sz="1200" dirty="0" smtClean="0">
                <a:latin typeface="Calibri" panose="020F0502020204030204" pitchFamily="34" charset="0"/>
              </a:rPr>
              <a:t>díla.</a:t>
            </a:r>
            <a:endParaRPr lang="cs-CZ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54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1901</TotalTime>
  <Words>520</Words>
  <Application>Microsoft Office PowerPoint</Application>
  <PresentationFormat>Předvádění na obrazovce (4:3)</PresentationFormat>
  <Paragraphs>117</Paragraphs>
  <Slides>16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Jmění</vt:lpstr>
      <vt:lpstr>Prezentace aplikace PowerPoint</vt:lpstr>
      <vt:lpstr>Prezentace aplikace PowerPoint</vt:lpstr>
      <vt:lpstr>ROCK PODŽÁNRY</vt:lpstr>
      <vt:lpstr>úkol č. 1:  BESEDA  Dvě skupiny studentů porovnávají za pomocí otázek kladených moderátorem možnosti vážné a populární hudby. </vt:lpstr>
      <vt:lpstr>úkol č. 2: PREZENTACE   vytvořené studenty  </vt:lpstr>
      <vt:lpstr> ART ROCK </vt:lpstr>
      <vt:lpstr>ART ROCK   poslech</vt:lpstr>
      <vt:lpstr>JAZZ ROCK, jazz-rock fusion  </vt:lpstr>
      <vt:lpstr>JAZZ ROCK   poslech</vt:lpstr>
      <vt:lpstr>HARD ROCK </vt:lpstr>
      <vt:lpstr>HEAVY METAL</vt:lpstr>
      <vt:lpstr>HARD ROCK   poslech</vt:lpstr>
      <vt:lpstr>PUNK ROCK</vt:lpstr>
      <vt:lpstr>PUNK ROCK   poslech</vt:lpstr>
      <vt:lpstr>HARD ROCK    zpíváme a hrajeme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NONART</dc:title>
  <dc:creator>bu</dc:creator>
  <cp:lastModifiedBy>Jobeš</cp:lastModifiedBy>
  <cp:revision>189</cp:revision>
  <dcterms:created xsi:type="dcterms:W3CDTF">2013-03-13T09:10:28Z</dcterms:created>
  <dcterms:modified xsi:type="dcterms:W3CDTF">2014-02-25T09:12:27Z</dcterms:modified>
</cp:coreProperties>
</file>