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15"/>
  </p:notesMasterIdLst>
  <p:sldIdLst>
    <p:sldId id="302" r:id="rId3"/>
    <p:sldId id="272" r:id="rId4"/>
    <p:sldId id="273" r:id="rId5"/>
    <p:sldId id="305" r:id="rId6"/>
    <p:sldId id="306" r:id="rId7"/>
    <p:sldId id="307" r:id="rId8"/>
    <p:sldId id="308" r:id="rId9"/>
    <p:sldId id="309" r:id="rId10"/>
    <p:sldId id="310" r:id="rId11"/>
    <p:sldId id="311" r:id="rId12"/>
    <p:sldId id="303" r:id="rId13"/>
    <p:sldId id="30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60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0BF29F-FB95-419A-BA64-CB35E9CD9F0B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0C5B53-6DAD-4B6F-B9B5-F0C260B4F3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839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0C5B53-6DAD-4B6F-B9B5-F0C260B4F33B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969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0C5B53-6DAD-4B6F-B9B5-F0C260B4F33B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969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6083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s-CZ" altLang="cs-CZ" smtClean="0"/>
          </a:p>
        </p:txBody>
      </p:sp>
      <p:sp>
        <p:nvSpPr>
          <p:cNvPr id="46084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396CE882-6406-4848-96A0-BC7F459FA087}" type="slidenum">
              <a:rPr lang="cs-CZ" altLang="cs-CZ">
                <a:solidFill>
                  <a:srgbClr val="000000"/>
                </a:solidFill>
              </a:rPr>
              <a:pPr eaLnBrk="1" hangingPunct="1">
                <a:spcBef>
                  <a:spcPct val="0"/>
                </a:spcBef>
              </a:pPr>
              <a:t>11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5146CE9D-3024-43A6-9F2F-2FDFD3E01496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CD6B5860-8868-4E7A-87FC-9352EC2F4B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57568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21E6FC27-AF8B-4326-9F5D-26F13B1823CF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CC39308-0699-4671-ACB7-DC5738657D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08080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8551F38-210E-4CB2-A28B-AB49B852FA52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C143BCAD-6034-4A14-B146-0B41194CE1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24704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C93271EE-E1F1-4B9E-9AA3-CA74D7739CBA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901359F9-AD53-4233-BA99-B92370A1F3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52653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8B45E8E-BBEF-4499-93CF-19844B6F78D8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7D2F66FC-6EA5-4D01-B3A6-85CDBE2889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41364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4A8E2D1-28D5-4E83-AD7C-9AB78FFCC906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3018DC1-E0A8-405D-9A0E-341B109345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014257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1C1E977-071F-412E-A3F4-FB5D29B4B7F7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B0081A8-2306-409B-946F-5E8CB24367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37417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B712BA65-8DFE-4DFA-AE4A-41C0B2123C88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3BA7360-B4DA-4751-A868-2A97250AE9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614528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682B09C7-56C6-490C-A792-4F017690CF59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3EBAC5B-DDF4-455E-B5FA-3A68B1185A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806131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0C44ADFA-4234-484E-97DB-9B456F02A93C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9B7ABEA-495B-4EB9-9E85-F83A37A486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10490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3ED60EF0-019F-4FFE-96D5-E70E03164536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58FA74E9-DCBB-4FD8-B86B-7560816414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85750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C60FCEB3-3564-428E-87B5-617604B30B1A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8F8B2E20-CA07-434C-963E-6BB1E24638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9948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3935470"/>
              </p:ext>
            </p:extLst>
          </p:nvPr>
        </p:nvGraphicFramePr>
        <p:xfrm>
          <a:off x="750888" y="2060575"/>
          <a:ext cx="7559675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Projekt MŠMT</a:t>
                      </a:r>
                      <a:endParaRPr kumimoji="0" lang="cs-CZ" alt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EU peníze středním školám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Název projektu školy</a:t>
                      </a:r>
                      <a:endParaRPr kumimoji="0" lang="cs-CZ" alt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ICT do života školy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Registrační číslo projektu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CZ.1.07/1.5.00/34.0771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Šablona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III/2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38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Výuka strojního obrábění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Technologie obrábění, upínání obrobku, BP, soustružení, otočný hrot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Předmět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Odborný výcvik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Autor, spoluautor  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Josef Šindelář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dataprojektor, výukové panely, pomůcky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 pomocí prezentace, stroje, nástroje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2., 3. ročník, žáci 16 – 19 let, Mechanik seřizovač , Obráběč kovů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ne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7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sz="2400" b="1" dirty="0" smtClean="0">
                <a:solidFill>
                  <a:srgbClr val="000000"/>
                </a:solidFill>
              </a:rPr>
              <a:t>Základy strojního obrábění – upínání na soustruhu</a:t>
            </a: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7710" name="Zástupný symbol pro číslo snímku 14"/>
          <p:cNvSpPr>
            <a:spLocks noGrp="1"/>
          </p:cNvSpPr>
          <p:nvPr>
            <p:ph type="sldNum" sz="quarter" idx="12"/>
          </p:nvPr>
        </p:nvSpPr>
        <p:spPr bwMode="auto">
          <a:xfrm>
            <a:off x="6480175" y="6335713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1AA45CFE-30EA-427B-A31B-34F9B1F31195}" type="slidenum">
              <a:rPr lang="cs-CZ" altLang="cs-CZ" sz="1200" smtClean="0">
                <a:solidFill>
                  <a:srgbClr val="898989"/>
                </a:solidFill>
                <a:latin typeface="Verdana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200" smtClean="0">
              <a:solidFill>
                <a:srgbClr val="898989"/>
              </a:solidFill>
              <a:latin typeface="Verdana" pitchFamily="34" charset="0"/>
            </a:endParaRPr>
          </a:p>
        </p:txBody>
      </p:sp>
      <p:sp>
        <p:nvSpPr>
          <p:cNvPr id="27711" name="TextovéPole 12"/>
          <p:cNvSpPr txBox="1">
            <a:spLocks noChangeArrowheads="1"/>
          </p:cNvSpPr>
          <p:nvPr/>
        </p:nvSpPr>
        <p:spPr bwMode="auto">
          <a:xfrm>
            <a:off x="787400" y="1452563"/>
            <a:ext cx="7561263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sz="2400" b="1" dirty="0" smtClean="0">
                <a:solidFill>
                  <a:srgbClr val="000000"/>
                </a:solidFill>
              </a:rPr>
              <a:t>VY_32_INOVACE_38_759</a:t>
            </a:r>
            <a:endParaRPr lang="cs-CZ" altLang="cs-CZ" sz="2400" b="1" dirty="0" smtClean="0">
              <a:solidFill>
                <a:srgbClr val="000000"/>
              </a:solidFill>
            </a:endParaRPr>
          </a:p>
        </p:txBody>
      </p:sp>
      <p:pic>
        <p:nvPicPr>
          <p:cNvPr id="277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7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74585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ZÁKLADY STROJNÍHO OBRÁBĚNÍ</a:t>
            </a:r>
            <a:endParaRPr lang="cs-CZ" sz="4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3212976"/>
            <a:ext cx="7854696" cy="1752600"/>
          </a:xfrm>
        </p:spPr>
        <p:txBody>
          <a:bodyPr>
            <a:normAutofit/>
          </a:bodyPr>
          <a:lstStyle/>
          <a:p>
            <a:pPr algn="ctr"/>
            <a:r>
              <a:rPr lang="cs-CZ" sz="4000" dirty="0">
                <a:latin typeface="+mj-lt"/>
              </a:rPr>
              <a:t>4</a:t>
            </a:r>
            <a:r>
              <a:rPr lang="cs-CZ" sz="4000" dirty="0" smtClean="0">
                <a:latin typeface="+mj-lt"/>
              </a:rPr>
              <a:t>.</a:t>
            </a:r>
          </a:p>
          <a:p>
            <a:pPr algn="ctr"/>
            <a:r>
              <a:rPr lang="cs-CZ" sz="4000" dirty="0" smtClean="0"/>
              <a:t>Způsoby upínání na soustruhu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83330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ový popisek 3"/>
          <p:cNvSpPr/>
          <p:nvPr/>
        </p:nvSpPr>
        <p:spPr>
          <a:xfrm>
            <a:off x="475004" y="3994941"/>
            <a:ext cx="7920880" cy="792088"/>
          </a:xfrm>
          <a:prstGeom prst="wedgeRoundRectCallout">
            <a:avLst>
              <a:gd name="adj1" fmla="val -20833"/>
              <a:gd name="adj2" fmla="val 153638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SOUSTRUŽENÍ – upínání obrobku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Upnutí </a:t>
            </a:r>
            <a:r>
              <a:rPr lang="cs-CZ" dirty="0"/>
              <a:t>obrobků musí zabezpečit spolehlivý přenos krouticího momentu z pracovního vřetene na obrobek. Způsob upnutí se řídí tvarem a velikostí obrobků, jejich počtem, </a:t>
            </a:r>
            <a:r>
              <a:rPr lang="cs-CZ" dirty="0" smtClean="0"/>
              <a:t>požadovanou </a:t>
            </a:r>
            <a:r>
              <a:rPr lang="cs-CZ" dirty="0"/>
              <a:t>přesností a typem soustruhu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Upnutí obrobku musí být </a:t>
            </a:r>
            <a:r>
              <a:rPr lang="cs-CZ" dirty="0" smtClean="0">
                <a:solidFill>
                  <a:srgbClr val="FF0000"/>
                </a:solidFill>
              </a:rPr>
              <a:t>pevné, </a:t>
            </a:r>
            <a:r>
              <a:rPr lang="cs-CZ" dirty="0">
                <a:solidFill>
                  <a:srgbClr val="FF0000"/>
                </a:solidFill>
              </a:rPr>
              <a:t>spolehlivé a </a:t>
            </a:r>
            <a:r>
              <a:rPr lang="cs-CZ" dirty="0" smtClean="0">
                <a:solidFill>
                  <a:srgbClr val="FF0000"/>
                </a:solidFill>
              </a:rPr>
              <a:t>bezpečné 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9117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druhy upínání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  <a:p>
            <a:r>
              <a:rPr lang="cs-CZ" dirty="0"/>
              <a:t>Upínání obrobků v univerzálním sklíčidle </a:t>
            </a:r>
          </a:p>
          <a:p>
            <a:r>
              <a:rPr lang="cs-CZ" dirty="0"/>
              <a:t>Upínání v lícních deskách </a:t>
            </a:r>
          </a:p>
          <a:p>
            <a:r>
              <a:rPr lang="cs-CZ" dirty="0"/>
              <a:t>Upínání </a:t>
            </a:r>
            <a:r>
              <a:rPr lang="cs-CZ" dirty="0" smtClean="0"/>
              <a:t>do kleštin</a:t>
            </a:r>
            <a:endParaRPr lang="cs-CZ" dirty="0"/>
          </a:p>
          <a:p>
            <a:r>
              <a:rPr lang="cs-CZ" dirty="0"/>
              <a:t>Upínání mezi hroty </a:t>
            </a:r>
          </a:p>
          <a:p>
            <a:r>
              <a:rPr lang="cs-CZ" dirty="0" smtClean="0"/>
              <a:t>Upínání do přípravků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4052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92106"/>
            <a:ext cx="8229600" cy="1143000"/>
          </a:xfrm>
        </p:spPr>
        <p:txBody>
          <a:bodyPr/>
          <a:lstStyle/>
          <a:p>
            <a:r>
              <a:rPr lang="cs-CZ" dirty="0" smtClean="0"/>
              <a:t>Základní druhy upínání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/>
              <a:t>Do </a:t>
            </a:r>
            <a:r>
              <a:rPr lang="cs-CZ" b="1" dirty="0" smtClean="0"/>
              <a:t>sklíčidla </a:t>
            </a:r>
            <a:r>
              <a:rPr lang="cs-CZ" b="1" dirty="0"/>
              <a:t>– </a:t>
            </a:r>
            <a:r>
              <a:rPr lang="cs-CZ" dirty="0"/>
              <a:t>je to </a:t>
            </a:r>
            <a:r>
              <a:rPr lang="cs-CZ" dirty="0" smtClean="0"/>
              <a:t>nejčastější způsob </a:t>
            </a:r>
            <a:r>
              <a:rPr lang="cs-CZ" dirty="0"/>
              <a:t>upínání obrobku, protože je nejjednodušší </a:t>
            </a:r>
            <a:r>
              <a:rPr lang="cs-CZ" dirty="0" smtClean="0"/>
              <a:t>a nejrychlejší</a:t>
            </a:r>
            <a:r>
              <a:rPr lang="cs-CZ" dirty="0"/>
              <a:t>.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400" b="1" dirty="0" smtClean="0"/>
              <a:t>Základní druhy:</a:t>
            </a:r>
            <a:endParaRPr lang="cs-CZ" sz="2400" b="1" dirty="0"/>
          </a:p>
          <a:p>
            <a:pPr marL="393192" lvl="1" indent="0">
              <a:buNone/>
            </a:pPr>
            <a:r>
              <a:rPr lang="cs-CZ" b="1" dirty="0" smtClean="0"/>
              <a:t>a) Tříčelisťová </a:t>
            </a:r>
            <a:r>
              <a:rPr lang="cs-CZ" b="1" dirty="0"/>
              <a:t>– </a:t>
            </a:r>
            <a:r>
              <a:rPr lang="cs-CZ" dirty="0"/>
              <a:t>pro upínání kruhových </a:t>
            </a:r>
            <a:r>
              <a:rPr lang="cs-CZ" dirty="0" smtClean="0"/>
              <a:t>a šestihranných materiálu</a:t>
            </a:r>
          </a:p>
          <a:p>
            <a:pPr marL="393192" lvl="1" indent="0">
              <a:buNone/>
            </a:pPr>
            <a:r>
              <a:rPr lang="cs-CZ" b="1" dirty="0" smtClean="0"/>
              <a:t>b</a:t>
            </a:r>
            <a:r>
              <a:rPr lang="cs-CZ" b="1" dirty="0"/>
              <a:t>)</a:t>
            </a:r>
            <a:r>
              <a:rPr lang="cs-CZ" dirty="0"/>
              <a:t> </a:t>
            </a:r>
            <a:r>
              <a:rPr lang="cs-CZ" b="1" dirty="0" smtClean="0"/>
              <a:t>Čtyřčelisťová </a:t>
            </a:r>
            <a:r>
              <a:rPr lang="cs-CZ" b="1" dirty="0"/>
              <a:t>– </a:t>
            </a:r>
            <a:r>
              <a:rPr lang="cs-CZ" dirty="0"/>
              <a:t>pro </a:t>
            </a:r>
            <a:r>
              <a:rPr lang="cs-CZ" dirty="0" smtClean="0"/>
              <a:t>upínání čtyřhranných materiálů</a:t>
            </a:r>
          </a:p>
          <a:p>
            <a:pPr marL="393192" lvl="1" indent="0">
              <a:buNone/>
            </a:pPr>
            <a:r>
              <a:rPr lang="cs-CZ" b="1" dirty="0" smtClean="0"/>
              <a:t>c</a:t>
            </a:r>
            <a:r>
              <a:rPr lang="cs-CZ" b="1" dirty="0"/>
              <a:t>)</a:t>
            </a:r>
            <a:r>
              <a:rPr lang="cs-CZ" dirty="0"/>
              <a:t> </a:t>
            </a:r>
            <a:r>
              <a:rPr lang="cs-CZ" b="1" dirty="0" err="1" smtClean="0"/>
              <a:t>Vícečelisťová</a:t>
            </a:r>
            <a:r>
              <a:rPr lang="cs-CZ" b="1" dirty="0" smtClean="0"/>
              <a:t> </a:t>
            </a:r>
            <a:r>
              <a:rPr lang="cs-CZ" b="1" dirty="0"/>
              <a:t>– </a:t>
            </a:r>
            <a:r>
              <a:rPr lang="cs-CZ" dirty="0"/>
              <a:t>pro speciální </a:t>
            </a:r>
            <a:r>
              <a:rPr lang="cs-CZ" dirty="0" smtClean="0"/>
              <a:t>účely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3952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92106"/>
            <a:ext cx="8229600" cy="1143000"/>
          </a:xfrm>
        </p:spPr>
        <p:txBody>
          <a:bodyPr/>
          <a:lstStyle/>
          <a:p>
            <a:r>
              <a:rPr lang="cs-CZ" dirty="0" smtClean="0"/>
              <a:t>Upínání do sklíčidla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2132856"/>
            <a:ext cx="2071341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4252852"/>
            <a:ext cx="1541834" cy="2284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4901495" y="2159483"/>
            <a:ext cx="1759898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2124" y="4842710"/>
            <a:ext cx="4000428" cy="16947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28165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Upínání na lícní desce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Používá se v případě rozměrných obrobků a nebo menších obrobků nerotačního tvaru. Na rozdíl od univerzálního sklíčidla je každá ze čtyř čelistí lícní desky ovládána </a:t>
            </a:r>
            <a:r>
              <a:rPr lang="cs-CZ" dirty="0" smtClean="0"/>
              <a:t> samostatně  </a:t>
            </a:r>
            <a:r>
              <a:rPr lang="cs-CZ" dirty="0"/>
              <a:t>a obrobek je proto nutné vyrovnat do osy soustružení.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3" y="3853698"/>
            <a:ext cx="2184263" cy="20955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380312" y="4077072"/>
            <a:ext cx="766877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čelisti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61303" y="4256812"/>
            <a:ext cx="726721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tělo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66362" y="5485874"/>
            <a:ext cx="1747273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tavitelný šroub</a:t>
            </a:r>
            <a:endParaRPr lang="cs-CZ" dirty="0"/>
          </a:p>
        </p:txBody>
      </p:sp>
      <p:cxnSp>
        <p:nvCxnSpPr>
          <p:cNvPr id="9" name="Přímá spojnice se šipkou 8"/>
          <p:cNvCxnSpPr>
            <a:stCxn id="4" idx="1"/>
          </p:cNvCxnSpPr>
          <p:nvPr/>
        </p:nvCxnSpPr>
        <p:spPr>
          <a:xfrm flipH="1">
            <a:off x="6804248" y="4261738"/>
            <a:ext cx="576064" cy="0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stCxn id="5" idx="3"/>
          </p:cNvCxnSpPr>
          <p:nvPr/>
        </p:nvCxnSpPr>
        <p:spPr>
          <a:xfrm>
            <a:off x="4788024" y="4446404"/>
            <a:ext cx="914400" cy="914400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stCxn id="6" idx="0"/>
          </p:cNvCxnSpPr>
          <p:nvPr/>
        </p:nvCxnSpPr>
        <p:spPr>
          <a:xfrm flipH="1" flipV="1">
            <a:off x="7092280" y="5229200"/>
            <a:ext cx="647719" cy="256674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stCxn id="4" idx="1"/>
          </p:cNvCxnSpPr>
          <p:nvPr/>
        </p:nvCxnSpPr>
        <p:spPr>
          <a:xfrm flipH="1">
            <a:off x="6804248" y="4261738"/>
            <a:ext cx="576064" cy="639751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6163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Upínání do kleštin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661872"/>
          </a:xfrm>
        </p:spPr>
        <p:txBody>
          <a:bodyPr/>
          <a:lstStyle/>
          <a:p>
            <a:r>
              <a:rPr lang="cs-CZ" dirty="0"/>
              <a:t>Kleštin se používá k upínání obrobků hlavně v sériové a hromadné </a:t>
            </a:r>
            <a:r>
              <a:rPr lang="cs-CZ" dirty="0" smtClean="0"/>
              <a:t>výrobě, pro výrobu součástí </a:t>
            </a:r>
            <a:r>
              <a:rPr lang="cs-CZ" dirty="0"/>
              <a:t>z tyčového materiálu. Lze však v nich upínat i předběžně obrobené </a:t>
            </a:r>
            <a:r>
              <a:rPr lang="cs-CZ" dirty="0" smtClean="0"/>
              <a:t>součásti </a:t>
            </a:r>
            <a:r>
              <a:rPr lang="cs-CZ" dirty="0"/>
              <a:t>a to za vnější plochu. </a:t>
            </a:r>
            <a:r>
              <a:rPr lang="cs-CZ" dirty="0" smtClean="0"/>
              <a:t>Kleštiny </a:t>
            </a:r>
            <a:r>
              <a:rPr lang="cs-CZ" dirty="0"/>
              <a:t>nepoškozují čistě obrobený povrch a zaručují souosost upnutého obrobku.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396514"/>
            <a:ext cx="2200275" cy="2000250"/>
          </a:xfrm>
          <a:prstGeom prst="rect">
            <a:avLst/>
          </a:prstGeom>
          <a:noFill/>
          <a:ln>
            <a:noFill/>
          </a:ln>
          <a:effectLst>
            <a:glow rad="139700">
              <a:schemeClr val="accent1">
                <a:satMod val="175000"/>
                <a:alpha val="40000"/>
              </a:schemeClr>
            </a:glow>
            <a:outerShdw blurRad="50800" dist="38100" dir="5400000" algn="t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293096"/>
            <a:ext cx="2376264" cy="18853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64506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Upínání mezi hroty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Delší obrobky se při soustružení upínají mezi hroty vřeteníku a koníku. Před upnutím mezi hroty se obrobek zarovná na čelech na požadovanou délku a do čel se navrtají středicí důlky. Krouticí moment je přenášen buď unášecími srdci nebo kombinací unášecího srdce a unášecího kotouče s kolíky nebo výřezy. 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647528"/>
            <a:ext cx="3237174" cy="1440160"/>
          </a:xfrm>
          <a:prstGeom prst="rect">
            <a:avLst/>
          </a:prstGeom>
          <a:noFill/>
          <a:ln>
            <a:noFill/>
          </a:ln>
          <a:effectLst>
            <a:glow rad="139700">
              <a:schemeClr val="accent1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3845" y="4585400"/>
            <a:ext cx="1944216" cy="1564416"/>
          </a:xfrm>
          <a:prstGeom prst="rect">
            <a:avLst/>
          </a:prstGeom>
          <a:noFill/>
          <a:ln>
            <a:noFill/>
          </a:ln>
          <a:effectLst>
            <a:glow rad="139700">
              <a:schemeClr val="accent1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Šipka dolů 3"/>
          <p:cNvSpPr/>
          <p:nvPr/>
        </p:nvSpPr>
        <p:spPr>
          <a:xfrm rot="15685688">
            <a:off x="4609036" y="4662933"/>
            <a:ext cx="170417" cy="964306"/>
          </a:xfrm>
          <a:prstGeom prst="down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225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8.48947E-7 L 0.04965 -0.0087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83" y="-4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Upínání do přípravků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Upínání do přípravků patří mezi speciální upínání.</a:t>
            </a:r>
          </a:p>
          <a:p>
            <a:r>
              <a:rPr lang="cs-CZ" dirty="0" smtClean="0"/>
              <a:t>Pro opakující se výrobky se složitějším upínáním si můžeme vyrobit speciální přípravky.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077072"/>
            <a:ext cx="4364335" cy="23740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41194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43013" name="Zástupný symbol pro číslo snímku 14"/>
          <p:cNvSpPr>
            <a:spLocks noGrp="1"/>
          </p:cNvSpPr>
          <p:nvPr>
            <p:ph type="sldNum" sz="quarter" idx="12"/>
          </p:nvPr>
        </p:nvSpPr>
        <p:spPr bwMode="auto">
          <a:xfrm>
            <a:off x="6480175" y="6335713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C636E38A-1B8B-45FC-83A7-36676E851C39}" type="slidenum">
              <a:rPr lang="cs-CZ" altLang="cs-CZ" sz="1200" smtClean="0">
                <a:solidFill>
                  <a:srgbClr val="898989"/>
                </a:solidFill>
                <a:latin typeface="Verdana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11</a:t>
            </a:fld>
            <a:endParaRPr lang="cs-CZ" altLang="cs-CZ" sz="1200" smtClean="0">
              <a:solidFill>
                <a:srgbClr val="898989"/>
              </a:solidFill>
              <a:latin typeface="Verdana" pitchFamily="34" charset="0"/>
            </a:endParaRPr>
          </a:p>
        </p:txBody>
      </p:sp>
      <p:pic>
        <p:nvPicPr>
          <p:cNvPr id="43014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3015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3016" name="TextovéPole 9"/>
          <p:cNvSpPr txBox="1">
            <a:spLocks noChangeArrowheads="1"/>
          </p:cNvSpPr>
          <p:nvPr/>
        </p:nvSpPr>
        <p:spPr bwMode="auto">
          <a:xfrm>
            <a:off x="3405188" y="1079500"/>
            <a:ext cx="2379662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b="1" smtClean="0">
                <a:solidFill>
                  <a:srgbClr val="000000"/>
                </a:solidFill>
              </a:rPr>
              <a:t>Souhrn učiva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827088" y="2205039"/>
            <a:ext cx="7921376" cy="163121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2000" b="1" dirty="0">
                <a:solidFill>
                  <a:prstClr val="black"/>
                </a:solidFill>
              </a:rPr>
              <a:t>Otázky pro </a:t>
            </a:r>
            <a:r>
              <a:rPr lang="cs-CZ" sz="2000" b="1" dirty="0" smtClean="0">
                <a:solidFill>
                  <a:prstClr val="black"/>
                </a:solidFill>
              </a:rPr>
              <a:t>opakování</a:t>
            </a:r>
          </a:p>
          <a:p>
            <a:pPr>
              <a:defRPr/>
            </a:pPr>
            <a:r>
              <a:rPr lang="cs-CZ" sz="2000" dirty="0" smtClean="0">
                <a:solidFill>
                  <a:prstClr val="black"/>
                </a:solidFill>
              </a:rPr>
              <a:t>Nejčastější způsob upínání obrobku na soustruhu.</a:t>
            </a:r>
          </a:p>
          <a:p>
            <a:pPr>
              <a:defRPr/>
            </a:pPr>
            <a:r>
              <a:rPr lang="cs-CZ" sz="2000" dirty="0" smtClean="0">
                <a:solidFill>
                  <a:prstClr val="black"/>
                </a:solidFill>
              </a:rPr>
              <a:t>Proč podpíráme obrobek hrotem.</a:t>
            </a:r>
          </a:p>
          <a:p>
            <a:pPr>
              <a:defRPr/>
            </a:pPr>
            <a:r>
              <a:rPr lang="cs-CZ" sz="2000" dirty="0" smtClean="0">
                <a:solidFill>
                  <a:prstClr val="black"/>
                </a:solidFill>
              </a:rPr>
              <a:t>K čemu slouží kleštiny.</a:t>
            </a:r>
          </a:p>
          <a:p>
            <a:pPr>
              <a:defRPr/>
            </a:pPr>
            <a:r>
              <a:rPr lang="cs-CZ" sz="2000" dirty="0" smtClean="0">
                <a:solidFill>
                  <a:prstClr val="black"/>
                </a:solidFill>
              </a:rPr>
              <a:t>V čem se liší lícní deska.</a:t>
            </a:r>
          </a:p>
        </p:txBody>
      </p:sp>
    </p:spTree>
    <p:extLst>
      <p:ext uri="{BB962C8B-B14F-4D97-AF65-F5344CB8AC3E}">
        <p14:creationId xmlns:p14="http://schemas.microsoft.com/office/powerpoint/2010/main" val="986073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44037" name="Zástupný symbol pro číslo snímku 14"/>
          <p:cNvSpPr>
            <a:spLocks noGrp="1"/>
          </p:cNvSpPr>
          <p:nvPr>
            <p:ph type="sldNum" sz="quarter" idx="12"/>
          </p:nvPr>
        </p:nvSpPr>
        <p:spPr bwMode="auto">
          <a:xfrm>
            <a:off x="6480175" y="6335713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1E65E72B-4DED-48EB-A4D0-016C45402859}" type="slidenum">
              <a:rPr lang="cs-CZ" altLang="cs-CZ" sz="1200" smtClean="0">
                <a:solidFill>
                  <a:srgbClr val="898989"/>
                </a:solidFill>
                <a:latin typeface="Verdana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12</a:t>
            </a:fld>
            <a:endParaRPr lang="cs-CZ" altLang="cs-CZ" sz="1200" smtClean="0">
              <a:solidFill>
                <a:srgbClr val="898989"/>
              </a:solidFill>
              <a:latin typeface="Verdana" pitchFamily="34" charset="0"/>
            </a:endParaRPr>
          </a:p>
        </p:txBody>
      </p:sp>
      <p:pic>
        <p:nvPicPr>
          <p:cNvPr id="4403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3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4040" name="TextovéPole 9"/>
          <p:cNvSpPr txBox="1">
            <a:spLocks noChangeArrowheads="1"/>
          </p:cNvSpPr>
          <p:nvPr/>
        </p:nvSpPr>
        <p:spPr bwMode="auto">
          <a:xfrm>
            <a:off x="3276600" y="1079500"/>
            <a:ext cx="2586038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b="1" smtClean="0">
                <a:solidFill>
                  <a:srgbClr val="000000"/>
                </a:solidFill>
              </a:rPr>
              <a:t>Použité zdroje</a:t>
            </a:r>
          </a:p>
        </p:txBody>
      </p:sp>
      <p:sp>
        <p:nvSpPr>
          <p:cNvPr id="9" name="TextovéPole 2"/>
          <p:cNvSpPr txBox="1">
            <a:spLocks noChangeArrowheads="1"/>
          </p:cNvSpPr>
          <p:nvPr/>
        </p:nvSpPr>
        <p:spPr bwMode="auto">
          <a:xfrm>
            <a:off x="1331640" y="1844824"/>
            <a:ext cx="6059065" cy="38472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 dirty="0">
                <a:solidFill>
                  <a:srgbClr val="000000"/>
                </a:solidFill>
              </a:rPr>
              <a:t>MODERNÍ STROJÍRENSTVÍ pro školu a praxi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600" dirty="0">
                <a:solidFill>
                  <a:srgbClr val="000000"/>
                </a:solidFill>
              </a:rPr>
              <a:t>Josef </a:t>
            </a:r>
            <a:r>
              <a:rPr lang="cs-CZ" altLang="cs-CZ" sz="1600" dirty="0" err="1">
                <a:solidFill>
                  <a:srgbClr val="000000"/>
                </a:solidFill>
              </a:rPr>
              <a:t>Dilinger</a:t>
            </a:r>
            <a:r>
              <a:rPr lang="cs-CZ" altLang="cs-CZ" sz="1600" dirty="0">
                <a:solidFill>
                  <a:srgbClr val="000000"/>
                </a:solidFill>
              </a:rPr>
              <a:t> a kol</a:t>
            </a:r>
            <a:r>
              <a:rPr lang="cs-CZ" altLang="cs-CZ" sz="1600" dirty="0" smtClean="0">
                <a:solidFill>
                  <a:srgbClr val="000000"/>
                </a:solidFill>
              </a:rPr>
              <a:t>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600" dirty="0" smtClean="0">
                <a:solidFill>
                  <a:srgbClr val="000000"/>
                </a:solidFill>
              </a:rPr>
              <a:t>ISBN 978-80-86706-19-1</a:t>
            </a:r>
            <a:endParaRPr lang="cs-CZ" altLang="cs-CZ" sz="1600" dirty="0">
              <a:solidFill>
                <a:srgbClr val="000000"/>
              </a:solidFill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 dirty="0" smtClean="0">
                <a:solidFill>
                  <a:srgbClr val="000000"/>
                </a:solidFill>
              </a:rPr>
              <a:t>Technologie zpracování kovů 2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600" dirty="0" smtClean="0">
                <a:solidFill>
                  <a:srgbClr val="000000"/>
                </a:solidFill>
              </a:rPr>
              <a:t>Ing. Adolf </a:t>
            </a:r>
            <a:r>
              <a:rPr lang="cs-CZ" altLang="cs-CZ" sz="1600" dirty="0" err="1" smtClean="0">
                <a:solidFill>
                  <a:srgbClr val="000000"/>
                </a:solidFill>
              </a:rPr>
              <a:t>Frischherz</a:t>
            </a:r>
            <a:endParaRPr lang="cs-CZ" altLang="cs-CZ" sz="1600" dirty="0" smtClean="0">
              <a:solidFill>
                <a:srgbClr val="000000"/>
              </a:solidFill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600" dirty="0" smtClean="0">
                <a:solidFill>
                  <a:srgbClr val="000000"/>
                </a:solidFill>
              </a:rPr>
              <a:t>České vydání Mgr. Jaromír </a:t>
            </a:r>
            <a:r>
              <a:rPr lang="cs-CZ" altLang="cs-CZ" sz="1600" dirty="0" err="1" smtClean="0">
                <a:solidFill>
                  <a:srgbClr val="000000"/>
                </a:solidFill>
              </a:rPr>
              <a:t>Pragač</a:t>
            </a:r>
            <a:endParaRPr lang="cs-CZ" altLang="cs-CZ" sz="1600" dirty="0" smtClean="0">
              <a:solidFill>
                <a:srgbClr val="000000"/>
              </a:solidFill>
            </a:endParaRPr>
          </a:p>
          <a:p>
            <a:pPr eaLnBrk="1" hangingPunct="1">
              <a:spcBef>
                <a:spcPct val="0"/>
              </a:spcBef>
              <a:buNone/>
            </a:pPr>
            <a:r>
              <a:rPr lang="cs-CZ" altLang="cs-CZ" sz="1600" dirty="0">
                <a:solidFill>
                  <a:srgbClr val="000000"/>
                </a:solidFill>
              </a:rPr>
              <a:t>ISBN 80-901657-2-9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 dirty="0">
                <a:solidFill>
                  <a:srgbClr val="000000"/>
                </a:solidFill>
              </a:rPr>
              <a:t>Soustružník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600" dirty="0">
                <a:solidFill>
                  <a:srgbClr val="000000"/>
                </a:solidFill>
              </a:rPr>
              <a:t>B. </a:t>
            </a:r>
            <a:r>
              <a:rPr lang="cs-CZ" altLang="cs-CZ" sz="1600" dirty="0" err="1">
                <a:solidFill>
                  <a:srgbClr val="000000"/>
                </a:solidFill>
              </a:rPr>
              <a:t>Janyš</a:t>
            </a:r>
            <a:r>
              <a:rPr lang="cs-CZ" altLang="cs-CZ" sz="1600" dirty="0">
                <a:solidFill>
                  <a:srgbClr val="000000"/>
                </a:solidFill>
              </a:rPr>
              <a:t> – K. Raft </a:t>
            </a:r>
            <a:endParaRPr lang="cs-CZ" altLang="cs-CZ" sz="1600" dirty="0" smtClean="0">
              <a:solidFill>
                <a:srgbClr val="000000"/>
              </a:solidFill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600" dirty="0" smtClean="0">
                <a:solidFill>
                  <a:srgbClr val="000000"/>
                </a:solidFill>
              </a:rPr>
              <a:t>Obr. 7 str. 44, obr. 10 str. 46, </a:t>
            </a:r>
            <a:endParaRPr lang="cs-CZ" altLang="cs-CZ" sz="1600" dirty="0">
              <a:solidFill>
                <a:srgbClr val="000000"/>
              </a:solidFill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 dirty="0">
                <a:solidFill>
                  <a:srgbClr val="000000"/>
                </a:solidFill>
              </a:rPr>
              <a:t>Základní práce na konvenčních soustruzích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600" dirty="0">
                <a:solidFill>
                  <a:srgbClr val="000000"/>
                </a:solidFill>
              </a:rPr>
              <a:t>Ivo Langer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600" dirty="0">
                <a:solidFill>
                  <a:srgbClr val="000000"/>
                </a:solidFill>
              </a:rPr>
              <a:t>ISBN 80-7200-203-1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 dirty="0" smtClean="0">
                <a:solidFill>
                  <a:srgbClr val="000000"/>
                </a:solidFill>
              </a:rPr>
              <a:t>Vlastní obrázky </a:t>
            </a:r>
            <a:endParaRPr lang="cs-CZ" altLang="cs-CZ" sz="2000" b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7894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490</TotalTime>
  <Words>525</Words>
  <Application>Microsoft Office PowerPoint</Application>
  <PresentationFormat>Předvádění na obrazovce (4:3)</PresentationFormat>
  <Paragraphs>101</Paragraphs>
  <Slides>12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Tok</vt:lpstr>
      <vt:lpstr>Motiv systému Office</vt:lpstr>
      <vt:lpstr>STŘEDNÍ ŠKOLA STAVEBNÍ A TECHNICKÁ Ústí nad Labem, Čelakovského 5, příspěvková organizace Páteřní škola Ústeckého kraje</vt:lpstr>
      <vt:lpstr>ZÁKLADY STROJNÍHO OBRÁBĚNÍ</vt:lpstr>
      <vt:lpstr>SOUSTRUŽENÍ – upínání obrobku</vt:lpstr>
      <vt:lpstr>Základní druhy upínání</vt:lpstr>
      <vt:lpstr>Základní druhy upínání</vt:lpstr>
      <vt:lpstr>Upínání do sklíčidla</vt:lpstr>
      <vt:lpstr>Upínání na lícní desce</vt:lpstr>
      <vt:lpstr>Upínání do kleštin</vt:lpstr>
      <vt:lpstr>Upínání mezi hroty</vt:lpstr>
      <vt:lpstr>Upínání do přípravků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STROJNÍHO OBRÁBĚNÍ</dc:title>
  <dc:creator>Sindelar</dc:creator>
  <cp:lastModifiedBy>Karel Filas, Ing.</cp:lastModifiedBy>
  <cp:revision>61</cp:revision>
  <dcterms:created xsi:type="dcterms:W3CDTF">2012-11-13T19:02:51Z</dcterms:created>
  <dcterms:modified xsi:type="dcterms:W3CDTF">2014-02-26T18:01:31Z</dcterms:modified>
</cp:coreProperties>
</file>