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72" autoAdjust="0"/>
    <p:restoredTop sz="94660"/>
  </p:normalViewPr>
  <p:slideViewPr>
    <p:cSldViewPr>
      <p:cViewPr>
        <p:scale>
          <a:sx n="100" d="100"/>
          <a:sy n="100" d="100"/>
        </p:scale>
        <p:origin x="-62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VY_32_INOVACE_13/05_PŘÍBUZNÁ SLOVA PO 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Příbuzná slova  po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56D7DC-172E-403E-A1AB-67C482A99FB9}" type="presOf" srcId="{D8197B8C-B260-4A16-BDF4-0947B075E274}" destId="{5A5FFA88-C948-4069-8E93-59FA12366E83}" srcOrd="1" destOrd="0" presId="urn:microsoft.com/office/officeart/2005/8/layout/target3"/>
    <dgm:cxn modelId="{3A88A8AD-AB9F-4819-9D20-69CE455C23D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1DF309-ADCB-4D72-9800-5A2F2390DD78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40F258-BF44-4F64-9316-A73DA152CAD1}" type="presOf" srcId="{4C35D32F-0EAB-4CD7-82EE-45574DC2A586}" destId="{8BEBB6EC-1DAA-4CAC-8A25-BC0FCBD5DBD5}" srcOrd="0" destOrd="0" presId="urn:microsoft.com/office/officeart/2005/8/layout/target3"/>
    <dgm:cxn modelId="{70B34C85-C8D7-4CC4-A181-0FE909018A5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778893-5555-48E1-89C4-12BF9596C2C9}" type="presOf" srcId="{D1D4F407-5343-4D3F-B5B9-D407B03CAEB4}" destId="{AED2198E-93D5-4001-81B4-73124B309672}" srcOrd="1" destOrd="0" presId="urn:microsoft.com/office/officeart/2005/8/layout/target3"/>
    <dgm:cxn modelId="{C3BE78CE-30EE-497D-8616-C5B2BF4823DB}" type="presOf" srcId="{757F3AB3-0718-4624-B441-E567A8F0AB56}" destId="{333A1088-737F-45CB-B68E-254E46348037}" srcOrd="0" destOrd="0" presId="urn:microsoft.com/office/officeart/2005/8/layout/target3"/>
    <dgm:cxn modelId="{E3A2FFCB-DC52-47E0-B90A-0B869811E103}" type="presOf" srcId="{D1B46980-6531-4606-95E6-44980827E919}" destId="{6140AFEC-043D-4C43-A2F9-D0F5331DF3A3}" srcOrd="0" destOrd="0" presId="urn:microsoft.com/office/officeart/2005/8/layout/target3"/>
    <dgm:cxn modelId="{E6E7CFC9-63DF-4E92-8C16-7A8562DE699D}" type="presOf" srcId="{D1B46980-6531-4606-95E6-44980827E919}" destId="{2BE915AB-18AA-4053-B92C-3BFC9ED204BB}" srcOrd="1" destOrd="0" presId="urn:microsoft.com/office/officeart/2005/8/layout/target3"/>
    <dgm:cxn modelId="{A86A73C4-CC50-40BC-BE1C-FE143398C1A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CBA422-A5FC-4998-8551-B1C30E767AB4}" type="presOf" srcId="{D8197B8C-B260-4A16-BDF4-0947B075E274}" destId="{25B08C86-7E15-44DC-BE7F-FFB55DD49D12}" srcOrd="0" destOrd="0" presId="urn:microsoft.com/office/officeart/2005/8/layout/target3"/>
    <dgm:cxn modelId="{F3280E15-7B1B-47DF-8540-0CB2B5F44C8C}" type="presParOf" srcId="{333A1088-737F-45CB-B68E-254E46348037}" destId="{F5ABB229-8D3B-4694-996A-96F23CF14429}" srcOrd="0" destOrd="0" presId="urn:microsoft.com/office/officeart/2005/8/layout/target3"/>
    <dgm:cxn modelId="{E92A7468-3208-49B8-BC6B-3441A50AD0C7}" type="presParOf" srcId="{333A1088-737F-45CB-B68E-254E46348037}" destId="{F41139FD-01EE-4571-8B17-4FB00FC51163}" srcOrd="1" destOrd="0" presId="urn:microsoft.com/office/officeart/2005/8/layout/target3"/>
    <dgm:cxn modelId="{9153E4B4-211E-4B41-8A9B-CC4DF8CBDD4A}" type="presParOf" srcId="{333A1088-737F-45CB-B68E-254E46348037}" destId="{D005CE8C-CC26-4C3E-AC11-E15060ECD759}" srcOrd="2" destOrd="0" presId="urn:microsoft.com/office/officeart/2005/8/layout/target3"/>
    <dgm:cxn modelId="{688146A5-5663-4471-8D70-196CA304F149}" type="presParOf" srcId="{333A1088-737F-45CB-B68E-254E46348037}" destId="{2C702D82-9B77-49B7-9568-BB8EB47C3372}" srcOrd="3" destOrd="0" presId="urn:microsoft.com/office/officeart/2005/8/layout/target3"/>
    <dgm:cxn modelId="{64F1FC86-1661-4351-95C7-4C813CF7F56B}" type="presParOf" srcId="{333A1088-737F-45CB-B68E-254E46348037}" destId="{A52A0455-90FF-4808-ABD0-F02540D31D5A}" srcOrd="4" destOrd="0" presId="urn:microsoft.com/office/officeart/2005/8/layout/target3"/>
    <dgm:cxn modelId="{F439E1C0-B00A-464F-9CD8-19B2110BD748}" type="presParOf" srcId="{333A1088-737F-45CB-B68E-254E46348037}" destId="{6140AFEC-043D-4C43-A2F9-D0F5331DF3A3}" srcOrd="5" destOrd="0" presId="urn:microsoft.com/office/officeart/2005/8/layout/target3"/>
    <dgm:cxn modelId="{69707134-D584-4AD2-8651-94494014F387}" type="presParOf" srcId="{333A1088-737F-45CB-B68E-254E46348037}" destId="{9358AC05-5D7D-4327-9F80-1AD486AEA664}" srcOrd="6" destOrd="0" presId="urn:microsoft.com/office/officeart/2005/8/layout/target3"/>
    <dgm:cxn modelId="{B2FDF36C-4F82-44C2-80BB-BCA652B41D3E}" type="presParOf" srcId="{333A1088-737F-45CB-B68E-254E46348037}" destId="{313FC574-E1CD-4FB4-B054-0B805CE0447D}" srcOrd="7" destOrd="0" presId="urn:microsoft.com/office/officeart/2005/8/layout/target3"/>
    <dgm:cxn modelId="{F7D2F27E-7739-443C-A41B-74910AD9A78C}" type="presParOf" srcId="{333A1088-737F-45CB-B68E-254E46348037}" destId="{619D679B-A015-4ECF-8348-D1034C574F40}" srcOrd="8" destOrd="0" presId="urn:microsoft.com/office/officeart/2005/8/layout/target3"/>
    <dgm:cxn modelId="{D0F5F14D-EA5C-4731-B6D7-5EB875A34E4C}" type="presParOf" srcId="{333A1088-737F-45CB-B68E-254E46348037}" destId="{322283A8-4A27-4CDA-BAE3-F381106A9174}" srcOrd="9" destOrd="0" presId="urn:microsoft.com/office/officeart/2005/8/layout/target3"/>
    <dgm:cxn modelId="{452E92CC-A8B1-442A-8C26-E4558470782B}" type="presParOf" srcId="{333A1088-737F-45CB-B68E-254E46348037}" destId="{FFC9F71D-1B4F-4AD9-A4A6-86ADEFC8AF5C}" srcOrd="10" destOrd="0" presId="urn:microsoft.com/office/officeart/2005/8/layout/target3"/>
    <dgm:cxn modelId="{BFEC92DD-C657-47AD-A863-317EA3BAB549}" type="presParOf" srcId="{333A1088-737F-45CB-B68E-254E46348037}" destId="{25B08C86-7E15-44DC-BE7F-FFB55DD49D12}" srcOrd="11" destOrd="0" presId="urn:microsoft.com/office/officeart/2005/8/layout/target3"/>
    <dgm:cxn modelId="{E2859007-1F49-4D52-AFDB-FC838549B557}" type="presParOf" srcId="{333A1088-737F-45CB-B68E-254E46348037}" destId="{76644BE8-9D7C-4C09-B250-3D10AF48CBB7}" srcOrd="12" destOrd="0" presId="urn:microsoft.com/office/officeart/2005/8/layout/target3"/>
    <dgm:cxn modelId="{F1AF6FE8-2903-4709-8930-1A0AE29FB825}" type="presParOf" srcId="{333A1088-737F-45CB-B68E-254E46348037}" destId="{EE85B701-7295-41C0-BA7A-34D3756A2AE6}" srcOrd="13" destOrd="0" presId="urn:microsoft.com/office/officeart/2005/8/layout/target3"/>
    <dgm:cxn modelId="{E40F66C2-8DB0-4C48-B12F-339264BEE61B}" type="presParOf" srcId="{333A1088-737F-45CB-B68E-254E46348037}" destId="{8BEBB6EC-1DAA-4CAC-8A25-BC0FCBD5DBD5}" srcOrd="14" destOrd="0" presId="urn:microsoft.com/office/officeart/2005/8/layout/target3"/>
    <dgm:cxn modelId="{EF1FB816-3BC6-4434-AF0B-80CF5744FCED}" type="presParOf" srcId="{333A1088-737F-45CB-B68E-254E46348037}" destId="{AED2198E-93D5-4001-81B4-73124B309672}" srcOrd="15" destOrd="0" presId="urn:microsoft.com/office/officeart/2005/8/layout/target3"/>
    <dgm:cxn modelId="{1AC31C34-0064-4F31-84FF-AB9ACC7D7BD6}" type="presParOf" srcId="{333A1088-737F-45CB-B68E-254E46348037}" destId="{2BE915AB-18AA-4053-B92C-3BFC9ED204BB}" srcOrd="16" destOrd="0" presId="urn:microsoft.com/office/officeart/2005/8/layout/target3"/>
    <dgm:cxn modelId="{501D2751-A62B-45F0-87AC-33F1CDB9BD94}" type="presParOf" srcId="{333A1088-737F-45CB-B68E-254E46348037}" destId="{6BB5E863-4638-4E1D-BFDE-399D028AC4ED}" srcOrd="17" destOrd="0" presId="urn:microsoft.com/office/officeart/2005/8/layout/target3"/>
    <dgm:cxn modelId="{96F92753-7480-4FD4-B1F1-FBDC75C75ABB}" type="presParOf" srcId="{333A1088-737F-45CB-B68E-254E46348037}" destId="{5A5FFA88-C948-4069-8E93-59FA12366E83}" srcOrd="18" destOrd="0" presId="urn:microsoft.com/office/officeart/2005/8/layout/target3"/>
    <dgm:cxn modelId="{D078E39C-1D5E-4040-AA05-907BCD5C2B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VY_32_INOVACE_13/05_PŘÍBUZNÁ SLOVA PO 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Příbuzná slova  po 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241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3921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353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944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484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101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069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671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160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536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554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4F3343-0DFF-4775-9BF9-5B2CA226C8A7}" type="datetimeFigureOut">
              <a:rPr lang="cs-CZ" smtClean="0"/>
              <a:t>27.3.2012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9269E-C01D-4F68-936C-496C0C9461D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541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gif"/><Relationship Id="rId12" Type="http://schemas.openxmlformats.org/officeDocument/2006/relationships/image" Target="../media/image1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gif"/><Relationship Id="rId5" Type="http://schemas.openxmlformats.org/officeDocument/2006/relationships/image" Target="../media/image5.wmf"/><Relationship Id="rId10" Type="http://schemas.openxmlformats.org/officeDocument/2006/relationships/image" Target="../media/image10.gi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10" Type="http://schemas.openxmlformats.org/officeDocument/2006/relationships/image" Target="../media/image2.png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6055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9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Materiál je určen pro žáky ZŠ praktické – 5. ročník, slouží </a:t>
            </a:r>
            <a:r>
              <a:rPr lang="cs-CZ" sz="2400" dirty="0" smtClean="0"/>
              <a:t>         k </a:t>
            </a:r>
            <a:r>
              <a:rPr lang="cs-CZ" sz="2400" dirty="0" smtClean="0"/>
              <a:t>pochopení slov, která jsou příbuzná s vyjmenovanými slovy po L, upozorňuje na rozdíly pravopisu v podobně znějících slovech.</a:t>
            </a:r>
          </a:p>
          <a:p>
            <a:r>
              <a:rPr lang="cs-CZ" sz="2400" dirty="0" smtClean="0"/>
              <a:t>Materiál je určen k použití při práci na interaktivní tabuli.</a:t>
            </a:r>
          </a:p>
          <a:p>
            <a:r>
              <a:rPr lang="cs-CZ" sz="2400" dirty="0" smtClean="0"/>
              <a:t>Datum vytvoření:    říjen 2011</a:t>
            </a:r>
          </a:p>
          <a:p>
            <a:r>
              <a:rPr lang="cs-CZ" sz="2400" dirty="0" smtClean="0"/>
              <a:t>Datum ověření:       23</a:t>
            </a:r>
            <a:r>
              <a:rPr lang="cs-CZ" sz="2400" dirty="0" smtClean="0"/>
              <a:t>. 11</a:t>
            </a:r>
            <a:r>
              <a:rPr lang="cs-CZ" sz="2400" dirty="0" smtClean="0"/>
              <a:t>. 2011</a:t>
            </a:r>
          </a:p>
          <a:p>
            <a:r>
              <a:rPr lang="cs-CZ" sz="2400" dirty="0" smtClean="0"/>
              <a:t>Učitel postupně seznamuje žáky se slovy příbuznými </a:t>
            </a:r>
            <a:r>
              <a:rPr lang="cs-CZ" sz="2400" dirty="0" smtClean="0"/>
              <a:t>                 k </a:t>
            </a:r>
            <a:r>
              <a:rPr lang="cs-CZ" sz="2400" dirty="0" smtClean="0"/>
              <a:t>jednotlivým vyjmenovaným slovům. Žáci doplňují neúplná slova, podtrhávají slova a určují příbuznost k vyjmenovanému slovu. Žáci zvládali doplňování neúplných slov, pracovali aktivně, zdůvodňovali pravopis příbuzných slov.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0785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Usl_šel hudbu, vysl_šet přání,  nesl_šně projít, nedosl_chavý </a:t>
            </a:r>
          </a:p>
          <a:p>
            <a:pPr marL="0" indent="0">
              <a:buNone/>
            </a:pPr>
            <a:r>
              <a:rPr lang="cs-CZ" sz="2400" dirty="0" smtClean="0"/>
              <a:t>člověk, nesl_šný hlas, nesl_cháno, ml_nek na maso, ml_nské</a:t>
            </a:r>
            <a:r>
              <a:rPr lang="cs-CZ" sz="2400" dirty="0"/>
              <a:t> </a:t>
            </a:r>
            <a:r>
              <a:rPr lang="cs-CZ" sz="2400" dirty="0" smtClean="0"/>
              <a:t>kolo, </a:t>
            </a:r>
          </a:p>
          <a:p>
            <a:pPr marL="0" indent="0">
              <a:buNone/>
            </a:pPr>
            <a:r>
              <a:rPr lang="cs-CZ" sz="2400" dirty="0" smtClean="0"/>
              <a:t>rozbitý ml_nek, ml_nice na obilí, bl_skavý kamínek, bl_ští se na </a:t>
            </a:r>
          </a:p>
          <a:p>
            <a:pPr marL="0" indent="0">
              <a:buNone/>
            </a:pPr>
            <a:r>
              <a:rPr lang="cs-CZ" sz="2400" dirty="0" smtClean="0"/>
              <a:t>slunci, ozdoba se zabl_skla, nabl_skaný drahokam.</a:t>
            </a:r>
            <a:endParaRPr lang="cs-CZ" sz="2400" dirty="0"/>
          </a:p>
          <a:p>
            <a:endParaRPr lang="cs-CZ" sz="2400" u="sng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509989"/>
              </p:ext>
            </p:extLst>
          </p:nvPr>
        </p:nvGraphicFramePr>
        <p:xfrm>
          <a:off x="2843808" y="2924944"/>
          <a:ext cx="331236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slyšet - mlýn -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blýskat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2810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Pol_kač ohně, pomalé pol_kání, nepol_kej rychle, nesmíš to </a:t>
            </a:r>
          </a:p>
          <a:p>
            <a:pPr marL="0" indent="0">
              <a:buNone/>
            </a:pPr>
            <a:r>
              <a:rPr lang="cs-CZ" sz="2400" dirty="0" smtClean="0"/>
              <a:t>spol_kat, upl_nulý týden, topíme pl_nem, pl_nulý provoz, měřit </a:t>
            </a:r>
          </a:p>
          <a:p>
            <a:pPr marL="0" indent="0">
              <a:buNone/>
            </a:pPr>
            <a:r>
              <a:rPr lang="cs-CZ" sz="2400" dirty="0" smtClean="0"/>
              <a:t>pl_noměrem, rozpl_nout se nad parou, spl_vavý oblek, zemní </a:t>
            </a:r>
          </a:p>
          <a:p>
            <a:pPr marL="0" indent="0">
              <a:buNone/>
            </a:pPr>
            <a:r>
              <a:rPr lang="cs-CZ" sz="2400" dirty="0" smtClean="0"/>
              <a:t>pl_novod, pl_nule mluvit, opl_vat bohatstvím, spl_nutí duší, </a:t>
            </a:r>
          </a:p>
          <a:p>
            <a:pPr marL="0" indent="0">
              <a:buNone/>
            </a:pPr>
            <a:r>
              <a:rPr lang="cs-CZ" sz="2400" dirty="0" smtClean="0"/>
              <a:t>nepl_tvej jídlem, vypl_tvat vodu, pl_tvání jídlem, nevzl_kej tady, </a:t>
            </a:r>
          </a:p>
          <a:p>
            <a:pPr marL="0" indent="0">
              <a:buNone/>
            </a:pPr>
            <a:r>
              <a:rPr lang="cs-CZ" sz="2400" dirty="0" smtClean="0"/>
              <a:t>vzl_kání dítěte, vzl_kala strachy, rozvzl_kal se, zal_kal se štěstím.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9919928"/>
              </p:ext>
            </p:extLst>
          </p:nvPr>
        </p:nvGraphicFramePr>
        <p:xfrm>
          <a:off x="2195736" y="2708920"/>
          <a:ext cx="463217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32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polykat - plynout - plýtvat - vzlykat 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4393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L_sinka na hlavě, pták l_ska, L_sá hora, bílá l_sinka na hřbetě, </a:t>
            </a:r>
          </a:p>
          <a:p>
            <a:pPr marL="0" indent="0">
              <a:buNone/>
            </a:pPr>
            <a:r>
              <a:rPr lang="cs-CZ" sz="2400" dirty="0" smtClean="0"/>
              <a:t>L_sá nad Labem, ol_salý pes, l_tkový sval, bolavá l_tka, l_ko pod </a:t>
            </a:r>
          </a:p>
          <a:p>
            <a:pPr marL="0" indent="0">
              <a:buNone/>
            </a:pPr>
            <a:r>
              <a:rPr lang="cs-CZ" sz="2400" dirty="0" smtClean="0"/>
              <a:t>kůrou, l_kožrout škodí, l_kové boty, l_čený koš, dřevěné l_že, </a:t>
            </a:r>
          </a:p>
          <a:p>
            <a:pPr marL="0" indent="0">
              <a:buNone/>
            </a:pPr>
            <a:r>
              <a:rPr lang="cs-CZ" sz="2400" dirty="0" smtClean="0"/>
              <a:t>l_žař lyžuje, vodní l_žování, l_žařský závod, dobře si zal_žovat, </a:t>
            </a:r>
          </a:p>
          <a:p>
            <a:pPr marL="0" indent="0">
              <a:buNone/>
            </a:pPr>
            <a:r>
              <a:rPr lang="cs-CZ" sz="2400" dirty="0" smtClean="0"/>
              <a:t>l_žařka na svahu.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637061"/>
              </p:ext>
            </p:extLst>
          </p:nvPr>
        </p:nvGraphicFramePr>
        <p:xfrm>
          <a:off x="2771800" y="2996952"/>
          <a:ext cx="30480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lysý - lýtko - lýko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- lyže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762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Pel_ňkový odvar, čaj z pel_ňku, pl_šový králík, panenka z pl_še, </a:t>
            </a:r>
          </a:p>
          <a:p>
            <a:pPr marL="0" indent="0">
              <a:buNone/>
            </a:pPr>
            <a:r>
              <a:rPr lang="cs-CZ" sz="2400" dirty="0" smtClean="0"/>
              <a:t>malý pl_šáček, pl_šová hračka.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744029"/>
              </p:ext>
            </p:extLst>
          </p:nvPr>
        </p:nvGraphicFramePr>
        <p:xfrm>
          <a:off x="3491880" y="3068960"/>
          <a:ext cx="196788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pelyněk - plyš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3969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Pozor na rozdíly v psaní těchto slov 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14116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mlýn (budova)                               mlít (mele mouku)</a:t>
            </a:r>
          </a:p>
          <a:p>
            <a:pPr marL="0" indent="0">
              <a:buNone/>
            </a:pPr>
            <a:r>
              <a:rPr lang="cs-CZ" sz="2400" dirty="0" smtClean="0"/>
              <a:t>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blýská se (bouřka)                        blízká (nedaleká) </a:t>
            </a:r>
          </a:p>
          <a:p>
            <a:pPr marL="0" indent="0">
              <a:buNone/>
            </a:pPr>
            <a:r>
              <a:rPr lang="cs-CZ" sz="2400" dirty="0" smtClean="0"/>
              <a:t>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vyplývat  (z něčeho)                vyplivat (něco)</a:t>
            </a:r>
          </a:p>
          <a:p>
            <a:pPr marL="0" indent="0">
              <a:buNone/>
            </a:pPr>
            <a:r>
              <a:rPr lang="cs-CZ" sz="2400" dirty="0" smtClean="0"/>
              <a:t>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lyska (pták, lysina)                         líska (keř)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377" y="2076631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996" y="2893405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5636" y="3789040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398" y="4653136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Iveta\Local Settings\Temporary Internet Files\Content.IE5\A9X2N6X8\MC9001577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05" y="1952141"/>
            <a:ext cx="653149" cy="64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Iveta\Local Settings\Temporary Internet Files\Content.IE5\TZN57DB8\MC9004315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41" y="2869764"/>
            <a:ext cx="676513" cy="67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Iveta\Local Settings\Temporary Internet Files\Content.IE5\Q5Q3GLIJ\MC9003121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66" y="3766801"/>
            <a:ext cx="413601" cy="55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0I8J3PKH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07" y="3722862"/>
            <a:ext cx="602872" cy="602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>
            <a:stCxn id="1029" idx="3"/>
            <a:endCxn id="1028" idx="1"/>
          </p:cNvCxnSpPr>
          <p:nvPr/>
        </p:nvCxnSpPr>
        <p:spPr>
          <a:xfrm>
            <a:off x="983679" y="4024298"/>
            <a:ext cx="362587" cy="222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C:\Documents and Settings\Iveta\Local Settings\Temporary Internet Files\Content.IE5\WZPFMQ75\MM90023624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97" y="4641511"/>
            <a:ext cx="5334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Iveta\Local Settings\Temporary Internet Files\Content.IE5\TZN57DB8\MC9004119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931483"/>
            <a:ext cx="702897" cy="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Iveta\Local Settings\Temporary Internet Files\Content.IE5\68A1RLGW\MC90007870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7411" y="2750277"/>
            <a:ext cx="801862" cy="68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Iveta\Local Settings\Temporary Internet Files\Content.IE5\LBFJHTWE\MM900041074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4486" y="3546277"/>
            <a:ext cx="1344787" cy="678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Iveta\Local Settings\Temporary Internet Files\Content.IE5\LBFJHTWE\MM900236357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500328">
            <a:off x="8360540" y="3529270"/>
            <a:ext cx="381535" cy="519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Iveta\Local Settings\Temporary Internet Files\Content.IE5\0I8J3PKH\MC90012282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587" y="4486032"/>
            <a:ext cx="884056" cy="74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053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Pozor na rozdíly v psaní těchto slov 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lýčený (z lýka)                             líčený (děj, obličej)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lyže (lyžování)                             líže (zmrzlinu)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slynout (proslulý)                       slinit (sliny)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vlys (ozdoba domu)                    lis (přístroj)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r>
              <a:rPr lang="cs-CZ" sz="2400" dirty="0" smtClean="0"/>
              <a:t>Pozn.: lišej (vyrážka) a lišaj (motýl) píšeme s měkkým </a:t>
            </a:r>
            <a:r>
              <a:rPr lang="cs-CZ" sz="2400" b="1" u="sng" dirty="0" smtClean="0"/>
              <a:t>i</a:t>
            </a:r>
            <a:r>
              <a:rPr lang="cs-CZ" sz="2400" dirty="0" smtClean="0"/>
              <a:t> .</a:t>
            </a:r>
          </a:p>
        </p:txBody>
      </p:sp>
      <p:pic>
        <p:nvPicPr>
          <p:cNvPr id="2054" name="Picture 6" descr="C:\Documents and Settings\Iveta\Local Settings\Temporary Internet Files\Content.IE5\Q3CNFGPW\MC900410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234" y="2564903"/>
            <a:ext cx="698265" cy="84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Iveta\Local Settings\Temporary Internet Files\Content.IE5\0LA34HAV\MC900290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756" y="3645024"/>
            <a:ext cx="805220" cy="49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Iveta\Local Settings\Temporary Internet Files\Content.IE5\LBFJHTWE\MC900217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242" y="4509119"/>
            <a:ext cx="969258" cy="66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Iveta\Local Settings\Temporary Internet Files\Content.IE5\CTY3KDAJ\MC9000150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66" y="4569736"/>
            <a:ext cx="594931" cy="66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Iveta\Local Settings\Temporary Internet Files\Content.IE5\0LA34HAV\MC9004465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03" y="2803405"/>
            <a:ext cx="976873" cy="60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Iveta\Local Settings\Temporary Internet Files\Content.IE5\4PEF81QN\MP90040545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31" y="1844907"/>
            <a:ext cx="1007996" cy="719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olný tvar 7"/>
          <p:cNvSpPr/>
          <p:nvPr/>
        </p:nvSpPr>
        <p:spPr>
          <a:xfrm>
            <a:off x="7588155" y="3957851"/>
            <a:ext cx="122830" cy="311492"/>
          </a:xfrm>
          <a:custGeom>
            <a:avLst/>
            <a:gdLst>
              <a:gd name="connsiteX0" fmla="*/ 0 w 122830"/>
              <a:gd name="connsiteY0" fmla="*/ 0 h 311492"/>
              <a:gd name="connsiteX1" fmla="*/ 27296 w 122830"/>
              <a:gd name="connsiteY1" fmla="*/ 68239 h 311492"/>
              <a:gd name="connsiteX2" fmla="*/ 40944 w 122830"/>
              <a:gd name="connsiteY2" fmla="*/ 136477 h 311492"/>
              <a:gd name="connsiteX3" fmla="*/ 122830 w 122830"/>
              <a:gd name="connsiteY3" fmla="*/ 191068 h 311492"/>
              <a:gd name="connsiteX4" fmla="*/ 27296 w 122830"/>
              <a:gd name="connsiteY4" fmla="*/ 272955 h 311492"/>
              <a:gd name="connsiteX5" fmla="*/ 68239 w 122830"/>
              <a:gd name="connsiteY5" fmla="*/ 163773 h 311492"/>
              <a:gd name="connsiteX6" fmla="*/ 68239 w 122830"/>
              <a:gd name="connsiteY6" fmla="*/ 136477 h 311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830" h="311492">
                <a:moveTo>
                  <a:pt x="0" y="0"/>
                </a:moveTo>
                <a:cubicBezTo>
                  <a:pt x="9099" y="22746"/>
                  <a:pt x="20256" y="44774"/>
                  <a:pt x="27296" y="68239"/>
                </a:cubicBezTo>
                <a:cubicBezTo>
                  <a:pt x="33962" y="90457"/>
                  <a:pt x="26703" y="118167"/>
                  <a:pt x="40944" y="136477"/>
                </a:cubicBezTo>
                <a:cubicBezTo>
                  <a:pt x="61084" y="162372"/>
                  <a:pt x="122830" y="191068"/>
                  <a:pt x="122830" y="191068"/>
                </a:cubicBezTo>
                <a:cubicBezTo>
                  <a:pt x="121913" y="197487"/>
                  <a:pt x="126595" y="392116"/>
                  <a:pt x="27296" y="272955"/>
                </a:cubicBezTo>
                <a:cubicBezTo>
                  <a:pt x="550" y="240860"/>
                  <a:pt x="58914" y="187087"/>
                  <a:pt x="68239" y="163773"/>
                </a:cubicBezTo>
                <a:cubicBezTo>
                  <a:pt x="71618" y="155325"/>
                  <a:pt x="68239" y="145576"/>
                  <a:pt x="68239" y="136477"/>
                </a:cubicBezTo>
              </a:path>
            </a:pathLst>
          </a:cu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63" name="Picture 15" descr="C:\Documents and Settings\Iveta\Local Settings\Temporary Internet Files\Content.IE5\CTY3KDAJ\MC9003595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815598"/>
            <a:ext cx="725753" cy="77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Documents and Settings\Iveta\Local Settings\Temporary Internet Files\Content.IE5\TZN57DB8\MC9001493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66" y="3545169"/>
            <a:ext cx="594931" cy="996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260" y="2076631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9758" y="2906710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377" y="384494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619" y="4704086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612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u="sng" dirty="0" smtClean="0"/>
              <a:t>Uslyšel</a:t>
            </a:r>
            <a:r>
              <a:rPr lang="cs-CZ" sz="2400" dirty="0" smtClean="0"/>
              <a:t> </a:t>
            </a:r>
            <a:r>
              <a:rPr lang="cs-CZ" sz="2400" dirty="0"/>
              <a:t>hudbu, </a:t>
            </a:r>
            <a:r>
              <a:rPr lang="cs-CZ" sz="2400" u="sng" dirty="0" smtClean="0"/>
              <a:t>vyslyšet</a:t>
            </a:r>
            <a:r>
              <a:rPr lang="cs-CZ" sz="2400" dirty="0" smtClean="0"/>
              <a:t> </a:t>
            </a:r>
            <a:r>
              <a:rPr lang="cs-CZ" sz="2400" dirty="0"/>
              <a:t>přání,  </a:t>
            </a:r>
            <a:r>
              <a:rPr lang="cs-CZ" sz="2400" u="sng" dirty="0" smtClean="0"/>
              <a:t>neslyšně</a:t>
            </a:r>
            <a:r>
              <a:rPr lang="cs-CZ" sz="2400" dirty="0" smtClean="0"/>
              <a:t> </a:t>
            </a:r>
            <a:r>
              <a:rPr lang="cs-CZ" sz="2400" dirty="0"/>
              <a:t>projít, </a:t>
            </a:r>
            <a:r>
              <a:rPr lang="cs-CZ" sz="2400" u="sng" dirty="0" smtClean="0"/>
              <a:t>nedoslýchavý </a:t>
            </a:r>
            <a:endParaRPr lang="cs-CZ" sz="2400" u="sng" dirty="0"/>
          </a:p>
          <a:p>
            <a:pPr marL="0" indent="0">
              <a:buNone/>
            </a:pPr>
            <a:r>
              <a:rPr lang="cs-CZ" sz="2400" dirty="0"/>
              <a:t>člověk, </a:t>
            </a:r>
            <a:r>
              <a:rPr lang="cs-CZ" sz="2400" u="sng" dirty="0" smtClean="0"/>
              <a:t>neslyšný</a:t>
            </a:r>
            <a:r>
              <a:rPr lang="cs-CZ" sz="2400" dirty="0" smtClean="0"/>
              <a:t> </a:t>
            </a:r>
            <a:r>
              <a:rPr lang="cs-CZ" sz="2400" dirty="0"/>
              <a:t>hlas, </a:t>
            </a:r>
            <a:r>
              <a:rPr lang="cs-CZ" sz="2400" u="sng" dirty="0" smtClean="0"/>
              <a:t>neslýcháno</a:t>
            </a:r>
            <a:r>
              <a:rPr lang="cs-CZ" sz="2400" dirty="0"/>
              <a:t>, </a:t>
            </a:r>
            <a:r>
              <a:rPr lang="cs-CZ" sz="2400" u="sng" dirty="0" smtClean="0"/>
              <a:t>mlýnek</a:t>
            </a:r>
            <a:r>
              <a:rPr lang="cs-CZ" sz="2400" dirty="0" smtClean="0"/>
              <a:t> </a:t>
            </a:r>
            <a:r>
              <a:rPr lang="cs-CZ" sz="2400" dirty="0"/>
              <a:t>na maso, </a:t>
            </a:r>
            <a:r>
              <a:rPr lang="cs-CZ" sz="2400" u="sng" dirty="0" smtClean="0"/>
              <a:t>mlýnské</a:t>
            </a:r>
            <a:r>
              <a:rPr lang="cs-CZ" sz="2400" dirty="0" smtClean="0"/>
              <a:t> </a:t>
            </a:r>
            <a:r>
              <a:rPr lang="cs-CZ" sz="2400" dirty="0"/>
              <a:t>kolo, </a:t>
            </a:r>
          </a:p>
          <a:p>
            <a:pPr marL="0" indent="0">
              <a:buNone/>
            </a:pPr>
            <a:r>
              <a:rPr lang="cs-CZ" sz="2400" dirty="0"/>
              <a:t>rozbitý </a:t>
            </a:r>
            <a:r>
              <a:rPr lang="cs-CZ" sz="2400" u="sng" dirty="0" smtClean="0"/>
              <a:t>mlýnek</a:t>
            </a:r>
            <a:r>
              <a:rPr lang="cs-CZ" sz="2400" dirty="0"/>
              <a:t>, </a:t>
            </a:r>
            <a:r>
              <a:rPr lang="cs-CZ" sz="2400" u="sng" dirty="0" smtClean="0"/>
              <a:t>mlýnice</a:t>
            </a:r>
            <a:r>
              <a:rPr lang="cs-CZ" sz="2400" dirty="0" smtClean="0"/>
              <a:t> </a:t>
            </a:r>
            <a:r>
              <a:rPr lang="cs-CZ" sz="2400" dirty="0"/>
              <a:t>na obilí, </a:t>
            </a:r>
            <a:r>
              <a:rPr lang="cs-CZ" sz="2400" u="sng" dirty="0" smtClean="0"/>
              <a:t>blýskavý</a:t>
            </a:r>
            <a:r>
              <a:rPr lang="cs-CZ" sz="2400" dirty="0" smtClean="0"/>
              <a:t> </a:t>
            </a:r>
            <a:r>
              <a:rPr lang="cs-CZ" sz="2400" dirty="0"/>
              <a:t>kamínek, </a:t>
            </a:r>
            <a:r>
              <a:rPr lang="cs-CZ" sz="2400" u="sng" dirty="0" smtClean="0"/>
              <a:t>blyští</a:t>
            </a:r>
            <a:r>
              <a:rPr lang="cs-CZ" sz="2400" dirty="0" smtClean="0"/>
              <a:t> </a:t>
            </a:r>
            <a:r>
              <a:rPr lang="cs-CZ" sz="2400" dirty="0"/>
              <a:t>se na </a:t>
            </a:r>
          </a:p>
          <a:p>
            <a:pPr marL="0" indent="0">
              <a:buNone/>
            </a:pPr>
            <a:r>
              <a:rPr lang="cs-CZ" sz="2400" dirty="0"/>
              <a:t>slunci, ozdoba se </a:t>
            </a:r>
            <a:r>
              <a:rPr lang="cs-CZ" sz="2400" u="sng" dirty="0" smtClean="0"/>
              <a:t>zablýskla</a:t>
            </a:r>
            <a:r>
              <a:rPr lang="cs-CZ" sz="2400" dirty="0"/>
              <a:t>, </a:t>
            </a:r>
            <a:r>
              <a:rPr lang="cs-CZ" sz="2400" u="sng" dirty="0" smtClean="0"/>
              <a:t>nablýskaný</a:t>
            </a:r>
            <a:r>
              <a:rPr lang="cs-CZ" sz="2400" dirty="0" smtClean="0"/>
              <a:t> </a:t>
            </a:r>
            <a:r>
              <a:rPr lang="cs-CZ" sz="2400" dirty="0"/>
              <a:t>drahokam.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2850758"/>
              </p:ext>
            </p:extLst>
          </p:nvPr>
        </p:nvGraphicFramePr>
        <p:xfrm>
          <a:off x="2843808" y="2924944"/>
          <a:ext cx="331236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slyšet - mlýn -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blýskat se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3644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Polykač</a:t>
            </a:r>
            <a:r>
              <a:rPr lang="cs-CZ" sz="2400" dirty="0" smtClean="0"/>
              <a:t> </a:t>
            </a:r>
            <a:r>
              <a:rPr lang="cs-CZ" sz="2400" dirty="0"/>
              <a:t>ohně, pomalé </a:t>
            </a:r>
            <a:r>
              <a:rPr lang="cs-CZ" sz="2400" u="sng" dirty="0" smtClean="0"/>
              <a:t>polykání</a:t>
            </a:r>
            <a:r>
              <a:rPr lang="cs-CZ" sz="2400" dirty="0"/>
              <a:t>, </a:t>
            </a:r>
            <a:r>
              <a:rPr lang="cs-CZ" sz="2400" u="sng" dirty="0" smtClean="0"/>
              <a:t>nepolykej</a:t>
            </a:r>
            <a:r>
              <a:rPr lang="cs-CZ" sz="2400" dirty="0" smtClean="0"/>
              <a:t> </a:t>
            </a:r>
            <a:r>
              <a:rPr lang="cs-CZ" sz="2400" dirty="0"/>
              <a:t>rychle, nesmíš to </a:t>
            </a:r>
          </a:p>
          <a:p>
            <a:pPr marL="0" indent="0">
              <a:buNone/>
            </a:pPr>
            <a:r>
              <a:rPr lang="cs-CZ" sz="2400" u="sng" dirty="0" smtClean="0"/>
              <a:t>spolykat</a:t>
            </a:r>
            <a:r>
              <a:rPr lang="cs-CZ" sz="2400" dirty="0"/>
              <a:t>, </a:t>
            </a:r>
            <a:r>
              <a:rPr lang="cs-CZ" sz="2400" u="sng" dirty="0" smtClean="0"/>
              <a:t>uplynulý</a:t>
            </a:r>
            <a:r>
              <a:rPr lang="cs-CZ" sz="2400" dirty="0" smtClean="0"/>
              <a:t> </a:t>
            </a:r>
            <a:r>
              <a:rPr lang="cs-CZ" sz="2400" dirty="0"/>
              <a:t>týden, topíme </a:t>
            </a:r>
            <a:r>
              <a:rPr lang="cs-CZ" sz="2400" u="sng" dirty="0" smtClean="0"/>
              <a:t>plynem</a:t>
            </a:r>
            <a:r>
              <a:rPr lang="cs-CZ" sz="2400" dirty="0"/>
              <a:t>, </a:t>
            </a:r>
            <a:r>
              <a:rPr lang="cs-CZ" sz="2400" u="sng" dirty="0" smtClean="0"/>
              <a:t>plynulý</a:t>
            </a:r>
            <a:r>
              <a:rPr lang="cs-CZ" sz="2400" dirty="0" smtClean="0"/>
              <a:t> </a:t>
            </a:r>
            <a:r>
              <a:rPr lang="cs-CZ" sz="2400" dirty="0"/>
              <a:t>provoz, měřit </a:t>
            </a:r>
          </a:p>
          <a:p>
            <a:pPr marL="0" indent="0">
              <a:buNone/>
            </a:pPr>
            <a:r>
              <a:rPr lang="cs-CZ" sz="2400" u="sng" dirty="0" smtClean="0"/>
              <a:t>plynoměrem</a:t>
            </a:r>
            <a:r>
              <a:rPr lang="cs-CZ" sz="2400" dirty="0"/>
              <a:t>, </a:t>
            </a:r>
            <a:r>
              <a:rPr lang="cs-CZ" sz="2400" u="sng" dirty="0" smtClean="0"/>
              <a:t>rozplynout</a:t>
            </a:r>
            <a:r>
              <a:rPr lang="cs-CZ" sz="2400" dirty="0" smtClean="0"/>
              <a:t> </a:t>
            </a:r>
            <a:r>
              <a:rPr lang="cs-CZ" sz="2400" dirty="0"/>
              <a:t>se nad parou, </a:t>
            </a:r>
            <a:r>
              <a:rPr lang="cs-CZ" sz="2400" u="sng" dirty="0" smtClean="0"/>
              <a:t>splývavý</a:t>
            </a:r>
            <a:r>
              <a:rPr lang="cs-CZ" sz="2400" dirty="0" smtClean="0"/>
              <a:t> </a:t>
            </a:r>
            <a:r>
              <a:rPr lang="cs-CZ" sz="2400" dirty="0"/>
              <a:t>oblek, zemní </a:t>
            </a:r>
          </a:p>
          <a:p>
            <a:pPr marL="0" indent="0">
              <a:buNone/>
            </a:pPr>
            <a:r>
              <a:rPr lang="cs-CZ" sz="2400" u="sng" dirty="0" smtClean="0"/>
              <a:t>plynovod</a:t>
            </a:r>
            <a:r>
              <a:rPr lang="cs-CZ" sz="2400" dirty="0"/>
              <a:t>, </a:t>
            </a:r>
            <a:r>
              <a:rPr lang="cs-CZ" sz="2400" u="sng" dirty="0" smtClean="0"/>
              <a:t>plynule</a:t>
            </a:r>
            <a:r>
              <a:rPr lang="cs-CZ" sz="2400" dirty="0" smtClean="0"/>
              <a:t> </a:t>
            </a:r>
            <a:r>
              <a:rPr lang="cs-CZ" sz="2400" dirty="0"/>
              <a:t>mluvit, </a:t>
            </a:r>
            <a:r>
              <a:rPr lang="cs-CZ" sz="2400" u="sng" dirty="0" smtClean="0"/>
              <a:t>oplývat</a:t>
            </a:r>
            <a:r>
              <a:rPr lang="cs-CZ" sz="2400" dirty="0" smtClean="0"/>
              <a:t> </a:t>
            </a:r>
            <a:r>
              <a:rPr lang="cs-CZ" sz="2400" dirty="0"/>
              <a:t>bohatstvím, </a:t>
            </a:r>
            <a:r>
              <a:rPr lang="cs-CZ" sz="2400" u="sng" dirty="0" smtClean="0"/>
              <a:t>splynutí</a:t>
            </a:r>
            <a:r>
              <a:rPr lang="cs-CZ" sz="2400" dirty="0" smtClean="0"/>
              <a:t> </a:t>
            </a:r>
            <a:r>
              <a:rPr lang="cs-CZ" sz="2400" dirty="0"/>
              <a:t>duší, </a:t>
            </a:r>
          </a:p>
          <a:p>
            <a:pPr marL="0" indent="0">
              <a:buNone/>
            </a:pPr>
            <a:r>
              <a:rPr lang="cs-CZ" sz="2400" u="sng" dirty="0" smtClean="0"/>
              <a:t>neplýtvej</a:t>
            </a:r>
            <a:r>
              <a:rPr lang="cs-CZ" sz="2400" dirty="0" smtClean="0"/>
              <a:t> </a:t>
            </a:r>
            <a:r>
              <a:rPr lang="cs-CZ" sz="2400" dirty="0"/>
              <a:t>jídlem, </a:t>
            </a:r>
            <a:r>
              <a:rPr lang="cs-CZ" sz="2400" u="sng" dirty="0" smtClean="0"/>
              <a:t>vyplýtvat</a:t>
            </a:r>
            <a:r>
              <a:rPr lang="cs-CZ" sz="2400" dirty="0" smtClean="0"/>
              <a:t> </a:t>
            </a:r>
            <a:r>
              <a:rPr lang="cs-CZ" sz="2400" dirty="0"/>
              <a:t>vodu, </a:t>
            </a:r>
            <a:r>
              <a:rPr lang="cs-CZ" sz="2400" u="sng" dirty="0" smtClean="0"/>
              <a:t>plýtvání</a:t>
            </a:r>
            <a:r>
              <a:rPr lang="cs-CZ" sz="2400" dirty="0" smtClean="0"/>
              <a:t> </a:t>
            </a:r>
            <a:r>
              <a:rPr lang="cs-CZ" sz="2400" dirty="0"/>
              <a:t>jídlem, </a:t>
            </a:r>
            <a:r>
              <a:rPr lang="cs-CZ" sz="2400" u="sng" dirty="0" smtClean="0"/>
              <a:t>nevzlykej</a:t>
            </a:r>
            <a:r>
              <a:rPr lang="cs-CZ" sz="2400" dirty="0" smtClean="0"/>
              <a:t> </a:t>
            </a:r>
            <a:r>
              <a:rPr lang="cs-CZ" sz="2400" dirty="0"/>
              <a:t>tady, </a:t>
            </a:r>
          </a:p>
          <a:p>
            <a:pPr marL="0" indent="0">
              <a:buNone/>
            </a:pPr>
            <a:r>
              <a:rPr lang="cs-CZ" sz="2400" u="sng" dirty="0" smtClean="0"/>
              <a:t>vzlykání</a:t>
            </a:r>
            <a:r>
              <a:rPr lang="cs-CZ" sz="2400" dirty="0" smtClean="0"/>
              <a:t> </a:t>
            </a:r>
            <a:r>
              <a:rPr lang="cs-CZ" sz="2400" dirty="0"/>
              <a:t>dítěte, </a:t>
            </a:r>
            <a:r>
              <a:rPr lang="cs-CZ" sz="2400" u="sng" dirty="0" smtClean="0"/>
              <a:t>vzlykala</a:t>
            </a:r>
            <a:r>
              <a:rPr lang="cs-CZ" sz="2400" dirty="0" smtClean="0"/>
              <a:t> </a:t>
            </a:r>
            <a:r>
              <a:rPr lang="cs-CZ" sz="2400" dirty="0"/>
              <a:t>strachy, </a:t>
            </a:r>
            <a:r>
              <a:rPr lang="cs-CZ" sz="2400" u="sng" dirty="0" smtClean="0"/>
              <a:t>rozvzlykal</a:t>
            </a:r>
            <a:r>
              <a:rPr lang="cs-CZ" sz="2400" dirty="0" smtClean="0"/>
              <a:t> </a:t>
            </a:r>
            <a:r>
              <a:rPr lang="cs-CZ" sz="2400" dirty="0"/>
              <a:t>se, </a:t>
            </a:r>
            <a:r>
              <a:rPr lang="cs-CZ" sz="2400" u="sng" dirty="0" smtClean="0"/>
              <a:t>zalykal</a:t>
            </a:r>
            <a:r>
              <a:rPr lang="cs-CZ" sz="2400" dirty="0" smtClean="0"/>
              <a:t> </a:t>
            </a:r>
            <a:r>
              <a:rPr lang="cs-CZ" sz="2400" dirty="0"/>
              <a:t>se štěstím.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046051"/>
              </p:ext>
            </p:extLst>
          </p:nvPr>
        </p:nvGraphicFramePr>
        <p:xfrm>
          <a:off x="2195736" y="2708920"/>
          <a:ext cx="4632176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3217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polykat - plynout - plýtvat - vzlykat 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6584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/>
              <a:t>Doplň 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u="sng" dirty="0" smtClean="0"/>
              <a:t>Lysinka</a:t>
            </a:r>
            <a:r>
              <a:rPr lang="cs-CZ" sz="2400" dirty="0" smtClean="0"/>
              <a:t> </a:t>
            </a:r>
            <a:r>
              <a:rPr lang="cs-CZ" sz="2400" dirty="0"/>
              <a:t>na hlavě, pták </a:t>
            </a:r>
            <a:r>
              <a:rPr lang="cs-CZ" sz="2400" u="sng" dirty="0" smtClean="0"/>
              <a:t>lyska</a:t>
            </a:r>
            <a:r>
              <a:rPr lang="cs-CZ" sz="2400" dirty="0"/>
              <a:t>, </a:t>
            </a:r>
            <a:r>
              <a:rPr lang="cs-CZ" sz="2400" u="sng" dirty="0" smtClean="0"/>
              <a:t>Lysá</a:t>
            </a:r>
            <a:r>
              <a:rPr lang="cs-CZ" sz="2400" dirty="0" smtClean="0"/>
              <a:t> </a:t>
            </a:r>
            <a:r>
              <a:rPr lang="cs-CZ" sz="2400" dirty="0"/>
              <a:t>hora, bílá </a:t>
            </a:r>
            <a:r>
              <a:rPr lang="cs-CZ" sz="2400" u="sng" dirty="0" smtClean="0"/>
              <a:t>lysinka</a:t>
            </a:r>
            <a:r>
              <a:rPr lang="cs-CZ" sz="2400" dirty="0" smtClean="0"/>
              <a:t> </a:t>
            </a:r>
            <a:r>
              <a:rPr lang="cs-CZ" sz="2400" dirty="0"/>
              <a:t>na hřbetě, </a:t>
            </a:r>
          </a:p>
          <a:p>
            <a:pPr marL="0" indent="0">
              <a:buNone/>
            </a:pPr>
            <a:r>
              <a:rPr lang="cs-CZ" sz="2400" u="sng" dirty="0" smtClean="0"/>
              <a:t>Lysá</a:t>
            </a:r>
            <a:r>
              <a:rPr lang="cs-CZ" sz="2400" dirty="0" smtClean="0"/>
              <a:t> </a:t>
            </a:r>
            <a:r>
              <a:rPr lang="cs-CZ" sz="2400" dirty="0"/>
              <a:t>nad Labem, </a:t>
            </a:r>
            <a:r>
              <a:rPr lang="cs-CZ" sz="2400" u="sng" dirty="0" smtClean="0"/>
              <a:t>olysalý</a:t>
            </a:r>
            <a:r>
              <a:rPr lang="cs-CZ" sz="2400" dirty="0" smtClean="0"/>
              <a:t> </a:t>
            </a:r>
            <a:r>
              <a:rPr lang="cs-CZ" sz="2400" dirty="0"/>
              <a:t>pes, </a:t>
            </a:r>
            <a:r>
              <a:rPr lang="cs-CZ" sz="2400" u="sng" dirty="0" smtClean="0"/>
              <a:t>lýtkový</a:t>
            </a:r>
            <a:r>
              <a:rPr lang="cs-CZ" sz="2400" dirty="0" smtClean="0"/>
              <a:t> </a:t>
            </a:r>
            <a:r>
              <a:rPr lang="cs-CZ" sz="2400" dirty="0"/>
              <a:t>sval, bolavá </a:t>
            </a:r>
            <a:r>
              <a:rPr lang="cs-CZ" sz="2400" u="sng" dirty="0" smtClean="0"/>
              <a:t>lýtka</a:t>
            </a:r>
            <a:r>
              <a:rPr lang="cs-CZ" sz="2400" dirty="0"/>
              <a:t>, </a:t>
            </a:r>
            <a:r>
              <a:rPr lang="cs-CZ" sz="2400" u="sng" dirty="0" smtClean="0"/>
              <a:t>lýko</a:t>
            </a:r>
            <a:r>
              <a:rPr lang="cs-CZ" sz="2400" dirty="0" smtClean="0"/>
              <a:t> </a:t>
            </a:r>
            <a:r>
              <a:rPr lang="cs-CZ" sz="2400" dirty="0"/>
              <a:t>pod </a:t>
            </a:r>
          </a:p>
          <a:p>
            <a:pPr marL="0" indent="0">
              <a:buNone/>
            </a:pPr>
            <a:r>
              <a:rPr lang="cs-CZ" sz="2400" dirty="0"/>
              <a:t>kůrou, </a:t>
            </a:r>
            <a:r>
              <a:rPr lang="cs-CZ" sz="2400" u="sng" dirty="0" smtClean="0"/>
              <a:t>lýkožrout</a:t>
            </a:r>
            <a:r>
              <a:rPr lang="cs-CZ" sz="2400" dirty="0" smtClean="0"/>
              <a:t> </a:t>
            </a:r>
            <a:r>
              <a:rPr lang="cs-CZ" sz="2400" dirty="0"/>
              <a:t>škodí, </a:t>
            </a:r>
            <a:r>
              <a:rPr lang="cs-CZ" sz="2400" u="sng" dirty="0" smtClean="0"/>
              <a:t>lýkové</a:t>
            </a:r>
            <a:r>
              <a:rPr lang="cs-CZ" sz="2400" dirty="0" smtClean="0"/>
              <a:t> </a:t>
            </a:r>
            <a:r>
              <a:rPr lang="cs-CZ" sz="2400" dirty="0"/>
              <a:t>boty, </a:t>
            </a:r>
            <a:r>
              <a:rPr lang="cs-CZ" sz="2400" u="sng" dirty="0" smtClean="0"/>
              <a:t>lýčený</a:t>
            </a:r>
            <a:r>
              <a:rPr lang="cs-CZ" sz="2400" dirty="0" smtClean="0"/>
              <a:t> </a:t>
            </a:r>
            <a:r>
              <a:rPr lang="cs-CZ" sz="2400" dirty="0"/>
              <a:t>koš, dřevěné </a:t>
            </a:r>
            <a:r>
              <a:rPr lang="cs-CZ" sz="2400" u="sng" dirty="0" smtClean="0"/>
              <a:t>lyže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lyžař</a:t>
            </a:r>
            <a:r>
              <a:rPr lang="cs-CZ" sz="2400" dirty="0" smtClean="0"/>
              <a:t> </a:t>
            </a:r>
            <a:r>
              <a:rPr lang="cs-CZ" sz="2400" u="sng" dirty="0"/>
              <a:t>lyžuje</a:t>
            </a:r>
            <a:r>
              <a:rPr lang="cs-CZ" sz="2400" dirty="0"/>
              <a:t>, vodní </a:t>
            </a:r>
            <a:r>
              <a:rPr lang="cs-CZ" sz="2400" u="sng" dirty="0" smtClean="0"/>
              <a:t>lyžování</a:t>
            </a:r>
            <a:r>
              <a:rPr lang="cs-CZ" sz="2400" dirty="0"/>
              <a:t>, </a:t>
            </a:r>
            <a:r>
              <a:rPr lang="cs-CZ" sz="2400" u="sng" dirty="0" smtClean="0"/>
              <a:t>lyžařský</a:t>
            </a:r>
            <a:r>
              <a:rPr lang="cs-CZ" sz="2400" dirty="0" smtClean="0"/>
              <a:t> </a:t>
            </a:r>
            <a:r>
              <a:rPr lang="cs-CZ" sz="2400" dirty="0"/>
              <a:t>závod, dobře si </a:t>
            </a:r>
            <a:r>
              <a:rPr lang="cs-CZ" sz="2400" u="sng" dirty="0" smtClean="0"/>
              <a:t>zalyžovat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lyžařka</a:t>
            </a:r>
            <a:r>
              <a:rPr lang="cs-CZ" sz="2400" dirty="0" smtClean="0"/>
              <a:t> </a:t>
            </a:r>
            <a:r>
              <a:rPr lang="cs-CZ" sz="2400" dirty="0"/>
              <a:t>na svahu. 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3787984"/>
              </p:ext>
            </p:extLst>
          </p:nvPr>
        </p:nvGraphicFramePr>
        <p:xfrm>
          <a:off x="2771800" y="2996952"/>
          <a:ext cx="304800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lysý - lýtko - lýko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- lyže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12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L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u="sng" dirty="0" smtClean="0"/>
              <a:t>Pelyňkový</a:t>
            </a:r>
            <a:r>
              <a:rPr lang="cs-CZ" sz="2400" dirty="0" smtClean="0"/>
              <a:t> </a:t>
            </a:r>
            <a:r>
              <a:rPr lang="cs-CZ" sz="2400" dirty="0"/>
              <a:t>odvar, čaj z </a:t>
            </a:r>
            <a:r>
              <a:rPr lang="cs-CZ" sz="2400" u="sng" dirty="0" smtClean="0"/>
              <a:t>pelyňku</a:t>
            </a:r>
            <a:r>
              <a:rPr lang="cs-CZ" sz="2400" dirty="0"/>
              <a:t>, </a:t>
            </a:r>
            <a:r>
              <a:rPr lang="cs-CZ" sz="2400" u="sng" dirty="0" smtClean="0"/>
              <a:t>plyšový</a:t>
            </a:r>
            <a:r>
              <a:rPr lang="cs-CZ" sz="2400" dirty="0" smtClean="0"/>
              <a:t> </a:t>
            </a:r>
            <a:r>
              <a:rPr lang="cs-CZ" sz="2400" dirty="0"/>
              <a:t>králík, panenka z </a:t>
            </a:r>
            <a:r>
              <a:rPr lang="cs-CZ" sz="2400" u="sng" dirty="0" smtClean="0"/>
              <a:t>plyše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dirty="0"/>
              <a:t>malý </a:t>
            </a:r>
            <a:r>
              <a:rPr lang="cs-CZ" sz="2400" u="sng" dirty="0" smtClean="0"/>
              <a:t>plyšáček</a:t>
            </a:r>
            <a:r>
              <a:rPr lang="cs-CZ" sz="2400" dirty="0"/>
              <a:t>, </a:t>
            </a:r>
            <a:r>
              <a:rPr lang="cs-CZ" sz="2400" u="sng" dirty="0" smtClean="0"/>
              <a:t>plyšová</a:t>
            </a:r>
            <a:r>
              <a:rPr lang="cs-CZ" sz="2400" dirty="0" smtClean="0"/>
              <a:t> </a:t>
            </a:r>
            <a:r>
              <a:rPr lang="cs-CZ" sz="2400" dirty="0"/>
              <a:t>hračka.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4854123"/>
              </p:ext>
            </p:extLst>
          </p:nvPr>
        </p:nvGraphicFramePr>
        <p:xfrm>
          <a:off x="3491880" y="3068960"/>
          <a:ext cx="196788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78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pelyněk - plyš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61177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ilustrace :  www.office.microsoft.com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105806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805</Words>
  <Application>Microsoft Office PowerPoint</Application>
  <PresentationFormat>Předvádění na obrazovce (4:3)</PresentationFormat>
  <Paragraphs>127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Příbuzná slova po L</vt:lpstr>
      <vt:lpstr>Příbuzná slova po L</vt:lpstr>
      <vt:lpstr>Příbuzná slova po L</vt:lpstr>
      <vt:lpstr>Příbuzná slova po L</vt:lpstr>
      <vt:lpstr>Pozor na rozdíly v psaní těchto slov !</vt:lpstr>
      <vt:lpstr>Pozor na rozdíly v psaní těchto slov !</vt:lpstr>
      <vt:lpstr>Příbuzná slova po L - řešení</vt:lpstr>
      <vt:lpstr>Příbuzná slova po L - řešení</vt:lpstr>
      <vt:lpstr>Příbuzná slova po L - řešení</vt:lpstr>
      <vt:lpstr>Příbuzná slova po L - řešení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Učitel</cp:lastModifiedBy>
  <cp:revision>14</cp:revision>
  <dcterms:created xsi:type="dcterms:W3CDTF">2011-10-27T12:48:43Z</dcterms:created>
  <dcterms:modified xsi:type="dcterms:W3CDTF">2012-03-27T16:01:30Z</dcterms:modified>
</cp:coreProperties>
</file>