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2" r:id="rId1"/>
    <p:sldMasterId id="2147483704" r:id="rId2"/>
  </p:sldMasterIdLst>
  <p:notesMasterIdLst>
    <p:notesMasterId r:id="rId17"/>
  </p:notesMasterIdLst>
  <p:sldIdLst>
    <p:sldId id="268" r:id="rId3"/>
    <p:sldId id="269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70" r:id="rId15"/>
    <p:sldId id="271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89" autoAdjust="0"/>
  </p:normalViewPr>
  <p:slideViewPr>
    <p:cSldViewPr>
      <p:cViewPr>
        <p:scale>
          <a:sx n="100" d="100"/>
          <a:sy n="100" d="100"/>
        </p:scale>
        <p:origin x="-1848" y="-2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3CC8DA-9378-479A-9977-AE61D291BC41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4F6C55-E185-4D88-9AEE-3AEE8DB43A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45426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8307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98308" name="Zástupný symbol pro číslo snímk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fld id="{6604F604-AD09-41BD-B6AB-2C01B404A16C}" type="slidenum">
              <a:rPr lang="cs-CZ" altLang="cs-CZ" sz="1200" smtClean="0">
                <a:solidFill>
                  <a:prstClr val="black"/>
                </a:solidFill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cs-CZ" altLang="cs-CZ" sz="1200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>
                <a:solidFill>
                  <a:prstClr val="black"/>
                </a:solidFill>
              </a:rPr>
              <a:pPr/>
              <a:t>13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6074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26. 2. 2014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029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26. 2. 2014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8948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26. 2. 2014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7530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26. 2. 2014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6328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26. 2. 2014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66096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26. 2. 2014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8679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26. 2. 2014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1172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26. 2. 2014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5206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26. 2. 2014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71714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26. 2. 2014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54195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26. 2. 2014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4719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3222625" y="304800"/>
            <a:ext cx="11909425" cy="4724400"/>
            <a:chOff x="-2030" y="192"/>
            <a:chExt cx="7502" cy="2976"/>
          </a:xfrm>
        </p:grpSpPr>
        <p:sp>
          <p:nvSpPr>
            <p:cNvPr id="5" name="Line 3"/>
            <p:cNvSpPr>
              <a:spLocks noChangeShapeType="1"/>
            </p:cNvSpPr>
            <p:nvPr/>
          </p:nvSpPr>
          <p:spPr bwMode="auto">
            <a:xfrm>
              <a:off x="912" y="1584"/>
              <a:ext cx="45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cs-CZ" sz="2400" smtClean="0">
                <a:solidFill>
                  <a:srgbClr val="000000"/>
                </a:solidFill>
              </a:endParaRPr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auto">
            <a:xfrm>
              <a:off x="-1584" y="864"/>
              <a:ext cx="2304" cy="2304"/>
            </a:xfrm>
            <a:custGeom>
              <a:avLst/>
              <a:gdLst>
                <a:gd name="T0" fmla="*/ 44083 w 64000"/>
                <a:gd name="T1" fmla="*/ 2368 h 64000"/>
                <a:gd name="T2" fmla="*/ 64000 w 64000"/>
                <a:gd name="T3" fmla="*/ 32000 h 64000"/>
                <a:gd name="T4" fmla="*/ 44083 w 64000"/>
                <a:gd name="T5" fmla="*/ 61631 h 64000"/>
                <a:gd name="T6" fmla="*/ 44083 w 64000"/>
                <a:gd name="T7" fmla="*/ 61631 h 64000"/>
                <a:gd name="T8" fmla="*/ 44082 w 64000"/>
                <a:gd name="T9" fmla="*/ 61631 h 64000"/>
                <a:gd name="T10" fmla="*/ 44083 w 64000"/>
                <a:gd name="T11" fmla="*/ 61632 h 64000"/>
                <a:gd name="T12" fmla="*/ 44083 w 64000"/>
                <a:gd name="T13" fmla="*/ 2368 h 64000"/>
                <a:gd name="T14" fmla="*/ 44082 w 64000"/>
                <a:gd name="T15" fmla="*/ 2368 h 64000"/>
                <a:gd name="T16" fmla="*/ 44083 w 64000"/>
                <a:gd name="T17" fmla="*/ 2368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44083 w 64000"/>
                <a:gd name="T28" fmla="*/ -29639 h 64000"/>
                <a:gd name="T29" fmla="*/ 44083 w 64000"/>
                <a:gd name="T30" fmla="*/ 29639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44083" y="2368"/>
                  </a:moveTo>
                  <a:cubicBezTo>
                    <a:pt x="56127" y="7280"/>
                    <a:pt x="64000" y="18993"/>
                    <a:pt x="64000" y="32000"/>
                  </a:cubicBezTo>
                  <a:cubicBezTo>
                    <a:pt x="64000" y="45006"/>
                    <a:pt x="56127" y="56719"/>
                    <a:pt x="44083" y="61631"/>
                  </a:cubicBezTo>
                  <a:cubicBezTo>
                    <a:pt x="44082" y="61631"/>
                    <a:pt x="44082" y="61631"/>
                    <a:pt x="44082" y="61631"/>
                  </a:cubicBezTo>
                  <a:lnTo>
                    <a:pt x="44083" y="61632"/>
                  </a:lnTo>
                  <a:lnTo>
                    <a:pt x="44083" y="2368"/>
                  </a:lnTo>
                  <a:lnTo>
                    <a:pt x="44082" y="2368"/>
                  </a:lnTo>
                  <a:cubicBezTo>
                    <a:pt x="44082" y="2368"/>
                    <a:pt x="44082" y="2368"/>
                    <a:pt x="44083" y="236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cs-CZ" sz="2400" smtClean="0">
                <a:solidFill>
                  <a:srgbClr val="000000"/>
                </a:solidFill>
              </a:endParaRPr>
            </a:p>
          </p:txBody>
        </p:sp>
        <p:sp>
          <p:nvSpPr>
            <p:cNvPr id="7" name="AutoShape 5"/>
            <p:cNvSpPr>
              <a:spLocks noChangeArrowheads="1"/>
            </p:cNvSpPr>
            <p:nvPr/>
          </p:nvSpPr>
          <p:spPr bwMode="auto">
            <a:xfrm>
              <a:off x="-2030" y="192"/>
              <a:ext cx="2544" cy="2544"/>
            </a:xfrm>
            <a:custGeom>
              <a:avLst/>
              <a:gdLst>
                <a:gd name="T0" fmla="*/ 50994 w 64000"/>
                <a:gd name="T1" fmla="*/ 6246 h 64000"/>
                <a:gd name="T2" fmla="*/ 64000 w 64000"/>
                <a:gd name="T3" fmla="*/ 32000 h 64000"/>
                <a:gd name="T4" fmla="*/ 50994 w 64000"/>
                <a:gd name="T5" fmla="*/ 57753 h 64000"/>
                <a:gd name="T6" fmla="*/ 50994 w 64000"/>
                <a:gd name="T7" fmla="*/ 57753 h 64000"/>
                <a:gd name="T8" fmla="*/ 50993 w 64000"/>
                <a:gd name="T9" fmla="*/ 57753 h 64000"/>
                <a:gd name="T10" fmla="*/ 50994 w 64000"/>
                <a:gd name="T11" fmla="*/ 57754 h 64000"/>
                <a:gd name="T12" fmla="*/ 50994 w 64000"/>
                <a:gd name="T13" fmla="*/ 6246 h 64000"/>
                <a:gd name="T14" fmla="*/ 50993 w 64000"/>
                <a:gd name="T15" fmla="*/ 6246 h 64000"/>
                <a:gd name="T16" fmla="*/ 50994 w 64000"/>
                <a:gd name="T17" fmla="*/ 6246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994 w 64000"/>
                <a:gd name="T28" fmla="*/ -25761 h 64000"/>
                <a:gd name="T29" fmla="*/ 50994 w 64000"/>
                <a:gd name="T30" fmla="*/ 25761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994" y="6246"/>
                  </a:moveTo>
                  <a:cubicBezTo>
                    <a:pt x="59172" y="12279"/>
                    <a:pt x="64000" y="21837"/>
                    <a:pt x="64000" y="32000"/>
                  </a:cubicBezTo>
                  <a:cubicBezTo>
                    <a:pt x="64000" y="42162"/>
                    <a:pt x="59172" y="51720"/>
                    <a:pt x="50994" y="57753"/>
                  </a:cubicBezTo>
                  <a:cubicBezTo>
                    <a:pt x="50993" y="57753"/>
                    <a:pt x="50993" y="57753"/>
                    <a:pt x="50993" y="57753"/>
                  </a:cubicBezTo>
                  <a:lnTo>
                    <a:pt x="50994" y="57754"/>
                  </a:lnTo>
                  <a:lnTo>
                    <a:pt x="50994" y="6246"/>
                  </a:lnTo>
                  <a:lnTo>
                    <a:pt x="50993" y="6246"/>
                  </a:lnTo>
                  <a:cubicBezTo>
                    <a:pt x="50993" y="6246"/>
                    <a:pt x="50993" y="6246"/>
                    <a:pt x="50994" y="6246"/>
                  </a:cubicBez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cs-CZ" sz="2400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150534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443038" y="985838"/>
            <a:ext cx="7239000" cy="1444625"/>
          </a:xfrm>
        </p:spPr>
        <p:txBody>
          <a:bodyPr/>
          <a:lstStyle>
            <a:lvl1pPr>
              <a:defRPr sz="40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150535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443038" y="3427413"/>
            <a:ext cx="72390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8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4775D-CDDB-467C-973E-37C3284B0BF0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82931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B42DA8-527B-4889-8763-28467A607819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48135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2A693A-B5E9-4634-904D-3177907161DF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9826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8B7E63-2B84-4E48-9A69-DE1DA8E1B2ED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00423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28F073-A955-4482-B51B-DF6CCB2BEB04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0411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3972EB-62E5-4255-B27D-6CB940F4025A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95674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1AD42A-F923-4A34-8C1B-666D93488707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16335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EFB025-4831-4F19-B8B9-B336FC1DBFB8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813545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BB9FE1-E593-41C5-AAB0-0C598FD1DE43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486749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713F30-C1AF-4FBD-B568-ADD2D7AA7644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8189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6413" y="301625"/>
            <a:ext cx="1827212" cy="5640388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370013" y="301625"/>
            <a:ext cx="5334000" cy="5640388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19AAA4-C9DA-4F56-8659-1729856D418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0758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E9FCCC-7B5F-49E1-8B7C-4B24E6BF951E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098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26. 2. 2014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199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-3238500" y="0"/>
            <a:ext cx="11925300" cy="3810000"/>
            <a:chOff x="-2040" y="0"/>
            <a:chExt cx="7512" cy="2400"/>
          </a:xfrm>
        </p:grpSpPr>
        <p:sp>
          <p:nvSpPr>
            <p:cNvPr id="1032" name="AutoShape 3"/>
            <p:cNvSpPr>
              <a:spLocks noChangeArrowheads="1"/>
            </p:cNvSpPr>
            <p:nvPr/>
          </p:nvSpPr>
          <p:spPr bwMode="auto">
            <a:xfrm>
              <a:off x="-2040" y="432"/>
              <a:ext cx="2592" cy="1968"/>
            </a:xfrm>
            <a:custGeom>
              <a:avLst/>
              <a:gdLst>
                <a:gd name="T0" fmla="*/ 50296 w 64000"/>
                <a:gd name="T1" fmla="*/ 5746 h 64000"/>
                <a:gd name="T2" fmla="*/ 64000 w 64000"/>
                <a:gd name="T3" fmla="*/ 32000 h 64000"/>
                <a:gd name="T4" fmla="*/ 50296 w 64000"/>
                <a:gd name="T5" fmla="*/ 58253 h 64000"/>
                <a:gd name="T6" fmla="*/ 50296 w 64000"/>
                <a:gd name="T7" fmla="*/ 58253 h 64000"/>
                <a:gd name="T8" fmla="*/ 50295 w 64000"/>
                <a:gd name="T9" fmla="*/ 58253 h 64000"/>
                <a:gd name="T10" fmla="*/ 50296 w 64000"/>
                <a:gd name="T11" fmla="*/ 58254 h 64000"/>
                <a:gd name="T12" fmla="*/ 50296 w 64000"/>
                <a:gd name="T13" fmla="*/ 5746 h 64000"/>
                <a:gd name="T14" fmla="*/ 50295 w 64000"/>
                <a:gd name="T15" fmla="*/ 5746 h 64000"/>
                <a:gd name="T16" fmla="*/ 50296 w 64000"/>
                <a:gd name="T17" fmla="*/ 5746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296 w 64000"/>
                <a:gd name="T28" fmla="*/ -26244 h 64000"/>
                <a:gd name="T29" fmla="*/ 50296 w 64000"/>
                <a:gd name="T30" fmla="*/ 26244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296" y="5746"/>
                  </a:moveTo>
                  <a:cubicBezTo>
                    <a:pt x="58882" y="11730"/>
                    <a:pt x="64000" y="21534"/>
                    <a:pt x="64000" y="32000"/>
                  </a:cubicBezTo>
                  <a:cubicBezTo>
                    <a:pt x="64000" y="42465"/>
                    <a:pt x="58882" y="52269"/>
                    <a:pt x="50296" y="58253"/>
                  </a:cubicBezTo>
                  <a:cubicBezTo>
                    <a:pt x="50296" y="58253"/>
                    <a:pt x="50296" y="58253"/>
                    <a:pt x="50295" y="58253"/>
                  </a:cubicBezTo>
                  <a:lnTo>
                    <a:pt x="50296" y="58254"/>
                  </a:lnTo>
                  <a:lnTo>
                    <a:pt x="50296" y="5746"/>
                  </a:lnTo>
                  <a:lnTo>
                    <a:pt x="50295" y="5746"/>
                  </a:lnTo>
                  <a:cubicBezTo>
                    <a:pt x="50296" y="5746"/>
                    <a:pt x="50296" y="5746"/>
                    <a:pt x="50296" y="574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cs-CZ" sz="2400" smtClean="0">
                <a:solidFill>
                  <a:srgbClr val="000000"/>
                </a:solidFill>
              </a:endParaRPr>
            </a:p>
          </p:txBody>
        </p:sp>
        <p:sp>
          <p:nvSpPr>
            <p:cNvPr id="1033" name="AutoShape 4"/>
            <p:cNvSpPr>
              <a:spLocks noChangeArrowheads="1"/>
            </p:cNvSpPr>
            <p:nvPr/>
          </p:nvSpPr>
          <p:spPr bwMode="auto">
            <a:xfrm>
              <a:off x="-1528" y="0"/>
              <a:ext cx="1949" cy="1987"/>
            </a:xfrm>
            <a:custGeom>
              <a:avLst/>
              <a:gdLst>
                <a:gd name="T0" fmla="*/ 50077 w 64000"/>
                <a:gd name="T1" fmla="*/ 5595 h 64000"/>
                <a:gd name="T2" fmla="*/ 64000 w 64000"/>
                <a:gd name="T3" fmla="*/ 32000 h 64000"/>
                <a:gd name="T4" fmla="*/ 50077 w 64000"/>
                <a:gd name="T5" fmla="*/ 58404 h 64000"/>
                <a:gd name="T6" fmla="*/ 50077 w 64000"/>
                <a:gd name="T7" fmla="*/ 58404 h 64000"/>
                <a:gd name="T8" fmla="*/ 50076 w 64000"/>
                <a:gd name="T9" fmla="*/ 58404 h 64000"/>
                <a:gd name="T10" fmla="*/ 50077 w 64000"/>
                <a:gd name="T11" fmla="*/ 58405 h 64000"/>
                <a:gd name="T12" fmla="*/ 50077 w 64000"/>
                <a:gd name="T13" fmla="*/ 5595 h 64000"/>
                <a:gd name="T14" fmla="*/ 50076 w 64000"/>
                <a:gd name="T15" fmla="*/ 5595 h 64000"/>
                <a:gd name="T16" fmla="*/ 50077 w 64000"/>
                <a:gd name="T17" fmla="*/ 5595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077 w 64000"/>
                <a:gd name="T28" fmla="*/ -26412 h 64000"/>
                <a:gd name="T29" fmla="*/ 50077 w 64000"/>
                <a:gd name="T30" fmla="*/ 26412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077" y="5595"/>
                  </a:moveTo>
                  <a:cubicBezTo>
                    <a:pt x="58790" y="11560"/>
                    <a:pt x="64000" y="21440"/>
                    <a:pt x="64000" y="32000"/>
                  </a:cubicBezTo>
                  <a:cubicBezTo>
                    <a:pt x="64000" y="42559"/>
                    <a:pt x="58790" y="52439"/>
                    <a:pt x="50077" y="58404"/>
                  </a:cubicBezTo>
                  <a:cubicBezTo>
                    <a:pt x="50077" y="58404"/>
                    <a:pt x="50077" y="58404"/>
                    <a:pt x="50076" y="58404"/>
                  </a:cubicBezTo>
                  <a:lnTo>
                    <a:pt x="50077" y="58405"/>
                  </a:lnTo>
                  <a:lnTo>
                    <a:pt x="50077" y="5595"/>
                  </a:lnTo>
                  <a:lnTo>
                    <a:pt x="50076" y="5595"/>
                  </a:lnTo>
                  <a:cubicBezTo>
                    <a:pt x="50077" y="5595"/>
                    <a:pt x="50077" y="5595"/>
                    <a:pt x="50077" y="5595"/>
                  </a:cubicBez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cs-CZ" sz="2400" smtClean="0">
                <a:solidFill>
                  <a:srgbClr val="000000"/>
                </a:solidFill>
              </a:endParaRPr>
            </a:p>
          </p:txBody>
        </p:sp>
        <p:sp>
          <p:nvSpPr>
            <p:cNvPr id="1034" name="Line 5"/>
            <p:cNvSpPr>
              <a:spLocks noChangeShapeType="1"/>
            </p:cNvSpPr>
            <p:nvPr/>
          </p:nvSpPr>
          <p:spPr bwMode="auto">
            <a:xfrm>
              <a:off x="864" y="960"/>
              <a:ext cx="460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cs-CZ" sz="2400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1027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8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0013" y="1827213"/>
            <a:ext cx="7313612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49512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49513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49514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DED5383-4A3A-43A5-8B73-85CE9BF81CD8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9753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716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¡"/>
        <a:defRPr sz="29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5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5000"/>
        <a:buFont typeface="Wingdings" pitchFamily="2" charset="2"/>
        <a:buChar char="¡"/>
        <a:defRPr sz="2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19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226127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39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Výuka CNC strojů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Výroba, technologie, </a:t>
                      </a: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CNC stroje</a:t>
                      </a: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CNC centrum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Technologie</a:t>
                      </a:r>
                      <a:endParaRPr lang="cs-CZ" sz="12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Josef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Šindelář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prezentace,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stroje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CNC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. ročník, žáci 17– 19 let, Mechanik seřizovač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 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>
                <a:solidFill>
                  <a:prstClr val="black"/>
                </a:solidFill>
              </a:rPr>
              <a:t>Obráběcí CNC </a:t>
            </a:r>
            <a:r>
              <a:rPr lang="cs-CZ" sz="2400" b="1" dirty="0">
                <a:solidFill>
                  <a:prstClr val="black"/>
                </a:solidFill>
              </a:rPr>
              <a:t>c</a:t>
            </a:r>
            <a:r>
              <a:rPr lang="cs-CZ" sz="2400" b="1" dirty="0" smtClean="0">
                <a:solidFill>
                  <a:prstClr val="black"/>
                </a:solidFill>
              </a:rPr>
              <a:t>entra</a:t>
            </a:r>
            <a:endParaRPr lang="cs-CZ" sz="2400" b="1" dirty="0">
              <a:solidFill>
                <a:prstClr val="black"/>
              </a:solidFill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>
                <a:solidFill>
                  <a:prstClr val="black"/>
                </a:solidFill>
              </a:rPr>
              <a:t>VY_32_INOVACE_39_794</a:t>
            </a:r>
            <a:endParaRPr lang="cs-CZ" sz="2400" b="1" dirty="0">
              <a:solidFill>
                <a:prstClr val="black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854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Nadpis 1"/>
          <p:cNvSpPr txBox="1">
            <a:spLocks/>
          </p:cNvSpPr>
          <p:nvPr/>
        </p:nvSpPr>
        <p:spPr>
          <a:xfrm>
            <a:off x="684140" y="1196752"/>
            <a:ext cx="7772400" cy="426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7200" dirty="0" smtClean="0">
                <a:solidFill>
                  <a:srgbClr val="4BACC6">
                    <a:lumMod val="50000"/>
                  </a:srgb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 pitchFamily="18" charset="0"/>
              </a:rPr>
              <a:t>TECHNOLOGIE</a:t>
            </a:r>
            <a:r>
              <a:rPr lang="cs-CZ" sz="7200" dirty="0">
                <a:solidFill>
                  <a:srgbClr val="4BACC6">
                    <a:lumMod val="50000"/>
                  </a:srgb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 pitchFamily="18" charset="0"/>
              </a:rPr>
              <a:t/>
            </a:r>
            <a:br>
              <a:rPr lang="cs-CZ" sz="7200" dirty="0">
                <a:solidFill>
                  <a:srgbClr val="4BACC6">
                    <a:lumMod val="50000"/>
                  </a:srgb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 pitchFamily="18" charset="0"/>
              </a:rPr>
            </a:br>
            <a:r>
              <a:rPr lang="cs-CZ" sz="6000" dirty="0" smtClean="0">
                <a:solidFill>
                  <a:srgbClr val="4BACC6">
                    <a:lumMod val="50000"/>
                  </a:srgb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 pitchFamily="18" charset="0"/>
              </a:rPr>
              <a:t>Obráběcí CNC centra</a:t>
            </a:r>
            <a:endParaRPr lang="cs-CZ" sz="6000" dirty="0">
              <a:solidFill>
                <a:srgbClr val="4BACC6">
                  <a:lumMod val="50000"/>
                </a:srgbClr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Palatino Linotyp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694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370013" y="301625"/>
            <a:ext cx="7523162" cy="1143000"/>
          </a:xfrm>
        </p:spPr>
        <p:txBody>
          <a:bodyPr/>
          <a:lstStyle/>
          <a:p>
            <a:pPr eaLnBrk="1" hangingPunct="1"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OBRÁBĚCÍ CNC CENTRA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13350" y="3068960"/>
            <a:ext cx="7743825" cy="2448272"/>
          </a:xfrm>
          <a:scene3d>
            <a:camera prst="perspectiveLeft"/>
            <a:lightRig rig="threePt" dir="t"/>
          </a:scene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cs-CZ" altLang="cs-CZ" sz="2800" b="1" dirty="0"/>
              <a:t> </a:t>
            </a:r>
            <a:r>
              <a:rPr lang="cs-CZ" altLang="cs-CZ" sz="2800" b="1" dirty="0" smtClean="0"/>
              <a:t>  </a:t>
            </a:r>
            <a:r>
              <a:rPr lang="cs-CZ" altLang="cs-CZ" sz="2800" dirty="0" smtClean="0"/>
              <a:t>Víceúčelový číslicově řízený stroj, který je schopný při jednom upnutí obrobku ho obrobit různými nástroji, z různých stran, automaticky mění velikosti otáček, posuvů a pomocných funkcí M.</a:t>
            </a:r>
          </a:p>
          <a:p>
            <a:pPr eaLnBrk="1" hangingPunct="1">
              <a:buFont typeface="Wingdings" pitchFamily="2" charset="2"/>
              <a:buNone/>
            </a:pPr>
            <a:endParaRPr lang="cs-CZ" altLang="cs-CZ" sz="2500" dirty="0" smtClean="0"/>
          </a:p>
        </p:txBody>
      </p:sp>
      <p:sp>
        <p:nvSpPr>
          <p:cNvPr id="2" name="TextovéPole 1"/>
          <p:cNvSpPr txBox="1"/>
          <p:nvPr/>
        </p:nvSpPr>
        <p:spPr>
          <a:xfrm>
            <a:off x="1691680" y="2060848"/>
            <a:ext cx="582242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altLang="cs-CZ" sz="2400" b="1" dirty="0"/>
              <a:t>Definice CNC obráběcích center 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187236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OBRÁBĚCÍ CNC CENTRA</a:t>
            </a:r>
            <a:endParaRPr lang="cs-CZ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7" name="Zástupný symbol pro obsah 6" descr="CNC centra.jpg"/>
          <p:cNvPicPr>
            <a:picLocks noGrp="1" noChangeAspect="1"/>
          </p:cNvPicPr>
          <p:nvPr>
            <p:ph idx="4294967295"/>
          </p:nvPr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1214414" y="1785926"/>
            <a:ext cx="6786610" cy="4788954"/>
          </a:xfrm>
          <a:ln w="190500" cap="sq">
            <a:solidFill>
              <a:srgbClr val="C8C6BD"/>
            </a:solidFill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1297887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OBRÁBĚCÍ CNC CENTRA</a:t>
            </a:r>
            <a:endParaRPr lang="cs-CZ" sz="3200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9939" name="Rectangle 5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cs-CZ" altLang="cs-CZ" sz="2400" smtClean="0"/>
              <a:t>Je jen málo součástí, které se dají vyrábět pouze na jednom stroji /například hřídel s drážkou pro pero se obrobí na </a:t>
            </a:r>
            <a:r>
              <a:rPr lang="cs-CZ" altLang="cs-CZ" sz="2400" b="1" smtClean="0"/>
              <a:t>soustruhu</a:t>
            </a:r>
            <a:r>
              <a:rPr lang="cs-CZ" altLang="cs-CZ" sz="2400" smtClean="0"/>
              <a:t> a následně vyfrézuje drážka na </a:t>
            </a:r>
            <a:r>
              <a:rPr lang="cs-CZ" altLang="cs-CZ" sz="2400" b="1" smtClean="0"/>
              <a:t>frézce</a:t>
            </a:r>
            <a:r>
              <a:rPr lang="cs-CZ" altLang="cs-CZ" sz="2400" smtClean="0"/>
              <a:t>/.</a:t>
            </a:r>
          </a:p>
          <a:p>
            <a:pPr eaLnBrk="1" hangingPunct="1">
              <a:buFont typeface="Wingdings" pitchFamily="2" charset="2"/>
              <a:buNone/>
            </a:pPr>
            <a:endParaRPr lang="cs-CZ" altLang="cs-CZ" sz="2400" smtClean="0"/>
          </a:p>
          <a:p>
            <a:pPr eaLnBrk="1" hangingPunct="1"/>
            <a:r>
              <a:rPr lang="cs-CZ" altLang="cs-CZ" sz="2400" smtClean="0"/>
              <a:t>Ekonomika a rychlost vede k integraci několika způsobů technologie obrábění do jednoho obráběcího stroje </a:t>
            </a:r>
            <a:r>
              <a:rPr lang="cs-CZ" altLang="cs-CZ" sz="2400" b="1" smtClean="0"/>
              <a:t>/ CENTRA /</a:t>
            </a:r>
            <a:endParaRPr lang="cs-CZ" altLang="cs-CZ" sz="2400" smtClean="0"/>
          </a:p>
          <a:p>
            <a:pPr eaLnBrk="1" hangingPunct="1"/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val="11610535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97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Důvody pro využití center</a:t>
            </a:r>
          </a:p>
        </p:txBody>
      </p:sp>
      <p:sp>
        <p:nvSpPr>
          <p:cNvPr id="25497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384133" y="1843429"/>
            <a:ext cx="7207830" cy="4460773"/>
          </a:xfrm>
          <a:ln>
            <a:miter lim="800000"/>
            <a:headEnd/>
            <a:tailEnd/>
          </a:ln>
          <a:extLst/>
        </p:spPr>
        <p:txBody>
          <a:bodyPr/>
          <a:lstStyle/>
          <a:p>
            <a:pPr marL="342900" lvl="6" indent="-342900">
              <a:lnSpc>
                <a:spcPct val="80000"/>
              </a:lnSpc>
              <a:buSzPct val="70000"/>
              <a:defRPr/>
            </a:pPr>
            <a:r>
              <a:rPr lang="cs-CZ" sz="2800" b="1" dirty="0" smtClean="0">
                <a:solidFill>
                  <a:srgbClr val="0070C0"/>
                </a:solidFill>
              </a:rPr>
              <a:t>Zkrácení času</a:t>
            </a:r>
            <a:r>
              <a:rPr lang="cs-CZ" sz="2800" dirty="0" smtClean="0"/>
              <a:t> a zvýšení přesnosti</a:t>
            </a:r>
          </a:p>
          <a:p>
            <a:pPr marL="342900" lvl="6" indent="-342900">
              <a:lnSpc>
                <a:spcPct val="80000"/>
              </a:lnSpc>
              <a:buSzPct val="70000"/>
              <a:buFont typeface="Wingdings" pitchFamily="2" charset="2"/>
              <a:buNone/>
              <a:defRPr/>
            </a:pPr>
            <a:endParaRPr lang="cs-CZ" sz="2800" dirty="0" smtClean="0"/>
          </a:p>
          <a:p>
            <a:pPr marL="342900" lvl="6" indent="-342900">
              <a:lnSpc>
                <a:spcPct val="80000"/>
              </a:lnSpc>
              <a:buSzPct val="70000"/>
              <a:defRPr/>
            </a:pPr>
            <a:r>
              <a:rPr lang="cs-CZ" sz="2800" b="1" dirty="0" smtClean="0">
                <a:solidFill>
                  <a:srgbClr val="0070C0"/>
                </a:solidFill>
              </a:rPr>
              <a:t>Snížení nákladů </a:t>
            </a:r>
            <a:r>
              <a:rPr lang="cs-CZ" sz="2800" dirty="0" smtClean="0"/>
              <a:t>na výrobu, úspora strojů a prostoru</a:t>
            </a:r>
          </a:p>
          <a:p>
            <a:pPr marL="342900" lvl="6" indent="-342900">
              <a:lnSpc>
                <a:spcPct val="80000"/>
              </a:lnSpc>
              <a:buSzPct val="70000"/>
              <a:buFont typeface="Wingdings" pitchFamily="2" charset="2"/>
              <a:buNone/>
              <a:defRPr/>
            </a:pPr>
            <a:endParaRPr lang="cs-CZ" sz="2800" dirty="0" smtClean="0"/>
          </a:p>
          <a:p>
            <a:pPr marL="342900" lvl="6" indent="-342900">
              <a:lnSpc>
                <a:spcPct val="80000"/>
              </a:lnSpc>
              <a:buSzPct val="70000"/>
              <a:defRPr/>
            </a:pPr>
            <a:r>
              <a:rPr lang="cs-CZ" sz="2800" b="1" dirty="0" smtClean="0">
                <a:solidFill>
                  <a:srgbClr val="0070C0"/>
                </a:solidFill>
              </a:rPr>
              <a:t>Snadná automatizace</a:t>
            </a:r>
            <a:r>
              <a:rPr lang="cs-CZ" sz="2800" dirty="0" smtClean="0"/>
              <a:t> výroby, pružné linky </a:t>
            </a:r>
          </a:p>
          <a:p>
            <a:pPr marL="342900" lvl="6" indent="-342900">
              <a:lnSpc>
                <a:spcPct val="80000"/>
              </a:lnSpc>
              <a:buSzPct val="70000"/>
              <a:buFont typeface="Wingdings" pitchFamily="2" charset="2"/>
              <a:buNone/>
              <a:defRPr/>
            </a:pPr>
            <a:endParaRPr lang="cs-CZ" sz="2800" dirty="0" smtClean="0"/>
          </a:p>
          <a:p>
            <a:pPr marL="342900" lvl="6" indent="-342900">
              <a:lnSpc>
                <a:spcPct val="80000"/>
              </a:lnSpc>
              <a:buSzPct val="70000"/>
              <a:defRPr/>
            </a:pPr>
            <a:r>
              <a:rPr lang="cs-CZ" sz="2800" dirty="0" smtClean="0"/>
              <a:t>U strojů s technologií HSC je </a:t>
            </a:r>
            <a:r>
              <a:rPr lang="cs-CZ" sz="2800" b="1" dirty="0" smtClean="0">
                <a:solidFill>
                  <a:srgbClr val="0070C0"/>
                </a:solidFill>
              </a:rPr>
              <a:t>zvýšení produktivity</a:t>
            </a:r>
            <a:r>
              <a:rPr lang="cs-CZ" sz="2800" dirty="0" smtClean="0"/>
              <a:t> až pětinásobné, místo pěti strojů jeden</a:t>
            </a:r>
          </a:p>
          <a:p>
            <a:pPr eaLnBrk="1" hangingPunct="1">
              <a:lnSpc>
                <a:spcPct val="80000"/>
              </a:lnSpc>
              <a:defRPr/>
            </a:pPr>
            <a:endParaRPr lang="cs-CZ" sz="2100" dirty="0" smtClean="0"/>
          </a:p>
        </p:txBody>
      </p:sp>
    </p:spTree>
    <p:extLst>
      <p:ext uri="{BB962C8B-B14F-4D97-AF65-F5344CB8AC3E}">
        <p14:creationId xmlns:p14="http://schemas.microsoft.com/office/powerpoint/2010/main" val="35911330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 znaky a výhody nasazení center</a:t>
            </a:r>
          </a:p>
        </p:txBody>
      </p:sp>
      <p:sp>
        <p:nvSpPr>
          <p:cNvPr id="41987" name="Zástupný symbol pro obsah 3"/>
          <p:cNvSpPr>
            <a:spLocks noGrp="1"/>
          </p:cNvSpPr>
          <p:nvPr>
            <p:ph idx="4294967295"/>
          </p:nvPr>
        </p:nvSpPr>
        <p:spPr>
          <a:xfrm>
            <a:off x="1370013" y="1827213"/>
            <a:ext cx="7313612" cy="4673600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altLang="cs-CZ" sz="2400" dirty="0" smtClean="0"/>
              <a:t>Při jednom upnutí lze obrábět z více stran větším počtem nástrojů, které pracují postupně.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altLang="cs-CZ" sz="2400" dirty="0" smtClean="0"/>
              <a:t>Dosažení větší rozměrové a geometrické přesnosti.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altLang="cs-CZ" sz="2400" dirty="0" smtClean="0"/>
              <a:t>Nahrazují několik konvenčních strojů, z toho vyplívá úspora </a:t>
            </a:r>
            <a:r>
              <a:rPr lang="cs-CZ" altLang="cs-CZ" sz="2400" u="sng" dirty="0" smtClean="0"/>
              <a:t>výrobních ploch, snížení nákladů na mezioperační dopravu, </a:t>
            </a:r>
            <a:r>
              <a:rPr lang="cs-CZ" altLang="cs-CZ" sz="2400" u="sng" dirty="0" err="1" smtClean="0"/>
              <a:t>vícestrojová</a:t>
            </a:r>
            <a:r>
              <a:rPr lang="cs-CZ" altLang="cs-CZ" sz="2400" u="sng" dirty="0" smtClean="0"/>
              <a:t> obsluha</a:t>
            </a:r>
            <a:endParaRPr lang="cs-CZ" altLang="cs-CZ" sz="2400" dirty="0" smtClean="0"/>
          </a:p>
          <a:p>
            <a:pPr eaLnBrk="1" hangingPunct="1">
              <a:buFont typeface="Wingdings" pitchFamily="2" charset="2"/>
              <a:buNone/>
            </a:pPr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06428511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 znaky a výhody nasazení center</a:t>
            </a:r>
            <a:endParaRPr lang="cs-CZ" dirty="0" smtClean="0"/>
          </a:p>
        </p:txBody>
      </p:sp>
      <p:sp>
        <p:nvSpPr>
          <p:cNvPr id="43011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altLang="cs-CZ" smtClean="0"/>
              <a:t>Zvýšení produktivity práce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altLang="cs-CZ" smtClean="0"/>
              <a:t>Snížení fyzického a psychického zatížení obsluhy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altLang="cs-CZ" smtClean="0"/>
              <a:t>Zvýšení bezpečnosti a hygieny práce</a:t>
            </a:r>
          </a:p>
          <a:p>
            <a:pPr eaLnBrk="1" hangingPunct="1">
              <a:buFont typeface="Wingdings" pitchFamily="2" charset="2"/>
              <a:buNone/>
            </a:pPr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val="65396260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Základní rozdělení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370013" y="1827213"/>
            <a:ext cx="7313612" cy="4673600"/>
          </a:xfrm>
        </p:spPr>
        <p:txBody>
          <a:bodyPr/>
          <a:lstStyle/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cs-CZ" b="1" dirty="0" smtClean="0"/>
              <a:t>Centra pro rotační součásti</a:t>
            </a:r>
            <a:r>
              <a:rPr lang="cs-CZ" dirty="0" smtClean="0"/>
              <a:t> – vznikají ze soustruhů doplněných o zásobníky nástrojů, obrobků a manipulátory k výměně obrobků a nástrojů. 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cs-CZ" b="1" dirty="0" smtClean="0"/>
              <a:t>Centra pro nerotační součásti </a:t>
            </a:r>
            <a:r>
              <a:rPr lang="cs-CZ" dirty="0" smtClean="0"/>
              <a:t>– vznikají z frézek, vrtaček a vyvrtávaček, doplněné systémem automatické výměny nástrojů.</a:t>
            </a:r>
            <a:r>
              <a:rPr lang="cs-CZ" b="1" dirty="0" smtClean="0"/>
              <a:t> </a:t>
            </a:r>
            <a:endParaRPr lang="cs-CZ" dirty="0" smtClean="0"/>
          </a:p>
          <a:p>
            <a:pPr eaLnBrk="1" hangingPunct="1">
              <a:defRPr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7960398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Základní rozdělení</a:t>
            </a:r>
            <a:endParaRPr lang="cs-CZ" dirty="0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514350" indent="-514350" eaLnBrk="1" hangingPunct="1">
              <a:buFont typeface="+mj-lt"/>
              <a:buAutoNum type="arabicPeriod" startAt="3"/>
              <a:defRPr/>
            </a:pPr>
            <a:r>
              <a:rPr lang="cs-CZ" b="1" dirty="0" smtClean="0"/>
              <a:t>S vodorovnou osou vřetene</a:t>
            </a:r>
            <a:endParaRPr lang="cs-CZ" dirty="0" smtClean="0"/>
          </a:p>
          <a:p>
            <a:pPr lvl="1" eaLnBrk="1" hangingPunct="1">
              <a:defRPr/>
            </a:pPr>
            <a:r>
              <a:rPr lang="cs-CZ" dirty="0" smtClean="0">
                <a:ea typeface="+mn-ea"/>
                <a:cs typeface="+mn-cs"/>
              </a:rPr>
              <a:t>Možnost obrábění složitějších součástí z více stran</a:t>
            </a:r>
          </a:p>
          <a:p>
            <a:pPr lvl="1" eaLnBrk="1" hangingPunct="1">
              <a:defRPr/>
            </a:pPr>
            <a:r>
              <a:rPr lang="cs-CZ" dirty="0" smtClean="0">
                <a:ea typeface="+mn-ea"/>
                <a:cs typeface="+mn-cs"/>
              </a:rPr>
              <a:t>Větší tuhost vřetene (menší vyložení)</a:t>
            </a:r>
          </a:p>
          <a:p>
            <a:pPr lvl="1" eaLnBrk="1" hangingPunct="1">
              <a:defRPr/>
            </a:pPr>
            <a:r>
              <a:rPr lang="cs-CZ" dirty="0" smtClean="0">
                <a:ea typeface="+mn-ea"/>
                <a:cs typeface="+mn-cs"/>
              </a:rPr>
              <a:t>Lepší odvod třísek</a:t>
            </a:r>
          </a:p>
          <a:p>
            <a:pPr lvl="1" eaLnBrk="1" hangingPunct="1">
              <a:defRPr/>
            </a:pPr>
            <a:r>
              <a:rPr lang="cs-CZ" dirty="0" smtClean="0">
                <a:ea typeface="+mn-ea"/>
                <a:cs typeface="+mn-cs"/>
              </a:rPr>
              <a:t>Dobrá možnost automatizace výměny obrobků</a:t>
            </a:r>
          </a:p>
          <a:p>
            <a:pPr eaLnBrk="1" hangingPunct="1">
              <a:defRPr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966875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Základní rozdělení</a:t>
            </a:r>
            <a:endParaRPr lang="cs-CZ" dirty="0" smtClean="0"/>
          </a:p>
        </p:txBody>
      </p:sp>
      <p:sp>
        <p:nvSpPr>
          <p:cNvPr id="46083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514350" indent="-514350" eaLnBrk="1" hangingPunct="1">
              <a:buFont typeface="Arial" charset="0"/>
              <a:buAutoNum type="arabicPeriod" startAt="4"/>
            </a:pPr>
            <a:r>
              <a:rPr lang="cs-CZ" altLang="cs-CZ" b="1" smtClean="0"/>
              <a:t>Se svislou osou vřetene</a:t>
            </a:r>
            <a:endParaRPr lang="cs-CZ" altLang="cs-CZ" smtClean="0"/>
          </a:p>
          <a:p>
            <a:pPr lvl="1" eaLnBrk="1" hangingPunct="1"/>
            <a:r>
              <a:rPr lang="cs-CZ" altLang="cs-CZ" smtClean="0"/>
              <a:t>Výhoda pro obrábění deskových, deskovitých součástí</a:t>
            </a:r>
          </a:p>
          <a:p>
            <a:pPr lvl="1" eaLnBrk="1" hangingPunct="1"/>
            <a:r>
              <a:rPr lang="cs-CZ" altLang="cs-CZ" smtClean="0"/>
              <a:t>Jednodušší upínání obrobků a polohování</a:t>
            </a:r>
          </a:p>
          <a:p>
            <a:pPr lvl="1" eaLnBrk="1" hangingPunct="1"/>
            <a:r>
              <a:rPr lang="cs-CZ" altLang="cs-CZ" smtClean="0"/>
              <a:t>Zpravidla nižší </a:t>
            </a:r>
            <a:r>
              <a:rPr lang="cs-CZ" altLang="cs-CZ" smtClean="0">
                <a:latin typeface="Arial" charset="0"/>
              </a:rPr>
              <a:t>c</a:t>
            </a:r>
            <a:r>
              <a:rPr lang="cs-CZ" altLang="cs-CZ" smtClean="0"/>
              <a:t>ena</a:t>
            </a:r>
          </a:p>
          <a:p>
            <a:pPr marL="514350" indent="-514350" eaLnBrk="1" hangingPunct="1">
              <a:buFont typeface="Wingdings" pitchFamily="2" charset="2"/>
              <a:buNone/>
            </a:pPr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val="60365959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Schéma</a:t>
            </a:r>
          </a:p>
        </p:txBody>
      </p:sp>
      <p:pic>
        <p:nvPicPr>
          <p:cNvPr id="4" name="Zástupný symbol pro obsah 3" descr="CNC centra.jpg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2351088" y="1827213"/>
            <a:ext cx="5799137" cy="4745037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757905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05351" y="1080000"/>
            <a:ext cx="2379562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>
                <a:solidFill>
                  <a:prstClr val="black"/>
                </a:solidFill>
              </a:rPr>
              <a:t>Souhrn učiva</a:t>
            </a:r>
            <a:endParaRPr lang="cs-CZ" sz="3200" b="1" dirty="0">
              <a:solidFill>
                <a:prstClr val="black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043608" y="2207579"/>
            <a:ext cx="7200800" cy="255454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</a:rPr>
              <a:t>Otázky pro opakování</a:t>
            </a:r>
          </a:p>
          <a:p>
            <a:endParaRPr lang="cs-CZ" sz="2000" b="1" dirty="0" smtClean="0">
              <a:solidFill>
                <a:prstClr val="black"/>
              </a:solidFill>
            </a:endParaRPr>
          </a:p>
          <a:p>
            <a:r>
              <a:rPr lang="cs-CZ" sz="2000" dirty="0" smtClean="0">
                <a:solidFill>
                  <a:prstClr val="black"/>
                </a:solidFill>
              </a:rPr>
              <a:t>Co to je CNC centrum. </a:t>
            </a:r>
            <a:endParaRPr lang="cs-CZ" sz="2000" dirty="0">
              <a:solidFill>
                <a:prstClr val="black"/>
              </a:solidFill>
            </a:endParaRPr>
          </a:p>
          <a:p>
            <a:r>
              <a:rPr lang="cs-CZ" sz="2000" dirty="0" smtClean="0">
                <a:solidFill>
                  <a:prstClr val="black"/>
                </a:solidFill>
              </a:rPr>
              <a:t>Hlavní výhody a využití.</a:t>
            </a:r>
          </a:p>
          <a:p>
            <a:r>
              <a:rPr lang="cs-CZ" sz="2000" dirty="0" smtClean="0">
                <a:solidFill>
                  <a:prstClr val="black"/>
                </a:solidFill>
              </a:rPr>
              <a:t>Základní rozdělení.</a:t>
            </a:r>
          </a:p>
          <a:p>
            <a:r>
              <a:rPr lang="cs-CZ" sz="2000" dirty="0" smtClean="0">
                <a:solidFill>
                  <a:prstClr val="black"/>
                </a:solidFill>
              </a:rPr>
              <a:t>Co znamená víceosé </a:t>
            </a:r>
            <a:r>
              <a:rPr lang="cs-CZ" sz="2000" smtClean="0">
                <a:solidFill>
                  <a:prstClr val="black"/>
                </a:solidFill>
              </a:rPr>
              <a:t>CNC centrum.</a:t>
            </a:r>
            <a:endParaRPr lang="cs-CZ" sz="2000" dirty="0" smtClean="0">
              <a:solidFill>
                <a:prstClr val="black"/>
              </a:solidFill>
            </a:endParaRPr>
          </a:p>
          <a:p>
            <a:endParaRPr lang="cs-CZ" sz="2000" dirty="0" smtClean="0">
              <a:solidFill>
                <a:prstClr val="black"/>
              </a:solidFill>
            </a:endParaRPr>
          </a:p>
          <a:p>
            <a:endParaRPr lang="cs-CZ" sz="2000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919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>
                <a:solidFill>
                  <a:prstClr val="black"/>
                </a:solidFill>
              </a:rPr>
              <a:t>Použité zdroje</a:t>
            </a:r>
            <a:endParaRPr lang="cs-CZ" sz="3200" b="1" dirty="0">
              <a:solidFill>
                <a:prstClr val="black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87624" y="1915085"/>
            <a:ext cx="597666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</a:rPr>
              <a:t>Základy CNC obráběcích strojů</a:t>
            </a:r>
          </a:p>
          <a:p>
            <a:r>
              <a:rPr lang="cs-CZ" sz="1600" dirty="0" smtClean="0">
                <a:solidFill>
                  <a:prstClr val="black"/>
                </a:solidFill>
              </a:rPr>
              <a:t>Vlastimil Bartoš, Mojmír Král, Roman Minárik, Miloslav Štulpa</a:t>
            </a:r>
          </a:p>
          <a:p>
            <a:r>
              <a:rPr lang="cs-CZ" sz="1600" dirty="0" smtClean="0">
                <a:solidFill>
                  <a:prstClr val="black"/>
                </a:solidFill>
              </a:rPr>
              <a:t>FRAGMENT  Pujmanové 1220, 140 00 Praha 4.</a:t>
            </a:r>
          </a:p>
          <a:p>
            <a:r>
              <a:rPr lang="cs-CZ" sz="1600" dirty="0" smtClean="0">
                <a:solidFill>
                  <a:prstClr val="black"/>
                </a:solidFill>
              </a:rPr>
              <a:t>ISBN 80-7200-296-3</a:t>
            </a:r>
          </a:p>
          <a:p>
            <a:r>
              <a:rPr lang="cs-CZ" sz="2000" b="1" dirty="0" smtClean="0">
                <a:solidFill>
                  <a:prstClr val="black"/>
                </a:solidFill>
              </a:rPr>
              <a:t>Nekonvenční technologie učebnice</a:t>
            </a:r>
          </a:p>
          <a:p>
            <a:r>
              <a:rPr lang="cs-CZ" sz="1600" dirty="0" smtClean="0">
                <a:solidFill>
                  <a:prstClr val="black"/>
                </a:solidFill>
              </a:rPr>
              <a:t>Stanislava Karafiátová, Ivo Langer</a:t>
            </a:r>
          </a:p>
          <a:p>
            <a:r>
              <a:rPr lang="cs-CZ" sz="1600" dirty="0">
                <a:solidFill>
                  <a:prstClr val="black"/>
                </a:solidFill>
              </a:rPr>
              <a:t>FRAGMENT  Pujmanové 1220, 140 00 Praha 4.</a:t>
            </a:r>
          </a:p>
          <a:p>
            <a:r>
              <a:rPr lang="cs-CZ" sz="1600" dirty="0" smtClean="0">
                <a:solidFill>
                  <a:prstClr val="black"/>
                </a:solidFill>
              </a:rPr>
              <a:t>ISBN 80-7200-296-1</a:t>
            </a:r>
          </a:p>
          <a:p>
            <a:r>
              <a:rPr lang="cs-CZ" sz="1600" dirty="0" smtClean="0">
                <a:solidFill>
                  <a:prstClr val="black"/>
                </a:solidFill>
              </a:rPr>
              <a:t>Obr. 106 str.111</a:t>
            </a:r>
          </a:p>
          <a:p>
            <a:r>
              <a:rPr lang="cs-CZ" sz="2000" b="1" dirty="0" smtClean="0">
                <a:solidFill>
                  <a:prstClr val="black"/>
                </a:solidFill>
              </a:rPr>
              <a:t>CNC  Obráběcí stroje a jejich programování</a:t>
            </a:r>
          </a:p>
          <a:p>
            <a:r>
              <a:rPr lang="cs-CZ" sz="1600" dirty="0" smtClean="0">
                <a:solidFill>
                  <a:prstClr val="black"/>
                </a:solidFill>
              </a:rPr>
              <a:t>Miloslav Štulpa</a:t>
            </a:r>
          </a:p>
          <a:p>
            <a:r>
              <a:rPr lang="cs-CZ" sz="1600" dirty="0" smtClean="0">
                <a:solidFill>
                  <a:prstClr val="black"/>
                </a:solidFill>
              </a:rPr>
              <a:t>BEN – technická literatura, Praha </a:t>
            </a:r>
          </a:p>
          <a:p>
            <a:r>
              <a:rPr lang="cs-CZ" sz="1600" dirty="0" smtClean="0">
                <a:solidFill>
                  <a:prstClr val="black"/>
                </a:solidFill>
              </a:rPr>
              <a:t>ISBN 978- 80-7300-207-7</a:t>
            </a:r>
          </a:p>
          <a:p>
            <a:r>
              <a:rPr lang="cs-CZ" sz="1600" dirty="0" smtClean="0">
                <a:solidFill>
                  <a:prstClr val="black"/>
                </a:solidFill>
              </a:rPr>
              <a:t>Obr. </a:t>
            </a:r>
            <a:r>
              <a:rPr lang="cs-CZ" sz="1600" smtClean="0">
                <a:solidFill>
                  <a:prstClr val="black"/>
                </a:solidFill>
              </a:rPr>
              <a:t>40 </a:t>
            </a:r>
            <a:r>
              <a:rPr lang="cs-CZ" sz="1600" dirty="0" smtClean="0">
                <a:solidFill>
                  <a:prstClr val="black"/>
                </a:solidFill>
              </a:rPr>
              <a:t>str.88</a:t>
            </a:r>
          </a:p>
          <a:p>
            <a:endParaRPr lang="cs-CZ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229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Zatmění">
  <a:themeElements>
    <a:clrScheme name="Zatmění 1">
      <a:dk1>
        <a:srgbClr val="000000"/>
      </a:dk1>
      <a:lt1>
        <a:srgbClr val="FFFFFF"/>
      </a:lt1>
      <a:dk2>
        <a:srgbClr val="006666"/>
      </a:dk2>
      <a:lt2>
        <a:srgbClr val="5F5F5F"/>
      </a:lt2>
      <a:accent1>
        <a:srgbClr val="33CCCC"/>
      </a:accent1>
      <a:accent2>
        <a:srgbClr val="99CCCC"/>
      </a:accent2>
      <a:accent3>
        <a:srgbClr val="FFFFFF"/>
      </a:accent3>
      <a:accent4>
        <a:srgbClr val="000000"/>
      </a:accent4>
      <a:accent5>
        <a:srgbClr val="ADE2E2"/>
      </a:accent5>
      <a:accent6>
        <a:srgbClr val="8AB9B9"/>
      </a:accent6>
      <a:hlink>
        <a:srgbClr val="006666"/>
      </a:hlink>
      <a:folHlink>
        <a:srgbClr val="B2B2B2"/>
      </a:folHlink>
    </a:clrScheme>
    <a:fontScheme name="Zatmění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CCFF">
            <a:alpha val="92999"/>
          </a:srgbClr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>
          <a:outerShdw dist="17961" dir="2700000" algn="ctr" rotWithShape="0">
            <a:srgbClr val="0033CC"/>
          </a:outer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CCFF">
            <a:alpha val="92999"/>
          </a:srgbClr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>
          <a:outerShdw dist="17961" dir="2700000" algn="ctr" rotWithShape="0">
            <a:srgbClr val="0033CC"/>
          </a:outer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Zatmění 1">
        <a:dk1>
          <a:srgbClr val="000000"/>
        </a:dk1>
        <a:lt1>
          <a:srgbClr val="FFFFFF"/>
        </a:lt1>
        <a:dk2>
          <a:srgbClr val="006666"/>
        </a:dk2>
        <a:lt2>
          <a:srgbClr val="5F5F5F"/>
        </a:lt2>
        <a:accent1>
          <a:srgbClr val="33CCCC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A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Zatmění 2">
        <a:dk1>
          <a:srgbClr val="000000"/>
        </a:dk1>
        <a:lt1>
          <a:srgbClr val="FFFFFF"/>
        </a:lt1>
        <a:dk2>
          <a:srgbClr val="333366"/>
        </a:dk2>
        <a:lt2>
          <a:srgbClr val="5F5F5F"/>
        </a:lt2>
        <a:accent1>
          <a:srgbClr val="CC99FF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E2CAFF"/>
        </a:accent5>
        <a:accent6>
          <a:srgbClr val="8AB9B9"/>
        </a:accent6>
        <a:hlink>
          <a:srgbClr val="666699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Zatmění 3">
        <a:dk1>
          <a:srgbClr val="000000"/>
        </a:dk1>
        <a:lt1>
          <a:srgbClr val="FFFFFF"/>
        </a:lt1>
        <a:dk2>
          <a:srgbClr val="0000CC"/>
        </a:dk2>
        <a:lt2>
          <a:srgbClr val="434343"/>
        </a:lt2>
        <a:accent1>
          <a:srgbClr val="99CC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E7B900"/>
        </a:accent6>
        <a:hlink>
          <a:srgbClr val="FF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Zatmění 4">
        <a:dk1>
          <a:srgbClr val="000000"/>
        </a:dk1>
        <a:lt1>
          <a:srgbClr val="64AAAE"/>
        </a:lt1>
        <a:dk2>
          <a:srgbClr val="FFFFCC"/>
        </a:dk2>
        <a:lt2>
          <a:srgbClr val="5F5F5F"/>
        </a:lt2>
        <a:accent1>
          <a:srgbClr val="B4B1DB"/>
        </a:accent1>
        <a:accent2>
          <a:srgbClr val="61C1D7"/>
        </a:accent2>
        <a:accent3>
          <a:srgbClr val="B8D2D3"/>
        </a:accent3>
        <a:accent4>
          <a:srgbClr val="000000"/>
        </a:accent4>
        <a:accent5>
          <a:srgbClr val="D6D5EA"/>
        </a:accent5>
        <a:accent6>
          <a:srgbClr val="57AFC3"/>
        </a:accent6>
        <a:hlink>
          <a:srgbClr val="2571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Zatmění 5">
        <a:dk1>
          <a:srgbClr val="5F5F5F"/>
        </a:dk1>
        <a:lt1>
          <a:srgbClr val="F8F8F8"/>
        </a:lt1>
        <a:dk2>
          <a:srgbClr val="2A285A"/>
        </a:dk2>
        <a:lt2>
          <a:srgbClr val="FFFFFF"/>
        </a:lt2>
        <a:accent1>
          <a:srgbClr val="999966"/>
        </a:accent1>
        <a:accent2>
          <a:srgbClr val="8C8B9D"/>
        </a:accent2>
        <a:accent3>
          <a:srgbClr val="ACACB5"/>
        </a:accent3>
        <a:accent4>
          <a:srgbClr val="D4D4D4"/>
        </a:accent4>
        <a:accent5>
          <a:srgbClr val="CACAB8"/>
        </a:accent5>
        <a:accent6>
          <a:srgbClr val="7E7D8E"/>
        </a:accent6>
        <a:hlink>
          <a:srgbClr val="465174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atmění 6">
        <a:dk1>
          <a:srgbClr val="434343"/>
        </a:dk1>
        <a:lt1>
          <a:srgbClr val="FFFFFF"/>
        </a:lt1>
        <a:dk2>
          <a:srgbClr val="360404"/>
        </a:dk2>
        <a:lt2>
          <a:srgbClr val="FFFFFF"/>
        </a:lt2>
        <a:accent1>
          <a:srgbClr val="669900"/>
        </a:accent1>
        <a:accent2>
          <a:srgbClr val="CC6600"/>
        </a:accent2>
        <a:accent3>
          <a:srgbClr val="AEAAAA"/>
        </a:accent3>
        <a:accent4>
          <a:srgbClr val="DADADA"/>
        </a:accent4>
        <a:accent5>
          <a:srgbClr val="B8CAAA"/>
        </a:accent5>
        <a:accent6>
          <a:srgbClr val="B95C00"/>
        </a:accent6>
        <a:hlink>
          <a:srgbClr val="CC33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atmění 7">
        <a:dk1>
          <a:srgbClr val="434343"/>
        </a:dk1>
        <a:lt1>
          <a:srgbClr val="FFFFFF"/>
        </a:lt1>
        <a:dk2>
          <a:srgbClr val="000000"/>
        </a:dk2>
        <a:lt2>
          <a:srgbClr val="8285FE"/>
        </a:lt2>
        <a:accent1>
          <a:srgbClr val="669900"/>
        </a:accent1>
        <a:accent2>
          <a:srgbClr val="9900FF"/>
        </a:accent2>
        <a:accent3>
          <a:srgbClr val="AAAAAA"/>
        </a:accent3>
        <a:accent4>
          <a:srgbClr val="DADADA"/>
        </a:accent4>
        <a:accent5>
          <a:srgbClr val="B8CAAA"/>
        </a:accent5>
        <a:accent6>
          <a:srgbClr val="8A00E7"/>
        </a:accent6>
        <a:hlink>
          <a:srgbClr val="6600CC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atmění 8">
        <a:dk1>
          <a:srgbClr val="434343"/>
        </a:dk1>
        <a:lt1>
          <a:srgbClr val="FFFFFF"/>
        </a:lt1>
        <a:dk2>
          <a:srgbClr val="000000"/>
        </a:dk2>
        <a:lt2>
          <a:srgbClr val="0066FF"/>
        </a:lt2>
        <a:accent1>
          <a:srgbClr val="339966"/>
        </a:accent1>
        <a:accent2>
          <a:srgbClr val="FFCC00"/>
        </a:accent2>
        <a:accent3>
          <a:srgbClr val="AAAAAA"/>
        </a:accent3>
        <a:accent4>
          <a:srgbClr val="DADADA"/>
        </a:accent4>
        <a:accent5>
          <a:srgbClr val="ADCAB8"/>
        </a:accent5>
        <a:accent6>
          <a:srgbClr val="E7B900"/>
        </a:accent6>
        <a:hlink>
          <a:srgbClr val="CC00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atmění 9">
        <a:dk1>
          <a:srgbClr val="333300"/>
        </a:dk1>
        <a:lt1>
          <a:srgbClr val="FFFFFF"/>
        </a:lt1>
        <a:dk2>
          <a:srgbClr val="669900"/>
        </a:dk2>
        <a:lt2>
          <a:srgbClr val="FFFFCC"/>
        </a:lt2>
        <a:accent1>
          <a:srgbClr val="CCCC00"/>
        </a:accent1>
        <a:accent2>
          <a:srgbClr val="99CC00"/>
        </a:accent2>
        <a:accent3>
          <a:srgbClr val="B8CAAA"/>
        </a:accent3>
        <a:accent4>
          <a:srgbClr val="DADADA"/>
        </a:accent4>
        <a:accent5>
          <a:srgbClr val="E2E2AA"/>
        </a:accent5>
        <a:accent6>
          <a:srgbClr val="8AB900"/>
        </a:accent6>
        <a:hlink>
          <a:srgbClr val="3366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atmění 10">
        <a:dk1>
          <a:srgbClr val="333333"/>
        </a:dk1>
        <a:lt1>
          <a:srgbClr val="FFFFCC"/>
        </a:lt1>
        <a:dk2>
          <a:srgbClr val="660000"/>
        </a:dk2>
        <a:lt2>
          <a:srgbClr val="CCCCCC"/>
        </a:lt2>
        <a:accent1>
          <a:srgbClr val="FF6600"/>
        </a:accent1>
        <a:accent2>
          <a:srgbClr val="CC3300"/>
        </a:accent2>
        <a:accent3>
          <a:srgbClr val="B8AAAA"/>
        </a:accent3>
        <a:accent4>
          <a:srgbClr val="DADAAE"/>
        </a:accent4>
        <a:accent5>
          <a:srgbClr val="FFB8AA"/>
        </a:accent5>
        <a:accent6>
          <a:srgbClr val="B92D00"/>
        </a:accent6>
        <a:hlink>
          <a:srgbClr val="9900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371</Words>
  <Application>Microsoft Office PowerPoint</Application>
  <PresentationFormat>Předvádění na obrazovce (4:3)</PresentationFormat>
  <Paragraphs>108</Paragraphs>
  <Slides>14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Motiv systému Office</vt:lpstr>
      <vt:lpstr>Zatmění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OBRÁBĚCÍ CNC CENTRA </vt:lpstr>
      <vt:lpstr>OBRÁBĚCÍ CNC CENTRA</vt:lpstr>
      <vt:lpstr>OBRÁBĚCÍ CNC CENTRA</vt:lpstr>
      <vt:lpstr>Důvody pro využití center</vt:lpstr>
      <vt:lpstr>Hlavní znaky a výhody nasazení center</vt:lpstr>
      <vt:lpstr>Hlavní znaky a výhody nasazení center</vt:lpstr>
      <vt:lpstr>Základní rozdělení</vt:lpstr>
      <vt:lpstr>Základní rozdělení</vt:lpstr>
      <vt:lpstr>Základní rozdělení</vt:lpstr>
      <vt:lpstr>Schéma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POGRAMOVÁNÍ A SIMULACE</dc:title>
  <dc:creator>Sindelar</dc:creator>
  <cp:lastModifiedBy>Karel Filas, Ing.</cp:lastModifiedBy>
  <cp:revision>18</cp:revision>
  <dcterms:created xsi:type="dcterms:W3CDTF">2013-09-08T18:54:27Z</dcterms:created>
  <dcterms:modified xsi:type="dcterms:W3CDTF">2014-02-26T18:50:55Z</dcterms:modified>
</cp:coreProperties>
</file>