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VY_32_INOVACE_13/06_PRAVOPISNÁ CVIČENÍ PO L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  MŠ a ZŠ Veselí n.M.,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   Iveta Salfická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 Pravopisná cvičení po L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 CZ.1.07/1.4.00/21.0822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49E5C39-9F30-49E0-B7BF-CB3627539490}" type="presOf" srcId="{B651F6E3-6281-48DB-9319-2AEAFDAE7572}" destId="{619D679B-A015-4ECF-8348-D1034C574F40}" srcOrd="0" destOrd="0" presId="urn:microsoft.com/office/officeart/2005/8/layout/target3"/>
    <dgm:cxn modelId="{3E6AF690-F34B-488F-A86F-DFA1F2755789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38C9B56-0788-4B59-93E5-EEEBEE08A595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952B5A1-2AC7-433F-85B1-BE1B4A0174A3}" type="presOf" srcId="{4C35D32F-0EAB-4CD7-82EE-45574DC2A586}" destId="{8BEBB6EC-1DAA-4CAC-8A25-BC0FCBD5DBD5}" srcOrd="0" destOrd="0" presId="urn:microsoft.com/office/officeart/2005/8/layout/target3"/>
    <dgm:cxn modelId="{C59B325A-9E9F-451C-8010-0D0133768A75}" type="presOf" srcId="{D8197B8C-B260-4A16-BDF4-0947B075E274}" destId="{25B08C86-7E15-44DC-BE7F-FFB55DD49D12}" srcOrd="0" destOrd="0" presId="urn:microsoft.com/office/officeart/2005/8/layout/target3"/>
    <dgm:cxn modelId="{6930908F-CB2F-4D74-B216-F9EFEEB79C8A}" type="presOf" srcId="{D1B46980-6531-4606-95E6-44980827E919}" destId="{2BE915AB-18AA-4053-B92C-3BFC9ED204BB}" srcOrd="1" destOrd="0" presId="urn:microsoft.com/office/officeart/2005/8/layout/target3"/>
    <dgm:cxn modelId="{233AF050-D639-4B1C-A763-E3F183ADA886}" type="presOf" srcId="{D1D4F407-5343-4D3F-B5B9-D407B03CAEB4}" destId="{AED2198E-93D5-4001-81B4-73124B309672}" srcOrd="1" destOrd="0" presId="urn:microsoft.com/office/officeart/2005/8/layout/target3"/>
    <dgm:cxn modelId="{DE31EC64-5AC3-4E1F-8FF6-FF55F2649E87}" type="presOf" srcId="{B651F6E3-6281-48DB-9319-2AEAFDAE7572}" destId="{6BB5E863-4638-4E1D-BFDE-399D028AC4ED}" srcOrd="1" destOrd="0" presId="urn:microsoft.com/office/officeart/2005/8/layout/target3"/>
    <dgm:cxn modelId="{0C099703-5886-4FDF-962A-591940C3E32E}" type="presOf" srcId="{D1D4F407-5343-4D3F-B5B9-D407B03CAEB4}" destId="{D005CE8C-CC26-4C3E-AC11-E15060ECD759}" srcOrd="0" destOrd="0" presId="urn:microsoft.com/office/officeart/2005/8/layout/target3"/>
    <dgm:cxn modelId="{43FE918B-81BA-41E6-9742-1FD613DBEF0C}" type="presOf" srcId="{D1B46980-6531-4606-95E6-44980827E919}" destId="{6140AFEC-043D-4C43-A2F9-D0F5331DF3A3}" srcOrd="0" destOrd="0" presId="urn:microsoft.com/office/officeart/2005/8/layout/target3"/>
    <dgm:cxn modelId="{3D8ADEC3-BE7D-4777-B9ED-4338E0A643BF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83EEC44-36E4-46EB-8A70-9C77D1F9BBC8}" type="presParOf" srcId="{333A1088-737F-45CB-B68E-254E46348037}" destId="{F5ABB229-8D3B-4694-996A-96F23CF14429}" srcOrd="0" destOrd="0" presId="urn:microsoft.com/office/officeart/2005/8/layout/target3"/>
    <dgm:cxn modelId="{78830F4C-6472-4D45-9769-9BA0FB39198C}" type="presParOf" srcId="{333A1088-737F-45CB-B68E-254E46348037}" destId="{F41139FD-01EE-4571-8B17-4FB00FC51163}" srcOrd="1" destOrd="0" presId="urn:microsoft.com/office/officeart/2005/8/layout/target3"/>
    <dgm:cxn modelId="{BB8B7902-F446-43AB-975D-D55CCFABD3E2}" type="presParOf" srcId="{333A1088-737F-45CB-B68E-254E46348037}" destId="{D005CE8C-CC26-4C3E-AC11-E15060ECD759}" srcOrd="2" destOrd="0" presId="urn:microsoft.com/office/officeart/2005/8/layout/target3"/>
    <dgm:cxn modelId="{2DF9B583-BA19-49F8-B691-AE47593985DE}" type="presParOf" srcId="{333A1088-737F-45CB-B68E-254E46348037}" destId="{2C702D82-9B77-49B7-9568-BB8EB47C3372}" srcOrd="3" destOrd="0" presId="urn:microsoft.com/office/officeart/2005/8/layout/target3"/>
    <dgm:cxn modelId="{5AAC089D-4E5B-4556-9F0D-5FAAE7D0CCE6}" type="presParOf" srcId="{333A1088-737F-45CB-B68E-254E46348037}" destId="{A52A0455-90FF-4808-ABD0-F02540D31D5A}" srcOrd="4" destOrd="0" presId="urn:microsoft.com/office/officeart/2005/8/layout/target3"/>
    <dgm:cxn modelId="{4A812720-4752-40D9-8F5F-8B8E7990D0FD}" type="presParOf" srcId="{333A1088-737F-45CB-B68E-254E46348037}" destId="{6140AFEC-043D-4C43-A2F9-D0F5331DF3A3}" srcOrd="5" destOrd="0" presId="urn:microsoft.com/office/officeart/2005/8/layout/target3"/>
    <dgm:cxn modelId="{B80C1BF7-0259-4339-87AF-F2DCAC7D61DC}" type="presParOf" srcId="{333A1088-737F-45CB-B68E-254E46348037}" destId="{9358AC05-5D7D-4327-9F80-1AD486AEA664}" srcOrd="6" destOrd="0" presId="urn:microsoft.com/office/officeart/2005/8/layout/target3"/>
    <dgm:cxn modelId="{3E14741A-6C96-4542-BC19-318B990DFD44}" type="presParOf" srcId="{333A1088-737F-45CB-B68E-254E46348037}" destId="{313FC574-E1CD-4FB4-B054-0B805CE0447D}" srcOrd="7" destOrd="0" presId="urn:microsoft.com/office/officeart/2005/8/layout/target3"/>
    <dgm:cxn modelId="{DBAE5FBB-B0ED-42C3-B10E-1F1DD94C45FE}" type="presParOf" srcId="{333A1088-737F-45CB-B68E-254E46348037}" destId="{619D679B-A015-4ECF-8348-D1034C574F40}" srcOrd="8" destOrd="0" presId="urn:microsoft.com/office/officeart/2005/8/layout/target3"/>
    <dgm:cxn modelId="{310C2369-C221-4FFA-B4BC-129F19C5F4CE}" type="presParOf" srcId="{333A1088-737F-45CB-B68E-254E46348037}" destId="{322283A8-4A27-4CDA-BAE3-F381106A9174}" srcOrd="9" destOrd="0" presId="urn:microsoft.com/office/officeart/2005/8/layout/target3"/>
    <dgm:cxn modelId="{E80E77C0-5A81-4DB2-BD42-632DF6F903E8}" type="presParOf" srcId="{333A1088-737F-45CB-B68E-254E46348037}" destId="{FFC9F71D-1B4F-4AD9-A4A6-86ADEFC8AF5C}" srcOrd="10" destOrd="0" presId="urn:microsoft.com/office/officeart/2005/8/layout/target3"/>
    <dgm:cxn modelId="{5F00CD04-761C-448B-9081-4EE3A38A6A29}" type="presParOf" srcId="{333A1088-737F-45CB-B68E-254E46348037}" destId="{25B08C86-7E15-44DC-BE7F-FFB55DD49D12}" srcOrd="11" destOrd="0" presId="urn:microsoft.com/office/officeart/2005/8/layout/target3"/>
    <dgm:cxn modelId="{9CFF4733-14FA-4358-94DD-FC40D3D0C584}" type="presParOf" srcId="{333A1088-737F-45CB-B68E-254E46348037}" destId="{76644BE8-9D7C-4C09-B250-3D10AF48CBB7}" srcOrd="12" destOrd="0" presId="urn:microsoft.com/office/officeart/2005/8/layout/target3"/>
    <dgm:cxn modelId="{4827763F-CBC8-41A5-945D-404273300575}" type="presParOf" srcId="{333A1088-737F-45CB-B68E-254E46348037}" destId="{EE85B701-7295-41C0-BA7A-34D3756A2AE6}" srcOrd="13" destOrd="0" presId="urn:microsoft.com/office/officeart/2005/8/layout/target3"/>
    <dgm:cxn modelId="{F6337EAE-B1E0-408A-A972-3131CEA33BF4}" type="presParOf" srcId="{333A1088-737F-45CB-B68E-254E46348037}" destId="{8BEBB6EC-1DAA-4CAC-8A25-BC0FCBD5DBD5}" srcOrd="14" destOrd="0" presId="urn:microsoft.com/office/officeart/2005/8/layout/target3"/>
    <dgm:cxn modelId="{8508C372-546E-425D-A2ED-FDE05FABD206}" type="presParOf" srcId="{333A1088-737F-45CB-B68E-254E46348037}" destId="{AED2198E-93D5-4001-81B4-73124B309672}" srcOrd="15" destOrd="0" presId="urn:microsoft.com/office/officeart/2005/8/layout/target3"/>
    <dgm:cxn modelId="{81BBD004-3E29-4CEC-AE15-B6DFB45F89DE}" type="presParOf" srcId="{333A1088-737F-45CB-B68E-254E46348037}" destId="{2BE915AB-18AA-4053-B92C-3BFC9ED204BB}" srcOrd="16" destOrd="0" presId="urn:microsoft.com/office/officeart/2005/8/layout/target3"/>
    <dgm:cxn modelId="{92BBBC52-BF38-4533-9089-B8BC4885FB0D}" type="presParOf" srcId="{333A1088-737F-45CB-B68E-254E46348037}" destId="{6BB5E863-4638-4E1D-BFDE-399D028AC4ED}" srcOrd="17" destOrd="0" presId="urn:microsoft.com/office/officeart/2005/8/layout/target3"/>
    <dgm:cxn modelId="{B15DCA76-343C-4F0B-BD1F-39BBCEF70EAD}" type="presParOf" srcId="{333A1088-737F-45CB-B68E-254E46348037}" destId="{5A5FFA88-C948-4069-8E93-59FA12366E83}" srcOrd="18" destOrd="0" presId="urn:microsoft.com/office/officeart/2005/8/layout/target3"/>
    <dgm:cxn modelId="{48E7C349-7DF3-4F05-9168-EE93A02ABDD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  MŠ a ZŠ Veselí n.M., Kollárova 1045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   Iveta Salfická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VY_32_INOVACE_13/06_PRAVOPISNÁ CVIČENÍ PO L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 Pravopisná cvičení po L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 CZ.1.07/1.4.00/21.0822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5E3B6-E91E-4F0D-ACEF-58F3B1F3A651}" type="datetimeFigureOut">
              <a:rPr lang="cs-CZ" smtClean="0"/>
              <a:t>27.3.2012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777CE-3D25-4E01-BE31-7D9A22E0EF3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33506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5E3B6-E91E-4F0D-ACEF-58F3B1F3A651}" type="datetimeFigureOut">
              <a:rPr lang="cs-CZ" smtClean="0"/>
              <a:t>27.3.2012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777CE-3D25-4E01-BE31-7D9A22E0EF3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50387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5E3B6-E91E-4F0D-ACEF-58F3B1F3A651}" type="datetimeFigureOut">
              <a:rPr lang="cs-CZ" smtClean="0"/>
              <a:t>27.3.2012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777CE-3D25-4E01-BE31-7D9A22E0EF3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7575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5E3B6-E91E-4F0D-ACEF-58F3B1F3A651}" type="datetimeFigureOut">
              <a:rPr lang="cs-CZ" smtClean="0"/>
              <a:t>27.3.2012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777CE-3D25-4E01-BE31-7D9A22E0EF3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22940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5E3B6-E91E-4F0D-ACEF-58F3B1F3A651}" type="datetimeFigureOut">
              <a:rPr lang="cs-CZ" smtClean="0"/>
              <a:t>27.3.2012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777CE-3D25-4E01-BE31-7D9A22E0EF3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70915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5E3B6-E91E-4F0D-ACEF-58F3B1F3A651}" type="datetimeFigureOut">
              <a:rPr lang="cs-CZ" smtClean="0"/>
              <a:t>27.3.2012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777CE-3D25-4E01-BE31-7D9A22E0EF3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90295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5E3B6-E91E-4F0D-ACEF-58F3B1F3A651}" type="datetimeFigureOut">
              <a:rPr lang="cs-CZ" smtClean="0"/>
              <a:t>27.3.2012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777CE-3D25-4E01-BE31-7D9A22E0EF3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30030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5E3B6-E91E-4F0D-ACEF-58F3B1F3A651}" type="datetimeFigureOut">
              <a:rPr lang="cs-CZ" smtClean="0"/>
              <a:t>27.3.2012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777CE-3D25-4E01-BE31-7D9A22E0EF3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47724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5E3B6-E91E-4F0D-ACEF-58F3B1F3A651}" type="datetimeFigureOut">
              <a:rPr lang="cs-CZ" smtClean="0"/>
              <a:t>27.3.2012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777CE-3D25-4E01-BE31-7D9A22E0EF3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58336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5E3B6-E91E-4F0D-ACEF-58F3B1F3A651}" type="datetimeFigureOut">
              <a:rPr lang="cs-CZ" smtClean="0"/>
              <a:t>27.3.2012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777CE-3D25-4E01-BE31-7D9A22E0EF3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15265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5E3B6-E91E-4F0D-ACEF-58F3B1F3A651}" type="datetimeFigureOut">
              <a:rPr lang="cs-CZ" smtClean="0"/>
              <a:t>27.3.2012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777CE-3D25-4E01-BE31-7D9A22E0EF3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08328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05E3B6-E91E-4F0D-ACEF-58F3B1F3A651}" type="datetimeFigureOut">
              <a:rPr lang="cs-CZ" smtClean="0"/>
              <a:t>27.3.2012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1777CE-3D25-4E01-BE31-7D9A22E0EF3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21354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293911110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034708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ANOTACE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78497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 smtClean="0"/>
              <a:t>Materiál je určen pro žáky ZŠ praktické – 5. ročník, slouží </a:t>
            </a:r>
            <a:r>
              <a:rPr lang="cs-CZ" sz="2400" dirty="0" smtClean="0"/>
              <a:t>                  k </a:t>
            </a:r>
            <a:r>
              <a:rPr lang="cs-CZ" sz="2400" dirty="0" smtClean="0"/>
              <a:t>procvičení pravopisu vyjmenovaných a příbuzných slov po L.</a:t>
            </a:r>
          </a:p>
          <a:p>
            <a:r>
              <a:rPr lang="cs-CZ" sz="2400" dirty="0" smtClean="0"/>
              <a:t>Materiál je určen k použití při práci na interaktivní tabuli.</a:t>
            </a:r>
          </a:p>
          <a:p>
            <a:r>
              <a:rPr lang="cs-CZ" sz="2400" dirty="0" smtClean="0"/>
              <a:t>Datum </a:t>
            </a:r>
            <a:r>
              <a:rPr lang="cs-CZ" sz="2400" dirty="0"/>
              <a:t>vytvoření :  říjen 2011 </a:t>
            </a:r>
          </a:p>
          <a:p>
            <a:r>
              <a:rPr lang="cs-CZ" sz="2400" dirty="0"/>
              <a:t>Datum ověření :   </a:t>
            </a:r>
            <a:r>
              <a:rPr lang="cs-CZ" sz="2400" dirty="0" smtClean="0"/>
              <a:t>  25</a:t>
            </a:r>
            <a:r>
              <a:rPr lang="cs-CZ" sz="2400" dirty="0" smtClean="0"/>
              <a:t>. 11</a:t>
            </a:r>
            <a:r>
              <a:rPr lang="cs-CZ" sz="2400" dirty="0" smtClean="0"/>
              <a:t>. 2011</a:t>
            </a:r>
          </a:p>
          <a:p>
            <a:r>
              <a:rPr lang="cs-CZ" sz="2400" dirty="0" smtClean="0"/>
              <a:t>V pravopisných cvičeních žáci nejprve tvoří ze slabik vyjmenovaná slova a zapisují je. Dále dělí vyjmenovaná slova podle počtu slabik do tří sloupců, doplňují a zdůvodňují pravopis neúplných slov.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Žáci pracovali aktivně a se zaujetím. 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600958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Pravopisná cvičení po L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1. Ze slabik slož 6 vyjmenovaných slov a napiš je 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5545282"/>
              </p:ext>
            </p:extLst>
          </p:nvPr>
        </p:nvGraphicFramePr>
        <p:xfrm>
          <a:off x="539552" y="2852936"/>
          <a:ext cx="720080" cy="4270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80"/>
              </a:tblGrid>
              <a:tr h="42707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8403626"/>
              </p:ext>
            </p:extLst>
          </p:nvPr>
        </p:nvGraphicFramePr>
        <p:xfrm>
          <a:off x="539552" y="3429000"/>
          <a:ext cx="72008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8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BLÝS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0002562"/>
              </p:ext>
            </p:extLst>
          </p:nvPr>
        </p:nvGraphicFramePr>
        <p:xfrm>
          <a:off x="539552" y="4005064"/>
          <a:ext cx="72008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8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6595587"/>
              </p:ext>
            </p:extLst>
          </p:nvPr>
        </p:nvGraphicFramePr>
        <p:xfrm>
          <a:off x="1619672" y="2852936"/>
          <a:ext cx="72008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8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5455500"/>
              </p:ext>
            </p:extLst>
          </p:nvPr>
        </p:nvGraphicFramePr>
        <p:xfrm>
          <a:off x="1619672" y="3429000"/>
          <a:ext cx="720080" cy="3758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80"/>
              </a:tblGrid>
              <a:tr h="37581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5534227"/>
              </p:ext>
            </p:extLst>
          </p:nvPr>
        </p:nvGraphicFramePr>
        <p:xfrm>
          <a:off x="1619672" y="4005064"/>
          <a:ext cx="72008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8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KAT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4120587"/>
              </p:ext>
            </p:extLst>
          </p:nvPr>
        </p:nvGraphicFramePr>
        <p:xfrm>
          <a:off x="2699792" y="2852936"/>
          <a:ext cx="72008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8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31969"/>
              </p:ext>
            </p:extLst>
          </p:nvPr>
        </p:nvGraphicFramePr>
        <p:xfrm>
          <a:off x="2699792" y="3429000"/>
          <a:ext cx="72008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8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NĚK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3302234"/>
              </p:ext>
            </p:extLst>
          </p:nvPr>
        </p:nvGraphicFramePr>
        <p:xfrm>
          <a:off x="2699792" y="4005064"/>
          <a:ext cx="72008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8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KAT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3350011"/>
              </p:ext>
            </p:extLst>
          </p:nvPr>
        </p:nvGraphicFramePr>
        <p:xfrm>
          <a:off x="7884368" y="2852936"/>
          <a:ext cx="792088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208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ŠET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0743165"/>
              </p:ext>
            </p:extLst>
          </p:nvPr>
        </p:nvGraphicFramePr>
        <p:xfrm>
          <a:off x="6588224" y="3429000"/>
          <a:ext cx="792088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208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SLY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6012484"/>
              </p:ext>
            </p:extLst>
          </p:nvPr>
        </p:nvGraphicFramePr>
        <p:xfrm>
          <a:off x="6588224" y="2852936"/>
          <a:ext cx="792088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208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LÝ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3621322"/>
              </p:ext>
            </p:extLst>
          </p:nvPr>
        </p:nvGraphicFramePr>
        <p:xfrm>
          <a:off x="7884368" y="4066272"/>
          <a:ext cx="792088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208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5839427"/>
              </p:ext>
            </p:extLst>
          </p:nvPr>
        </p:nvGraphicFramePr>
        <p:xfrm>
          <a:off x="7884368" y="3429000"/>
          <a:ext cx="792088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208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1" name="Tabulka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67305090"/>
              </p:ext>
            </p:extLst>
          </p:nvPr>
        </p:nvGraphicFramePr>
        <p:xfrm>
          <a:off x="6588224" y="4054214"/>
          <a:ext cx="792088" cy="3828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2088"/>
              </a:tblGrid>
              <a:tr h="38289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LÝT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23" name="Přímá spojnice 22"/>
          <p:cNvCxnSpPr/>
          <p:nvPr/>
        </p:nvCxnSpPr>
        <p:spPr>
          <a:xfrm>
            <a:off x="5220072" y="2708920"/>
            <a:ext cx="0" cy="3456384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539552" y="5013176"/>
            <a:ext cx="28803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539552" y="5445224"/>
            <a:ext cx="28803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539552" y="5877272"/>
            <a:ext cx="28803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539552" y="6309320"/>
            <a:ext cx="28803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6588224" y="4996437"/>
            <a:ext cx="20882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6588224" y="5437453"/>
            <a:ext cx="20882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6588224" y="5851173"/>
            <a:ext cx="20882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6588224" y="6278540"/>
            <a:ext cx="20882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535351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Pravopisná cvičení po L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2. Rozděl vyjmenovaná slova po L do sloupců : </a:t>
            </a:r>
          </a:p>
          <a:p>
            <a:pPr marL="0" indent="0">
              <a:buNone/>
            </a:pP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9462348"/>
              </p:ext>
            </p:extLst>
          </p:nvPr>
        </p:nvGraphicFramePr>
        <p:xfrm>
          <a:off x="6732240" y="2636912"/>
          <a:ext cx="1584176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417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trojslabičná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8855416"/>
              </p:ext>
            </p:extLst>
          </p:nvPr>
        </p:nvGraphicFramePr>
        <p:xfrm>
          <a:off x="3779912" y="2636912"/>
          <a:ext cx="1584176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417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dvojslabičná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0412230"/>
              </p:ext>
            </p:extLst>
          </p:nvPr>
        </p:nvGraphicFramePr>
        <p:xfrm>
          <a:off x="899592" y="2636912"/>
          <a:ext cx="1584176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417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jednoslabičná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446856" y="3501008"/>
            <a:ext cx="82296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>
            <a:stCxn id="3" idx="1"/>
            <a:endCxn id="3" idx="3"/>
          </p:cNvCxnSpPr>
          <p:nvPr/>
        </p:nvCxnSpPr>
        <p:spPr>
          <a:xfrm>
            <a:off x="457200" y="3863182"/>
            <a:ext cx="82296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457200" y="4221088"/>
            <a:ext cx="82192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457200" y="4611442"/>
            <a:ext cx="82296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57200" y="5013176"/>
            <a:ext cx="82296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46856" y="5373216"/>
            <a:ext cx="82296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446856" y="5733256"/>
            <a:ext cx="82296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457200" y="6093296"/>
            <a:ext cx="82192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446856" y="6453336"/>
            <a:ext cx="82192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457200" y="3140968"/>
            <a:ext cx="82296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2915816" y="3140968"/>
            <a:ext cx="0" cy="331236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6228184" y="3140968"/>
            <a:ext cx="0" cy="331236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67515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Pravopisná cvičení po L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400" dirty="0" smtClean="0"/>
              <a:t>3. Doplňte i – í nebo y – ý 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Usl_šeli vzl_kání, ml_nář a ml_nářka, sl_zat zmrzl_nu, l_dumilný </a:t>
            </a:r>
          </a:p>
          <a:p>
            <a:pPr marL="0" indent="0">
              <a:buNone/>
            </a:pPr>
            <a:r>
              <a:rPr lang="cs-CZ" sz="2400" dirty="0" smtClean="0"/>
              <a:t>mysl_vec, ml_t ve ml_ně, upl_nulo několik let, l_sá ptáčata, </a:t>
            </a:r>
          </a:p>
          <a:p>
            <a:pPr marL="0" indent="0">
              <a:buNone/>
            </a:pPr>
            <a:r>
              <a:rPr lang="cs-CZ" sz="2400" dirty="0" smtClean="0"/>
              <a:t>L_duška se l_sá, l_tkové svaly, nesl_šná chůze, pol_bek při </a:t>
            </a:r>
          </a:p>
          <a:p>
            <a:pPr marL="0" indent="0">
              <a:buNone/>
            </a:pPr>
            <a:r>
              <a:rPr lang="cs-CZ" sz="2400" dirty="0" smtClean="0"/>
              <a:t>odjezdu, bl_zká kamarádka, pel_ňkový odvar, poml_t kávu na </a:t>
            </a:r>
          </a:p>
          <a:p>
            <a:pPr marL="0" indent="0">
              <a:buNone/>
            </a:pPr>
            <a:r>
              <a:rPr lang="cs-CZ" sz="2400" dirty="0" smtClean="0"/>
              <a:t>novém ml_nku, vyl_čit pl_nule celý příběh, pl_vat sl_ny.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00777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Pravopisná cvičení po L - řešení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916832"/>
            <a:ext cx="820891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709032"/>
              </p:ext>
            </p:extLst>
          </p:nvPr>
        </p:nvGraphicFramePr>
        <p:xfrm>
          <a:off x="539552" y="2852936"/>
          <a:ext cx="720080" cy="4270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80"/>
              </a:tblGrid>
              <a:tr h="42707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042164"/>
              </p:ext>
            </p:extLst>
          </p:nvPr>
        </p:nvGraphicFramePr>
        <p:xfrm>
          <a:off x="539552" y="3429000"/>
          <a:ext cx="72008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8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BLÝS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9801979"/>
              </p:ext>
            </p:extLst>
          </p:nvPr>
        </p:nvGraphicFramePr>
        <p:xfrm>
          <a:off x="539552" y="4005064"/>
          <a:ext cx="72008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8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3986604"/>
              </p:ext>
            </p:extLst>
          </p:nvPr>
        </p:nvGraphicFramePr>
        <p:xfrm>
          <a:off x="1619672" y="2852936"/>
          <a:ext cx="72008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8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3558203"/>
              </p:ext>
            </p:extLst>
          </p:nvPr>
        </p:nvGraphicFramePr>
        <p:xfrm>
          <a:off x="1619672" y="3429000"/>
          <a:ext cx="720080" cy="3758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80"/>
              </a:tblGrid>
              <a:tr h="37581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0548506"/>
              </p:ext>
            </p:extLst>
          </p:nvPr>
        </p:nvGraphicFramePr>
        <p:xfrm>
          <a:off x="1619672" y="4005064"/>
          <a:ext cx="72008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8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KAT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74764451"/>
              </p:ext>
            </p:extLst>
          </p:nvPr>
        </p:nvGraphicFramePr>
        <p:xfrm>
          <a:off x="2699792" y="2852936"/>
          <a:ext cx="72008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8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2819860"/>
              </p:ext>
            </p:extLst>
          </p:nvPr>
        </p:nvGraphicFramePr>
        <p:xfrm>
          <a:off x="2699792" y="3429000"/>
          <a:ext cx="72008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8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NĚK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8896957"/>
              </p:ext>
            </p:extLst>
          </p:nvPr>
        </p:nvGraphicFramePr>
        <p:xfrm>
          <a:off x="2699792" y="4005064"/>
          <a:ext cx="72008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8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KAT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6272294"/>
              </p:ext>
            </p:extLst>
          </p:nvPr>
        </p:nvGraphicFramePr>
        <p:xfrm>
          <a:off x="7884368" y="2852936"/>
          <a:ext cx="792088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208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ŠET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6341966"/>
              </p:ext>
            </p:extLst>
          </p:nvPr>
        </p:nvGraphicFramePr>
        <p:xfrm>
          <a:off x="6588224" y="3429000"/>
          <a:ext cx="792088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208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SLY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518735"/>
              </p:ext>
            </p:extLst>
          </p:nvPr>
        </p:nvGraphicFramePr>
        <p:xfrm>
          <a:off x="6588224" y="2852936"/>
          <a:ext cx="792088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208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LÝ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9398986"/>
              </p:ext>
            </p:extLst>
          </p:nvPr>
        </p:nvGraphicFramePr>
        <p:xfrm>
          <a:off x="7884368" y="4066272"/>
          <a:ext cx="792088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208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8343738"/>
              </p:ext>
            </p:extLst>
          </p:nvPr>
        </p:nvGraphicFramePr>
        <p:xfrm>
          <a:off x="7884368" y="3429000"/>
          <a:ext cx="792088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208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1889913"/>
              </p:ext>
            </p:extLst>
          </p:nvPr>
        </p:nvGraphicFramePr>
        <p:xfrm>
          <a:off x="6588224" y="4054214"/>
          <a:ext cx="792088" cy="3828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2088"/>
              </a:tblGrid>
              <a:tr h="38289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LÝT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20" name="Přímá spojnice 19"/>
          <p:cNvCxnSpPr/>
          <p:nvPr/>
        </p:nvCxnSpPr>
        <p:spPr>
          <a:xfrm>
            <a:off x="5220072" y="2708920"/>
            <a:ext cx="0" cy="3456384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539552" y="5013176"/>
            <a:ext cx="28803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539552" y="5445224"/>
            <a:ext cx="28803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39552" y="5877272"/>
            <a:ext cx="28803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539552" y="6309320"/>
            <a:ext cx="28803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6588224" y="4996437"/>
            <a:ext cx="20882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6588224" y="5437453"/>
            <a:ext cx="20882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6588224" y="5851173"/>
            <a:ext cx="20882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6588224" y="6278540"/>
            <a:ext cx="20882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467544" y="1700808"/>
            <a:ext cx="820891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  <a:p>
            <a:r>
              <a:rPr lang="cs-CZ" sz="2400" dirty="0" smtClean="0"/>
              <a:t>1. Ze slabik slož 6 vyjmenovaných slov a napiš je :</a:t>
            </a:r>
          </a:p>
          <a:p>
            <a:endParaRPr lang="cs-CZ" sz="24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39552" y="5013176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polykat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39552" y="5445224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b</a:t>
            </a:r>
            <a:r>
              <a:rPr lang="cs-CZ" dirty="0" smtClean="0"/>
              <a:t>lýskat se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39552" y="5877272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pelyněk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588224" y="4996437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lýko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588224" y="5445224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slyšet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6588224" y="5851173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lýtko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44202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Pravopisná cvičení po L - řešení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2. Rozděl vyjmenovaná slova po L do sloupců : </a:t>
            </a:r>
          </a:p>
          <a:p>
            <a:pPr marL="0" indent="0">
              <a:buNone/>
            </a:pP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7742476"/>
              </p:ext>
            </p:extLst>
          </p:nvPr>
        </p:nvGraphicFramePr>
        <p:xfrm>
          <a:off x="6732240" y="2636912"/>
          <a:ext cx="1584176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417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trojslabičná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53415433"/>
              </p:ext>
            </p:extLst>
          </p:nvPr>
        </p:nvGraphicFramePr>
        <p:xfrm>
          <a:off x="3779912" y="2636912"/>
          <a:ext cx="1584176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417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dvojslabičná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9977396"/>
              </p:ext>
            </p:extLst>
          </p:nvPr>
        </p:nvGraphicFramePr>
        <p:xfrm>
          <a:off x="899592" y="2636912"/>
          <a:ext cx="1584176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417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jednoslabičná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7" name="Přímá spojnice 6"/>
          <p:cNvCxnSpPr/>
          <p:nvPr/>
        </p:nvCxnSpPr>
        <p:spPr>
          <a:xfrm>
            <a:off x="446856" y="3501008"/>
            <a:ext cx="82296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57200" y="3863182"/>
            <a:ext cx="82296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57200" y="4221088"/>
            <a:ext cx="82192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57200" y="4611442"/>
            <a:ext cx="82296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57200" y="5013176"/>
            <a:ext cx="82296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446856" y="5373216"/>
            <a:ext cx="82296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46856" y="5733256"/>
            <a:ext cx="82296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457200" y="6093296"/>
            <a:ext cx="82192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46856" y="6453336"/>
            <a:ext cx="82192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57200" y="3140968"/>
            <a:ext cx="82296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2915816" y="3140968"/>
            <a:ext cx="0" cy="331236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6228184" y="3140968"/>
            <a:ext cx="0" cy="331236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446856" y="3140968"/>
            <a:ext cx="2468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mlýn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46856" y="3510300"/>
            <a:ext cx="2468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plyš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337520" y="3140968"/>
            <a:ext cx="2468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slyšet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337520" y="3510300"/>
            <a:ext cx="2468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blýskat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337520" y="3879632"/>
            <a:ext cx="2468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plynout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337520" y="4248964"/>
            <a:ext cx="2468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plýtvat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337520" y="4618296"/>
            <a:ext cx="2468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vzlykat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337520" y="5013176"/>
            <a:ext cx="2468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lysý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337520" y="5382508"/>
            <a:ext cx="2468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lýtko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337520" y="5751840"/>
            <a:ext cx="2468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lýko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491880" y="6093296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lyže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588224" y="3140968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polykat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444208" y="3510300"/>
            <a:ext cx="2221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pelyněk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97017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Pravopisná cvičení po L - řešení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3. Doplňte i – í nebo y – ý :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Uslyšeli vzlykání, mlynář a mlynářka, slízat zmrzlinu, lidumilný </a:t>
            </a:r>
          </a:p>
          <a:p>
            <a:pPr marL="0" indent="0">
              <a:buNone/>
            </a:pPr>
            <a:r>
              <a:rPr lang="cs-CZ" sz="2400" dirty="0" smtClean="0"/>
              <a:t>myslivec, mlít ve mlýně, uplynulo několik let, lysá ptáčata, </a:t>
            </a:r>
          </a:p>
          <a:p>
            <a:pPr marL="0" indent="0">
              <a:buNone/>
            </a:pPr>
            <a:r>
              <a:rPr lang="cs-CZ" sz="2400" dirty="0" smtClean="0"/>
              <a:t>Liduška se lísá, lýtkové svaly, neslyšná chůze, polibek při </a:t>
            </a:r>
          </a:p>
          <a:p>
            <a:pPr marL="0" indent="0">
              <a:buNone/>
            </a:pPr>
            <a:r>
              <a:rPr lang="cs-CZ" sz="2400" dirty="0" smtClean="0"/>
              <a:t>odjezdu, blízká kamarádka, pelyňkový odvar, pomlít kávu na </a:t>
            </a:r>
          </a:p>
          <a:p>
            <a:pPr marL="0" indent="0">
              <a:buNone/>
            </a:pPr>
            <a:r>
              <a:rPr lang="cs-CZ" sz="2400" dirty="0" smtClean="0"/>
              <a:t>novém mlýnku, vylíčit plynule celý příběh, plivat sliny.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055396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Citace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archiv autora</a:t>
            </a:r>
          </a:p>
        </p:txBody>
      </p:sp>
    </p:spTree>
    <p:extLst>
      <p:ext uri="{BB962C8B-B14F-4D97-AF65-F5344CB8AC3E}">
        <p14:creationId xmlns:p14="http://schemas.microsoft.com/office/powerpoint/2010/main" val="236307160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390</Words>
  <Application>Microsoft Office PowerPoint</Application>
  <PresentationFormat>Předvádění na obrazovce (4:3)</PresentationFormat>
  <Paragraphs>111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Pravopisná cvičení po L</vt:lpstr>
      <vt:lpstr>Pravopisná cvičení po L</vt:lpstr>
      <vt:lpstr>Pravopisná cvičení po L</vt:lpstr>
      <vt:lpstr>Pravopisná cvičení po L - řešení</vt:lpstr>
      <vt:lpstr>Pravopisná cvičení po L - řešení</vt:lpstr>
      <vt:lpstr>Pravopisná cvičení po L - řešení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Iveta</dc:creator>
  <cp:lastModifiedBy>Učitel</cp:lastModifiedBy>
  <cp:revision>10</cp:revision>
  <dcterms:created xsi:type="dcterms:W3CDTF">2011-10-27T13:42:42Z</dcterms:created>
  <dcterms:modified xsi:type="dcterms:W3CDTF">2012-03-27T16:04:47Z</dcterms:modified>
</cp:coreProperties>
</file>