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5" r:id="rId2"/>
    <p:sldId id="296" r:id="rId3"/>
    <p:sldId id="256" r:id="rId4"/>
    <p:sldId id="288" r:id="rId5"/>
    <p:sldId id="277" r:id="rId6"/>
    <p:sldId id="279" r:id="rId7"/>
    <p:sldId id="289" r:id="rId8"/>
    <p:sldId id="290" r:id="rId9"/>
    <p:sldId id="291" r:id="rId10"/>
    <p:sldId id="281" r:id="rId11"/>
    <p:sldId id="267" r:id="rId12"/>
    <p:sldId id="283" r:id="rId13"/>
    <p:sldId id="293" r:id="rId14"/>
    <p:sldId id="287" r:id="rId15"/>
    <p:sldId id="292" r:id="rId16"/>
    <p:sldId id="284" r:id="rId17"/>
    <p:sldId id="294" r:id="rId18"/>
    <p:sldId id="273" r:id="rId19"/>
    <p:sldId id="274" r:id="rId20"/>
    <p:sldId id="266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1F1F3"/>
    <a:srgbClr val="EAEAEA"/>
    <a:srgbClr val="FBF7A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59" autoAdjust="0"/>
    <p:restoredTop sz="94713" autoAdjust="0"/>
  </p:normalViewPr>
  <p:slideViewPr>
    <p:cSldViewPr>
      <p:cViewPr>
        <p:scale>
          <a:sx n="60" d="100"/>
          <a:sy n="60" d="100"/>
        </p:scale>
        <p:origin x="-822" y="-22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8106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D25FE-2C14-413F-878C-F8330125E985}" type="datetimeFigureOut">
              <a:rPr lang="cs-CZ" smtClean="0"/>
              <a:pPr/>
              <a:t>24.2.2014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2D57C0EB-998F-4E81-B7EA-A42CA9D2330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D25FE-2C14-413F-878C-F8330125E985}" type="datetimeFigureOut">
              <a:rPr lang="cs-CZ" smtClean="0"/>
              <a:pPr/>
              <a:t>24.2.2014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7C0EB-998F-4E81-B7EA-A42CA9D2330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D25FE-2C14-413F-878C-F8330125E985}" type="datetimeFigureOut">
              <a:rPr lang="cs-CZ" smtClean="0"/>
              <a:pPr/>
              <a:t>24.2.2014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2D57C0EB-998F-4E81-B7EA-A42CA9D2330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D25FE-2C14-413F-878C-F8330125E985}" type="datetimeFigureOut">
              <a:rPr lang="cs-CZ" smtClean="0"/>
              <a:pPr/>
              <a:t>24.2.2014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7C0EB-998F-4E81-B7EA-A42CA9D2330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D25FE-2C14-413F-878C-F8330125E985}" type="datetimeFigureOut">
              <a:rPr lang="cs-CZ" smtClean="0"/>
              <a:pPr/>
              <a:t>24.2.2014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7C0EB-998F-4E81-B7EA-A42CA9D2330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D25FE-2C14-413F-878C-F8330125E985}" type="datetimeFigureOut">
              <a:rPr lang="cs-CZ" smtClean="0"/>
              <a:pPr/>
              <a:t>24.2.2014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7C0EB-998F-4E81-B7EA-A42CA9D2330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D25FE-2C14-413F-878C-F8330125E985}" type="datetimeFigureOut">
              <a:rPr lang="cs-CZ" smtClean="0"/>
              <a:pPr/>
              <a:t>24.2.2014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7C0EB-998F-4E81-B7EA-A42CA9D2330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D25FE-2C14-413F-878C-F8330125E985}" type="datetimeFigureOut">
              <a:rPr lang="cs-CZ" smtClean="0"/>
              <a:pPr/>
              <a:t>24.2.2014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7C0EB-998F-4E81-B7EA-A42CA9D2330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D25FE-2C14-413F-878C-F8330125E985}" type="datetimeFigureOut">
              <a:rPr lang="cs-CZ" smtClean="0"/>
              <a:pPr/>
              <a:t>24.2.2014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2D57C0EB-998F-4E81-B7EA-A42CA9D2330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D25FE-2C14-413F-878C-F8330125E985}" type="datetimeFigureOut">
              <a:rPr lang="cs-CZ" smtClean="0"/>
              <a:pPr/>
              <a:t>24.2.2014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7C0EB-998F-4E81-B7EA-A42CA9D2330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D25FE-2C14-413F-878C-F8330125E985}" type="datetimeFigureOut">
              <a:rPr lang="cs-CZ" smtClean="0"/>
              <a:pPr/>
              <a:t>24.2.2014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7C0EB-998F-4E81-B7EA-A42CA9D2330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F7FD25FE-2C14-413F-878C-F8330125E985}" type="datetimeFigureOut">
              <a:rPr lang="cs-CZ" smtClean="0"/>
              <a:pPr/>
              <a:t>24.2.2014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2D57C0EB-998F-4E81-B7EA-A42CA9D2330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slide" Target="slide8.xml"/><Relationship Id="rId1" Type="http://schemas.openxmlformats.org/officeDocument/2006/relationships/slideLayout" Target="../slideLayouts/slideLayout1.xml"/><Relationship Id="rId4" Type="http://schemas.openxmlformats.org/officeDocument/2006/relationships/slide" Target="slide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.png"/><Relationship Id="rId4" Type="http://schemas.openxmlformats.org/officeDocument/2006/relationships/slide" Target="sl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.png"/><Relationship Id="rId4" Type="http://schemas.openxmlformats.org/officeDocument/2006/relationships/slide" Target="slide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.png"/><Relationship Id="rId4" Type="http://schemas.openxmlformats.org/officeDocument/2006/relationships/slide" Target="slide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hyperlink" Target="http://cs.wikipedia.org/wiki/Seznam_koncert%C5%AF_W._A._Mozarta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.png"/><Relationship Id="rId4" Type="http://schemas.openxmlformats.org/officeDocument/2006/relationships/slide" Target="slide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51" r="12653"/>
          <a:stretch/>
        </p:blipFill>
        <p:spPr bwMode="auto">
          <a:xfrm>
            <a:off x="0" y="-33061"/>
            <a:ext cx="9252520" cy="695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70209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59" r="12930"/>
          <a:stretch/>
        </p:blipFill>
        <p:spPr bwMode="auto">
          <a:xfrm>
            <a:off x="-10422" y="1"/>
            <a:ext cx="915442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24253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95536" y="3200400"/>
            <a:ext cx="8424936" cy="3180928"/>
          </a:xfrm>
        </p:spPr>
        <p:txBody>
          <a:bodyPr>
            <a:noAutofit/>
          </a:bodyPr>
          <a:lstStyle/>
          <a:p>
            <a:r>
              <a:rPr lang="cs-CZ" sz="4000" dirty="0" smtClean="0">
                <a:latin typeface="Calibri" panose="020F0502020204030204" pitchFamily="34" charset="0"/>
              </a:rPr>
              <a:t>Wolfgang Amadeus Mozart</a:t>
            </a:r>
          </a:p>
          <a:p>
            <a:r>
              <a:rPr lang="cs-CZ" sz="2800" b="1" dirty="0" smtClean="0">
                <a:latin typeface="Calibri" panose="020F0502020204030204" pitchFamily="34" charset="0"/>
              </a:rPr>
              <a:t>život</a:t>
            </a:r>
          </a:p>
          <a:p>
            <a:r>
              <a:rPr lang="cs-CZ" sz="2800" b="1" dirty="0" smtClean="0">
                <a:latin typeface="Calibri" panose="020F0502020204030204" pitchFamily="34" charset="0"/>
                <a:hlinkClick r:id="rId2" action="ppaction://hlinksldjump"/>
              </a:rPr>
              <a:t>dílo</a:t>
            </a:r>
            <a:endParaRPr lang="cs-CZ" sz="2800" b="1" dirty="0" smtClean="0">
              <a:latin typeface="Calibri" panose="020F0502020204030204" pitchFamily="34" charset="0"/>
            </a:endParaRPr>
          </a:p>
          <a:p>
            <a:r>
              <a:rPr lang="cs-CZ" sz="2800" b="1" dirty="0" smtClean="0">
                <a:latin typeface="Calibri" panose="020F0502020204030204" pitchFamily="34" charset="0"/>
                <a:hlinkClick r:id="rId3" action="ppaction://hlinksldjump"/>
              </a:rPr>
              <a:t>poslech</a:t>
            </a:r>
            <a:endParaRPr lang="cs-CZ" sz="2800" b="1" dirty="0" smtClean="0">
              <a:latin typeface="Calibri" panose="020F0502020204030204" pitchFamily="34" charset="0"/>
            </a:endParaRPr>
          </a:p>
          <a:p>
            <a:r>
              <a:rPr lang="cs-CZ" sz="2800" b="1" dirty="0" smtClean="0">
                <a:latin typeface="Calibri" panose="020F0502020204030204" pitchFamily="34" charset="0"/>
                <a:hlinkClick r:id="rId4" action="ppaction://hlinksldjump"/>
              </a:rPr>
              <a:t>projekt</a:t>
            </a:r>
            <a:endParaRPr lang="cs-CZ" sz="2800" b="1" dirty="0">
              <a:latin typeface="Calibri" panose="020F0502020204030204" pitchFamily="34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Dějiny </a:t>
            </a:r>
            <a:r>
              <a:rPr lang="cs-CZ" dirty="0"/>
              <a:t>evropské hudby</a:t>
            </a:r>
            <a:br>
              <a:rPr lang="cs-CZ" dirty="0"/>
            </a:br>
            <a:r>
              <a:rPr lang="cs-CZ" dirty="0" smtClean="0"/>
              <a:t>KLASICISMUS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483" y="5785468"/>
            <a:ext cx="428625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116632"/>
            <a:ext cx="7200800" cy="936104"/>
          </a:xfr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8100000" scaled="1"/>
            <a:tileRect/>
          </a:gradFill>
          <a:ln>
            <a:solidFill>
              <a:srgbClr val="C00000"/>
            </a:solidFill>
          </a:ln>
        </p:spPr>
        <p:txBody>
          <a:bodyPr>
            <a:normAutofit/>
          </a:bodyPr>
          <a:lstStyle/>
          <a:p>
            <a:r>
              <a:rPr lang="cs-CZ" sz="2400" dirty="0" smtClean="0">
                <a:latin typeface="Calibri" pitchFamily="34" charset="0"/>
              </a:rPr>
              <a:t>Po vyslechnutí ukázky doplň: název skladby, číslo věty, </a:t>
            </a:r>
            <a:br>
              <a:rPr lang="cs-CZ" sz="2400" dirty="0" smtClean="0">
                <a:latin typeface="Calibri" pitchFamily="34" charset="0"/>
              </a:rPr>
            </a:br>
            <a:r>
              <a:rPr lang="cs-CZ" sz="2400" dirty="0" smtClean="0">
                <a:latin typeface="Calibri" pitchFamily="34" charset="0"/>
              </a:rPr>
              <a:t>                                                     porovnej originál a úpravu. </a:t>
            </a:r>
            <a:endParaRPr lang="cs-CZ" sz="2400" dirty="0">
              <a:latin typeface="Calibri" pitchFamily="34" charset="0"/>
            </a:endParaRPr>
          </a:p>
        </p:txBody>
      </p:sp>
      <p:pic>
        <p:nvPicPr>
          <p:cNvPr id="8" name="Zástupný symbol pro obsah 7" descr="Wolfgang-amadeus-mozart_1[2]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827584" y="1221930"/>
            <a:ext cx="3084823" cy="45365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572000" y="1412776"/>
            <a:ext cx="4248472" cy="504056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dirty="0" smtClean="0">
                <a:solidFill>
                  <a:schemeClr val="accent1"/>
                </a:solidFill>
                <a:latin typeface="Calibri" pitchFamily="34" charset="0"/>
              </a:rPr>
              <a:t>MALÁ NOČNÍ HUDBA, </a:t>
            </a:r>
            <a:r>
              <a:rPr lang="cs-CZ" sz="2400" dirty="0" smtClean="0">
                <a:latin typeface="Calibri" pitchFamily="34" charset="0"/>
              </a:rPr>
              <a:t>1. věta 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>
                <a:latin typeface="Calibri" pitchFamily="34" charset="0"/>
              </a:rPr>
              <a:t>smyčcový orchestr</a:t>
            </a:r>
            <a:endParaRPr lang="cs-CZ" sz="2400" dirty="0">
              <a:latin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400" dirty="0">
                <a:latin typeface="Calibri" pitchFamily="34" charset="0"/>
              </a:rPr>
              <a:t>r</a:t>
            </a:r>
            <a:r>
              <a:rPr lang="cs-CZ" sz="2400" dirty="0" smtClean="0">
                <a:latin typeface="Calibri" pitchFamily="34" charset="0"/>
              </a:rPr>
              <a:t>ockový orchestr</a:t>
            </a:r>
          </a:p>
          <a:p>
            <a:pPr>
              <a:buNone/>
            </a:pPr>
            <a:endParaRPr lang="cs-CZ" sz="1000" dirty="0" smtClean="0">
              <a:latin typeface="Calibri" pitchFamily="34" charset="0"/>
            </a:endParaRPr>
          </a:p>
          <a:p>
            <a:pPr>
              <a:buNone/>
            </a:pPr>
            <a:r>
              <a:rPr lang="cs-CZ" sz="2400" dirty="0" smtClean="0">
                <a:latin typeface="Calibri" pitchFamily="34" charset="0"/>
              </a:rPr>
              <a:t>rakouský klasicistní skladatel</a:t>
            </a:r>
          </a:p>
          <a:p>
            <a:pPr>
              <a:buNone/>
            </a:pPr>
            <a:endParaRPr lang="cs-CZ" sz="2000" dirty="0" smtClean="0">
              <a:latin typeface="Calibri" pitchFamily="34" charset="0"/>
            </a:endParaRPr>
          </a:p>
          <a:p>
            <a:pPr>
              <a:buNone/>
            </a:pPr>
            <a:endParaRPr lang="cs-CZ" sz="1000" dirty="0" smtClean="0">
              <a:latin typeface="Calibri" pitchFamily="34" charset="0"/>
            </a:endParaRPr>
          </a:p>
          <a:p>
            <a:pPr>
              <a:buNone/>
            </a:pPr>
            <a:r>
              <a:rPr lang="cs-CZ" sz="2000" dirty="0" smtClean="0">
                <a:solidFill>
                  <a:srgbClr val="FF0000"/>
                </a:solidFill>
                <a:latin typeface="Calibri" pitchFamily="34" charset="0"/>
              </a:rPr>
              <a:t>Úkol pro dvojici: dramatizace textu</a:t>
            </a:r>
            <a:endParaRPr lang="cs-CZ" sz="2000" dirty="0">
              <a:solidFill>
                <a:srgbClr val="FF0000"/>
              </a:solidFill>
              <a:latin typeface="Calibri" pitchFamily="34" charset="0"/>
            </a:endParaRPr>
          </a:p>
          <a:p>
            <a:r>
              <a:rPr lang="cs-CZ" sz="2000" dirty="0" smtClean="0">
                <a:latin typeface="Calibri" pitchFamily="34" charset="0"/>
              </a:rPr>
              <a:t>role </a:t>
            </a:r>
            <a:r>
              <a:rPr lang="cs-CZ" sz="2000" dirty="0" err="1" smtClean="0">
                <a:latin typeface="Calibri" pitchFamily="34" charset="0"/>
              </a:rPr>
              <a:t>Wofganga</a:t>
            </a:r>
            <a:endParaRPr lang="cs-CZ" sz="2000" dirty="0" smtClean="0">
              <a:latin typeface="Calibri" pitchFamily="34" charset="0"/>
            </a:endParaRPr>
          </a:p>
          <a:p>
            <a:r>
              <a:rPr lang="cs-CZ" sz="2000" dirty="0" smtClean="0">
                <a:latin typeface="Calibri" pitchFamily="34" charset="0"/>
              </a:rPr>
              <a:t>role Konstanc</a:t>
            </a:r>
          </a:p>
          <a:p>
            <a:pPr marL="0" indent="0">
              <a:buNone/>
            </a:pPr>
            <a:endParaRPr lang="cs-CZ" sz="2000" dirty="0" smtClean="0">
              <a:latin typeface="Calibri" pitchFamily="34" charset="0"/>
            </a:endParaRPr>
          </a:p>
          <a:p>
            <a:pPr>
              <a:buNone/>
            </a:pPr>
            <a:r>
              <a:rPr lang="cs-CZ" sz="1800" dirty="0" smtClean="0">
                <a:latin typeface="Calibri" pitchFamily="34" charset="0"/>
              </a:rPr>
              <a:t>HERDEN, Jaroslav. My pozor dáme a nejen </a:t>
            </a:r>
          </a:p>
          <a:p>
            <a:pPr>
              <a:buNone/>
            </a:pPr>
            <a:r>
              <a:rPr lang="cs-CZ" sz="1800" dirty="0" smtClean="0">
                <a:latin typeface="Calibri" pitchFamily="34" charset="0"/>
              </a:rPr>
              <a:t>posloucháme, str. 72–74 </a:t>
            </a:r>
            <a:endParaRPr lang="cs-CZ" sz="1900" dirty="0" smtClean="0">
              <a:latin typeface="Calibri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419872" y="5312241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>
                <a:solidFill>
                  <a:schemeClr val="bg1"/>
                </a:solidFill>
                <a:latin typeface="Calibri" pitchFamily="34" charset="0"/>
              </a:rPr>
              <a:t>1</a:t>
            </a:r>
            <a:endParaRPr lang="cs-CZ" sz="1200" dirty="0">
              <a:solidFill>
                <a:schemeClr val="bg1"/>
              </a:solidFill>
              <a:latin typeface="Calibri" pitchFamily="34" charset="0"/>
            </a:endParaRPr>
          </a:p>
        </p:txBody>
      </p:sp>
      <p:pic>
        <p:nvPicPr>
          <p:cNvPr id="1026" name="Picture 2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2606" y="6261718"/>
            <a:ext cx="239018" cy="2390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4355976" y="6362236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>
                <a:latin typeface="Calibri" pitchFamily="34" charset="0"/>
              </a:rPr>
              <a:t>2</a:t>
            </a:r>
            <a:endParaRPr lang="cs-CZ" sz="12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683568" y="188640"/>
            <a:ext cx="7776864" cy="648072"/>
          </a:xfr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8100000" scaled="1"/>
            <a:tileRect/>
          </a:gradFill>
        </p:spPr>
        <p:txBody>
          <a:bodyPr>
            <a:noAutofit/>
          </a:bodyPr>
          <a:lstStyle/>
          <a:p>
            <a:pPr algn="ctr"/>
            <a:r>
              <a:rPr lang="cs-CZ" sz="2400" dirty="0" smtClean="0">
                <a:latin typeface="Calibri" pitchFamily="34" charset="0"/>
              </a:rPr>
              <a:t>Po vyslechnutí ukázky doplň: název skladby a hudební formu.</a:t>
            </a:r>
            <a:endParaRPr lang="cs-CZ" sz="2400" dirty="0">
              <a:latin typeface="Calibri" pitchFamily="34" charset="0"/>
            </a:endParaRPr>
          </a:p>
        </p:txBody>
      </p:sp>
      <p:pic>
        <p:nvPicPr>
          <p:cNvPr id="8" name="Zástupný symbol pro obsah 7" descr="479px-Wolfgang-amadeus-mozart_2[1]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39552" y="1340768"/>
            <a:ext cx="3570106" cy="44644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Zástupný symbol pro obsah 6"/>
          <p:cNvSpPr>
            <a:spLocks noGrp="1"/>
          </p:cNvSpPr>
          <p:nvPr>
            <p:ph sz="quarter" idx="2"/>
          </p:nvPr>
        </p:nvSpPr>
        <p:spPr>
          <a:xfrm>
            <a:off x="4211960" y="1268760"/>
            <a:ext cx="4752528" cy="525658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dirty="0" smtClean="0">
                <a:solidFill>
                  <a:srgbClr val="C00000"/>
                </a:solidFill>
                <a:latin typeface="Calibri" pitchFamily="34" charset="0"/>
              </a:rPr>
              <a:t>TURECKÝ POCHOD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>
                <a:latin typeface="Calibri" pitchFamily="34" charset="0"/>
              </a:rPr>
              <a:t>rondo</a:t>
            </a:r>
          </a:p>
          <a:p>
            <a:pPr>
              <a:buNone/>
            </a:pPr>
            <a:endParaRPr lang="cs-CZ" sz="1000" dirty="0" smtClean="0">
              <a:latin typeface="Calibri" pitchFamily="34" charset="0"/>
            </a:endParaRPr>
          </a:p>
          <a:p>
            <a:pPr>
              <a:buNone/>
            </a:pPr>
            <a:r>
              <a:rPr lang="cs-CZ" sz="2400" dirty="0" err="1" smtClean="0">
                <a:latin typeface="Calibri" pitchFamily="34" charset="0"/>
              </a:rPr>
              <a:t>Joannes</a:t>
            </a:r>
            <a:r>
              <a:rPr lang="cs-CZ" sz="2400" dirty="0" smtClean="0">
                <a:latin typeface="Calibri" pitchFamily="34" charset="0"/>
              </a:rPr>
              <a:t>  </a:t>
            </a:r>
            <a:r>
              <a:rPr lang="cs-CZ" sz="2400" dirty="0" err="1" smtClean="0">
                <a:latin typeface="Calibri" pitchFamily="34" charset="0"/>
              </a:rPr>
              <a:t>Chrysostomus</a:t>
            </a:r>
            <a:r>
              <a:rPr lang="cs-CZ" sz="2400" dirty="0" smtClean="0">
                <a:latin typeface="Calibri" pitchFamily="34" charset="0"/>
              </a:rPr>
              <a:t>  </a:t>
            </a:r>
            <a:r>
              <a:rPr lang="cs-CZ" sz="2400" dirty="0" err="1" smtClean="0">
                <a:latin typeface="Calibri" pitchFamily="34" charset="0"/>
              </a:rPr>
              <a:t>Wolfgangus</a:t>
            </a:r>
            <a:r>
              <a:rPr lang="cs-CZ" sz="2400" dirty="0" smtClean="0">
                <a:latin typeface="Calibri" pitchFamily="34" charset="0"/>
              </a:rPr>
              <a:t> </a:t>
            </a:r>
          </a:p>
          <a:p>
            <a:pPr>
              <a:buNone/>
            </a:pPr>
            <a:r>
              <a:rPr lang="cs-CZ" sz="2400" dirty="0" err="1" smtClean="0">
                <a:solidFill>
                  <a:srgbClr val="C00000"/>
                </a:solidFill>
                <a:latin typeface="Calibri" pitchFamily="34" charset="0"/>
              </a:rPr>
              <a:t>Theophilius</a:t>
            </a:r>
            <a:r>
              <a:rPr lang="cs-CZ" sz="2400" dirty="0" smtClean="0">
                <a:solidFill>
                  <a:srgbClr val="C00000"/>
                </a:solidFill>
                <a:latin typeface="Calibri" pitchFamily="34" charset="0"/>
              </a:rPr>
              <a:t> </a:t>
            </a:r>
            <a:r>
              <a:rPr lang="cs-CZ" sz="2400" dirty="0" smtClean="0">
                <a:latin typeface="Calibri" pitchFamily="34" charset="0"/>
              </a:rPr>
              <a:t> - "Bohem milován"</a:t>
            </a:r>
          </a:p>
          <a:p>
            <a:pPr>
              <a:buNone/>
            </a:pPr>
            <a:r>
              <a:rPr lang="cs-CZ" sz="2400" dirty="0" smtClean="0">
                <a:latin typeface="Calibri" pitchFamily="34" charset="0"/>
              </a:rPr>
              <a:t>			Amadeus (latinsky)</a:t>
            </a:r>
          </a:p>
          <a:p>
            <a:pPr>
              <a:buNone/>
            </a:pPr>
            <a:r>
              <a:rPr lang="cs-CZ" sz="2400" dirty="0" smtClean="0">
                <a:latin typeface="Calibri" pitchFamily="34" charset="0"/>
              </a:rPr>
              <a:t>                           Bohumil</a:t>
            </a:r>
          </a:p>
          <a:p>
            <a:pPr marL="0" indent="0">
              <a:buNone/>
            </a:pPr>
            <a:r>
              <a:rPr lang="cs-CZ" sz="2400" dirty="0" smtClean="0">
                <a:latin typeface="Calibri" pitchFamily="34" charset="0"/>
                <a:sym typeface="Symbol"/>
              </a:rPr>
              <a:t> </a:t>
            </a:r>
            <a:r>
              <a:rPr lang="cs-CZ" sz="2400" dirty="0" smtClean="0">
                <a:latin typeface="Calibri" pitchFamily="34" charset="0"/>
              </a:rPr>
              <a:t>27. 1. 1756, Salzburg</a:t>
            </a:r>
          </a:p>
          <a:p>
            <a:pPr>
              <a:buFont typeface="Arial" charset="0"/>
              <a:buChar char="•"/>
            </a:pPr>
            <a:endParaRPr lang="cs-CZ" sz="1000" dirty="0" smtClean="0">
              <a:latin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400" dirty="0" smtClean="0">
                <a:latin typeface="Calibri" pitchFamily="34" charset="0"/>
              </a:rPr>
              <a:t>otec Leopold, hudebník na dvoře </a:t>
            </a:r>
          </a:p>
          <a:p>
            <a:pPr>
              <a:buNone/>
            </a:pPr>
            <a:r>
              <a:rPr lang="cs-CZ" sz="2400" dirty="0" smtClean="0">
                <a:latin typeface="Calibri" pitchFamily="34" charset="0"/>
              </a:rPr>
              <a:t>    salcburského arcibiskupa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>
                <a:latin typeface="Calibri" pitchFamily="34" charset="0"/>
              </a:rPr>
              <a:t>sestra Marie Anna (</a:t>
            </a:r>
            <a:r>
              <a:rPr lang="cs-CZ" sz="2400" dirty="0" err="1" smtClean="0">
                <a:latin typeface="Calibri" pitchFamily="34" charset="0"/>
              </a:rPr>
              <a:t>Nannerl</a:t>
            </a:r>
            <a:r>
              <a:rPr lang="cs-CZ" sz="2400" dirty="0" smtClean="0">
                <a:latin typeface="Calibri" pitchFamily="34" charset="0"/>
              </a:rPr>
              <a:t>)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3563888" y="530120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>
                <a:solidFill>
                  <a:schemeClr val="bg1"/>
                </a:solidFill>
                <a:latin typeface="Calibri" pitchFamily="34" charset="0"/>
              </a:rPr>
              <a:t>3</a:t>
            </a:r>
          </a:p>
        </p:txBody>
      </p:sp>
      <p:pic>
        <p:nvPicPr>
          <p:cNvPr id="11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2606" y="6261718"/>
            <a:ext cx="239018" cy="2390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640960" cy="922114"/>
          </a:xfrm>
        </p:spPr>
        <p:txBody>
          <a:bodyPr>
            <a:noAutofit/>
          </a:bodyPr>
          <a:lstStyle/>
          <a:p>
            <a:pPr algn="ctr"/>
            <a:r>
              <a:rPr lang="cs-CZ" sz="2400" dirty="0" smtClean="0">
                <a:solidFill>
                  <a:srgbClr val="C00000"/>
                </a:solidFill>
                <a:latin typeface="Calibri" pitchFamily="34" charset="0"/>
              </a:rPr>
              <a:t>V jakých zemích koncertovali Wolfgang a </a:t>
            </a:r>
            <a:r>
              <a:rPr lang="cs-CZ" sz="2400" dirty="0" err="1" smtClean="0">
                <a:solidFill>
                  <a:srgbClr val="C00000"/>
                </a:solidFill>
                <a:latin typeface="Calibri" pitchFamily="34" charset="0"/>
              </a:rPr>
              <a:t>Nanerl</a:t>
            </a:r>
            <a:r>
              <a:rPr lang="cs-CZ" sz="2400" dirty="0" smtClean="0">
                <a:solidFill>
                  <a:srgbClr val="C00000"/>
                </a:solidFill>
                <a:latin typeface="Calibri" pitchFamily="34" charset="0"/>
              </a:rPr>
              <a:t> v letech 1762–77?</a:t>
            </a:r>
            <a:r>
              <a:rPr lang="cs-CZ" sz="2400" dirty="0" smtClean="0">
                <a:latin typeface="Calibri" pitchFamily="34" charset="0"/>
              </a:rPr>
              <a:t/>
            </a:r>
            <a:br>
              <a:rPr lang="cs-CZ" sz="2400" dirty="0" smtClean="0">
                <a:latin typeface="Calibri" pitchFamily="34" charset="0"/>
              </a:rPr>
            </a:br>
            <a:endParaRPr lang="cs-CZ" sz="2400" dirty="0">
              <a:latin typeface="Calibri" pitchFamily="34" charset="0"/>
            </a:endParaRPr>
          </a:p>
        </p:txBody>
      </p:sp>
      <p:pic>
        <p:nvPicPr>
          <p:cNvPr id="7" name="Zástupný symbol pro obsah 6" descr="moz1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755576" y="1196752"/>
            <a:ext cx="3380555" cy="5112568"/>
          </a:xfrm>
        </p:spPr>
      </p:pic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518150" y="1173073"/>
            <a:ext cx="4104456" cy="5112568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50000"/>
              </a:lnSpc>
            </a:pPr>
            <a:r>
              <a:rPr lang="cs-CZ" sz="2400" dirty="0" err="1" smtClean="0">
                <a:latin typeface="Calibri" pitchFamily="34" charset="0"/>
              </a:rPr>
              <a:t>Schönnbrun</a:t>
            </a:r>
            <a:r>
              <a:rPr lang="cs-CZ" sz="2400" dirty="0" smtClean="0">
                <a:latin typeface="Calibri" pitchFamily="34" charset="0"/>
              </a:rPr>
              <a:t>—Marie Terezie</a:t>
            </a:r>
          </a:p>
          <a:p>
            <a:pPr>
              <a:lnSpc>
                <a:spcPct val="120000"/>
              </a:lnSpc>
            </a:pPr>
            <a:r>
              <a:rPr lang="cs-CZ" sz="2400" dirty="0" smtClean="0">
                <a:latin typeface="Calibri" pitchFamily="34" charset="0"/>
              </a:rPr>
              <a:t>Versailles—Ludvík XV.</a:t>
            </a:r>
          </a:p>
          <a:p>
            <a:pPr>
              <a:lnSpc>
                <a:spcPct val="120000"/>
              </a:lnSpc>
              <a:buNone/>
            </a:pPr>
            <a:r>
              <a:rPr lang="cs-CZ" sz="2200" dirty="0" smtClean="0">
                <a:latin typeface="Calibri" pitchFamily="34" charset="0"/>
              </a:rPr>
              <a:t>        Jean </a:t>
            </a:r>
            <a:r>
              <a:rPr lang="cs-CZ" sz="2200" dirty="0" err="1" smtClean="0">
                <a:latin typeface="Calibri" pitchFamily="34" charset="0"/>
              </a:rPr>
              <a:t>Philippe</a:t>
            </a:r>
            <a:r>
              <a:rPr lang="cs-CZ" sz="2200" dirty="0" smtClean="0">
                <a:latin typeface="Calibri" pitchFamily="34" charset="0"/>
              </a:rPr>
              <a:t> </a:t>
            </a:r>
            <a:r>
              <a:rPr lang="cs-CZ" sz="2200" dirty="0" err="1" smtClean="0">
                <a:latin typeface="Calibri" pitchFamily="34" charset="0"/>
              </a:rPr>
              <a:t>Rameau</a:t>
            </a:r>
            <a:endParaRPr lang="cs-CZ" sz="2200" dirty="0" smtClean="0">
              <a:latin typeface="Calibri" pitchFamily="34" charset="0"/>
            </a:endParaRPr>
          </a:p>
          <a:p>
            <a:pPr>
              <a:lnSpc>
                <a:spcPct val="120000"/>
              </a:lnSpc>
              <a:buNone/>
            </a:pPr>
            <a:endParaRPr lang="cs-CZ" sz="1100" dirty="0" smtClean="0">
              <a:latin typeface="Calibri" pitchFamily="34" charset="0"/>
            </a:endParaRPr>
          </a:p>
          <a:p>
            <a:pPr>
              <a:lnSpc>
                <a:spcPct val="120000"/>
              </a:lnSpc>
            </a:pPr>
            <a:r>
              <a:rPr lang="cs-CZ" sz="2400" dirty="0" smtClean="0">
                <a:latin typeface="Calibri" pitchFamily="34" charset="0"/>
              </a:rPr>
              <a:t>Buckinghamský palác—Jiří III.</a:t>
            </a:r>
          </a:p>
          <a:p>
            <a:pPr>
              <a:lnSpc>
                <a:spcPct val="120000"/>
              </a:lnSpc>
              <a:buNone/>
            </a:pPr>
            <a:r>
              <a:rPr lang="cs-CZ" sz="2000" dirty="0" smtClean="0">
                <a:latin typeface="Calibri" pitchFamily="34" charset="0"/>
              </a:rPr>
              <a:t>         </a:t>
            </a:r>
            <a:r>
              <a:rPr lang="cs-CZ" sz="2000" dirty="0" err="1" smtClean="0">
                <a:latin typeface="Calibri" pitchFamily="34" charset="0"/>
              </a:rPr>
              <a:t>Johann</a:t>
            </a:r>
            <a:r>
              <a:rPr lang="cs-CZ" sz="2000" dirty="0" smtClean="0">
                <a:latin typeface="Calibri" pitchFamily="34" charset="0"/>
              </a:rPr>
              <a:t> Christian </a:t>
            </a:r>
            <a:r>
              <a:rPr lang="cs-CZ" sz="2000" dirty="0" err="1" smtClean="0">
                <a:latin typeface="Calibri" pitchFamily="34" charset="0"/>
              </a:rPr>
              <a:t>Bach</a:t>
            </a:r>
            <a:endParaRPr lang="cs-CZ" sz="2000" dirty="0" smtClean="0">
              <a:latin typeface="Calibri" pitchFamily="34" charset="0"/>
            </a:endParaRPr>
          </a:p>
          <a:p>
            <a:pPr>
              <a:lnSpc>
                <a:spcPct val="120000"/>
              </a:lnSpc>
              <a:buNone/>
            </a:pPr>
            <a:endParaRPr lang="cs-CZ" sz="1100" dirty="0" smtClean="0">
              <a:latin typeface="Calibri" pitchFamily="34" charset="0"/>
            </a:endParaRPr>
          </a:p>
          <a:p>
            <a:pPr>
              <a:lnSpc>
                <a:spcPct val="150000"/>
              </a:lnSpc>
            </a:pPr>
            <a:r>
              <a:rPr lang="cs-CZ" sz="2400" dirty="0" smtClean="0">
                <a:latin typeface="Calibri" pitchFamily="34" charset="0"/>
              </a:rPr>
              <a:t>Haag—Vilém Oranžský</a:t>
            </a:r>
          </a:p>
          <a:p>
            <a:pPr>
              <a:lnSpc>
                <a:spcPct val="150000"/>
              </a:lnSpc>
            </a:pPr>
            <a:r>
              <a:rPr lang="cs-CZ" sz="2400" dirty="0" smtClean="0">
                <a:latin typeface="Calibri" pitchFamily="34" charset="0"/>
              </a:rPr>
              <a:t>Řím—papež</a:t>
            </a:r>
          </a:p>
          <a:p>
            <a:pPr>
              <a:lnSpc>
                <a:spcPct val="150000"/>
              </a:lnSpc>
            </a:pPr>
            <a:r>
              <a:rPr lang="cs-CZ" sz="2400" dirty="0" smtClean="0">
                <a:latin typeface="Calibri" pitchFamily="34" charset="0"/>
              </a:rPr>
              <a:t>Mannheim (1777)</a:t>
            </a:r>
          </a:p>
          <a:p>
            <a:pPr marL="0" indent="0">
              <a:lnSpc>
                <a:spcPct val="150000"/>
              </a:lnSpc>
              <a:buNone/>
            </a:pPr>
            <a:endParaRPr lang="cs-CZ" sz="1200" dirty="0" smtClean="0">
              <a:latin typeface="Calibri" pitchFamily="34" charset="0"/>
            </a:endParaRPr>
          </a:p>
          <a:p>
            <a:pPr>
              <a:lnSpc>
                <a:spcPct val="150000"/>
              </a:lnSpc>
            </a:pPr>
            <a:r>
              <a:rPr lang="cs-CZ" sz="2200" dirty="0" smtClean="0">
                <a:latin typeface="Calibri" pitchFamily="34" charset="0"/>
              </a:rPr>
              <a:t>Olomouc, Brno (1767, 1768) – pouze pobyt</a:t>
            </a:r>
            <a:endParaRPr lang="cs-CZ" sz="2200" dirty="0">
              <a:latin typeface="Calibri" pitchFamily="34" charset="0"/>
            </a:endParaRPr>
          </a:p>
        </p:txBody>
      </p:sp>
      <p:pic>
        <p:nvPicPr>
          <p:cNvPr id="6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2606" y="6261718"/>
            <a:ext cx="239018" cy="2390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3827102" y="6261718"/>
            <a:ext cx="26161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>
                <a:latin typeface="Calibri" pitchFamily="34" charset="0"/>
              </a:rPr>
              <a:t>I.</a:t>
            </a:r>
            <a:endParaRPr lang="cs-CZ" sz="12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251520" y="274638"/>
            <a:ext cx="8640960" cy="562074"/>
          </a:xfrm>
        </p:spPr>
        <p:txBody>
          <a:bodyPr>
            <a:noAutofit/>
          </a:bodyPr>
          <a:lstStyle/>
          <a:p>
            <a:pPr algn="ctr"/>
            <a:r>
              <a:rPr lang="cs-CZ" sz="2800" dirty="0" smtClean="0">
                <a:latin typeface="Calibri" pitchFamily="34" charset="0"/>
              </a:rPr>
              <a:t>MOZART – život</a:t>
            </a:r>
            <a:endParaRPr lang="cs-CZ" sz="2800" dirty="0">
              <a:latin typeface="Calibri" pitchFamily="34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>
          <a:xfrm>
            <a:off x="467544" y="836712"/>
            <a:ext cx="8291264" cy="5399112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  <a:buNone/>
            </a:pPr>
            <a:r>
              <a:rPr lang="cs-CZ" sz="2400" dirty="0" smtClean="0">
                <a:latin typeface="Calibri" pitchFamily="34" charset="0"/>
              </a:rPr>
              <a:t>     1770   jmenován papežským rytířem Zlaté ostruhy</a:t>
            </a:r>
          </a:p>
          <a:p>
            <a:pPr>
              <a:lnSpc>
                <a:spcPct val="150000"/>
              </a:lnSpc>
              <a:buNone/>
            </a:pPr>
            <a:r>
              <a:rPr lang="cs-CZ" sz="2400" dirty="0" smtClean="0">
                <a:latin typeface="Calibri" pitchFamily="34" charset="0"/>
                <a:sym typeface="Symbol"/>
              </a:rPr>
              <a:t> </a:t>
            </a:r>
            <a:r>
              <a:rPr lang="cs-CZ" sz="2400" dirty="0" smtClean="0">
                <a:latin typeface="Calibri" pitchFamily="34" charset="0"/>
              </a:rPr>
              <a:t>1779 ve službách arcibiskupa </a:t>
            </a:r>
            <a:r>
              <a:rPr lang="cs-CZ" sz="2400" dirty="0" err="1" smtClean="0">
                <a:latin typeface="Calibri" pitchFamily="34" charset="0"/>
              </a:rPr>
              <a:t>Colloreda</a:t>
            </a:r>
            <a:r>
              <a:rPr lang="cs-CZ" sz="2400" dirty="0" smtClean="0">
                <a:latin typeface="Calibri" pitchFamily="34" charset="0"/>
              </a:rPr>
              <a:t> v Salzburgu</a:t>
            </a:r>
          </a:p>
          <a:p>
            <a:pPr>
              <a:lnSpc>
                <a:spcPct val="150000"/>
              </a:lnSpc>
              <a:buNone/>
            </a:pPr>
            <a:r>
              <a:rPr lang="cs-CZ" sz="2400" dirty="0" smtClean="0">
                <a:latin typeface="Calibri" pitchFamily="34" charset="0"/>
              </a:rPr>
              <a:t>     1781  opustil pozici dvorního skladatele v Salzburgu  </a:t>
            </a:r>
          </a:p>
          <a:p>
            <a:pPr>
              <a:lnSpc>
                <a:spcPct val="150000"/>
              </a:lnSpc>
              <a:buNone/>
            </a:pPr>
            <a:r>
              <a:rPr lang="cs-CZ" sz="2400" dirty="0" smtClean="0">
                <a:latin typeface="Calibri" pitchFamily="34" charset="0"/>
              </a:rPr>
              <a:t>               odchází do Vídně – koncertní a skladatelská činnost</a:t>
            </a:r>
          </a:p>
          <a:p>
            <a:pPr>
              <a:lnSpc>
                <a:spcPct val="150000"/>
              </a:lnSpc>
              <a:buNone/>
            </a:pPr>
            <a:r>
              <a:rPr lang="cs-CZ" sz="2400" dirty="0" smtClean="0">
                <a:latin typeface="Calibri" pitchFamily="34" charset="0"/>
              </a:rPr>
              <a:t>     1782   svatba s </a:t>
            </a:r>
            <a:r>
              <a:rPr lang="cs-CZ" sz="2400" dirty="0" err="1" smtClean="0">
                <a:latin typeface="Calibri" pitchFamily="34" charset="0"/>
              </a:rPr>
              <a:t>Constanze</a:t>
            </a:r>
            <a:r>
              <a:rPr lang="cs-CZ" sz="2400" dirty="0" smtClean="0">
                <a:latin typeface="Calibri" pitchFamily="34" charset="0"/>
              </a:rPr>
              <a:t> Weberovou</a:t>
            </a:r>
          </a:p>
          <a:p>
            <a:pPr>
              <a:lnSpc>
                <a:spcPct val="150000"/>
              </a:lnSpc>
              <a:buNone/>
            </a:pPr>
            <a:r>
              <a:rPr lang="cs-CZ" sz="2400" dirty="0" smtClean="0">
                <a:latin typeface="Calibri" pitchFamily="34" charset="0"/>
              </a:rPr>
              <a:t>     1785   vstoupil do vídeňské zednářské lóže </a:t>
            </a:r>
          </a:p>
          <a:p>
            <a:pPr>
              <a:lnSpc>
                <a:spcPct val="150000"/>
              </a:lnSpc>
              <a:buNone/>
            </a:pPr>
            <a:r>
              <a:rPr lang="cs-CZ" sz="2400" dirty="0">
                <a:latin typeface="Calibri" pitchFamily="34" charset="0"/>
              </a:rPr>
              <a:t>     1787  císařský komorní </a:t>
            </a:r>
            <a:r>
              <a:rPr lang="cs-CZ" sz="2400" dirty="0" smtClean="0">
                <a:latin typeface="Calibri" pitchFamily="34" charset="0"/>
              </a:rPr>
              <a:t>skladatel</a:t>
            </a:r>
          </a:p>
          <a:p>
            <a:pPr>
              <a:lnSpc>
                <a:spcPct val="150000"/>
              </a:lnSpc>
              <a:buNone/>
            </a:pPr>
            <a:r>
              <a:rPr lang="cs-CZ" sz="2400" dirty="0" smtClean="0">
                <a:latin typeface="Calibri" pitchFamily="34" charset="0"/>
              </a:rPr>
              <a:t>     1787, 1791	návštěva Prahy</a:t>
            </a:r>
          </a:p>
          <a:p>
            <a:pPr>
              <a:lnSpc>
                <a:spcPct val="150000"/>
              </a:lnSpc>
              <a:buNone/>
            </a:pPr>
            <a:r>
              <a:rPr lang="cs-CZ" sz="2400" dirty="0" smtClean="0">
                <a:latin typeface="Calibri" pitchFamily="34" charset="0"/>
              </a:rPr>
              <a:t>     5. 12. 1791	umírá, pochován ve společném hrobě ve Vídni</a:t>
            </a:r>
          </a:p>
        </p:txBody>
      </p:sp>
      <p:sp>
        <p:nvSpPr>
          <p:cNvPr id="4" name="Zaoblený obdélník 3"/>
          <p:cNvSpPr/>
          <p:nvPr/>
        </p:nvSpPr>
        <p:spPr>
          <a:xfrm>
            <a:off x="3548563" y="5162240"/>
            <a:ext cx="1512168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2606" y="6261718"/>
            <a:ext cx="239018" cy="2390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568952" cy="2232248"/>
          </a:xfrm>
        </p:spPr>
        <p:txBody>
          <a:bodyPr>
            <a:noAutofit/>
          </a:bodyPr>
          <a:lstStyle/>
          <a:p>
            <a:pPr algn="ctr"/>
            <a:r>
              <a:rPr lang="cs-CZ" sz="2800" dirty="0" smtClean="0">
                <a:latin typeface="Calibri" pitchFamily="34" charset="0"/>
              </a:rPr>
              <a:t>MOZART – dílo</a:t>
            </a:r>
            <a:r>
              <a:rPr lang="cs-CZ" sz="2400" dirty="0" smtClean="0">
                <a:solidFill>
                  <a:schemeClr val="accent1"/>
                </a:solidFill>
                <a:latin typeface="Calibri" pitchFamily="34" charset="0"/>
              </a:rPr>
              <a:t/>
            </a:r>
            <a:br>
              <a:rPr lang="cs-CZ" sz="2400" dirty="0" smtClean="0">
                <a:solidFill>
                  <a:schemeClr val="accent1"/>
                </a:solidFill>
                <a:latin typeface="Calibri" pitchFamily="34" charset="0"/>
              </a:rPr>
            </a:br>
            <a:r>
              <a:rPr lang="cs-CZ" sz="2400" dirty="0" smtClean="0">
                <a:solidFill>
                  <a:schemeClr val="accent1"/>
                </a:solidFill>
                <a:latin typeface="Calibri" pitchFamily="34" charset="0"/>
              </a:rPr>
              <a:t/>
            </a:r>
            <a:br>
              <a:rPr lang="cs-CZ" sz="2400" dirty="0" smtClean="0">
                <a:solidFill>
                  <a:schemeClr val="accent1"/>
                </a:solidFill>
                <a:latin typeface="Calibri" pitchFamily="34" charset="0"/>
              </a:rPr>
            </a:br>
            <a:r>
              <a:rPr lang="cs-CZ" sz="2400" dirty="0" smtClean="0">
                <a:solidFill>
                  <a:schemeClr val="accent1"/>
                </a:solidFill>
                <a:latin typeface="Calibri" pitchFamily="34" charset="0"/>
              </a:rPr>
              <a:t>CO ZNAMENAJÍ PÍSMENA  </a:t>
            </a:r>
            <a:r>
              <a:rPr lang="cs-CZ" sz="2400" b="1" dirty="0" smtClean="0">
                <a:solidFill>
                  <a:schemeClr val="accent1"/>
                </a:solidFill>
                <a:latin typeface="Calibri" pitchFamily="34" charset="0"/>
              </a:rPr>
              <a:t> KV</a:t>
            </a:r>
            <a:r>
              <a:rPr lang="cs-CZ" sz="2400" dirty="0" smtClean="0">
                <a:solidFill>
                  <a:schemeClr val="accent1"/>
                </a:solidFill>
                <a:latin typeface="Calibri" pitchFamily="34" charset="0"/>
              </a:rPr>
              <a:t>?</a:t>
            </a:r>
            <a:r>
              <a:rPr lang="cs-CZ" sz="2800" dirty="0" smtClean="0"/>
              <a:t> </a:t>
            </a:r>
            <a:r>
              <a:rPr lang="cs-CZ" sz="2400" dirty="0" smtClean="0">
                <a:latin typeface="Calibri" pitchFamily="34" charset="0"/>
              </a:rPr>
              <a:t>KÖCHEL-VERZEICHNIS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>
                <a:latin typeface="Calibri" pitchFamily="34" charset="0"/>
              </a:rPr>
              <a:t/>
            </a:r>
            <a:br>
              <a:rPr lang="cs-CZ" sz="2800" dirty="0" smtClean="0">
                <a:latin typeface="Calibri" pitchFamily="34" charset="0"/>
              </a:rPr>
            </a:b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cs-CZ" sz="2400" dirty="0" smtClean="0">
              <a:latin typeface="Calibri" pitchFamily="34" charset="0"/>
            </a:endParaRP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4294967295"/>
          </p:nvPr>
        </p:nvSpPr>
        <p:spPr>
          <a:xfrm>
            <a:off x="863600" y="1484313"/>
            <a:ext cx="8280400" cy="4572000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latin typeface="Calibri" pitchFamily="34" charset="0"/>
              </a:rPr>
              <a:t>souborný katalog děl Mozarta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Calibri" pitchFamily="34" charset="0"/>
              </a:rPr>
              <a:t>chronologicky uspořádané údaje o všech Mozartových skladbách</a:t>
            </a:r>
          </a:p>
          <a:p>
            <a:pPr>
              <a:lnSpc>
                <a:spcPct val="150000"/>
              </a:lnSpc>
              <a:buNone/>
            </a:pPr>
            <a:r>
              <a:rPr lang="cs-CZ" dirty="0" smtClean="0">
                <a:latin typeface="Calibri" pitchFamily="34" charset="0"/>
              </a:rPr>
              <a:t>1862     první vydání, autor  Ludwig </a:t>
            </a:r>
            <a:r>
              <a:rPr lang="cs-CZ" dirty="0" err="1" smtClean="0">
                <a:latin typeface="Calibri" pitchFamily="34" charset="0"/>
              </a:rPr>
              <a:t>Köchel</a:t>
            </a:r>
            <a:r>
              <a:rPr lang="cs-CZ" dirty="0" smtClean="0">
                <a:latin typeface="Calibri" pitchFamily="34" charset="0"/>
              </a:rPr>
              <a:t>    (KV 1– KV 626)</a:t>
            </a:r>
          </a:p>
          <a:p>
            <a:pPr>
              <a:lnSpc>
                <a:spcPct val="150000"/>
              </a:lnSpc>
              <a:buNone/>
            </a:pPr>
            <a:r>
              <a:rPr lang="cs-CZ" dirty="0" smtClean="0">
                <a:latin typeface="Calibri" pitchFamily="34" charset="0"/>
              </a:rPr>
              <a:t>1983     osmé vydání  (KV 1e)</a:t>
            </a:r>
          </a:p>
          <a:p>
            <a:pPr>
              <a:lnSpc>
                <a:spcPct val="150000"/>
              </a:lnSpc>
              <a:buNone/>
            </a:pPr>
            <a:endParaRPr lang="cs-CZ" dirty="0" smtClean="0">
              <a:latin typeface="Calibri" pitchFamily="34" charset="0"/>
            </a:endParaRPr>
          </a:p>
          <a:p>
            <a:pPr>
              <a:buNone/>
            </a:pPr>
            <a:r>
              <a:rPr lang="cs-CZ" sz="1800" dirty="0" err="1" smtClean="0">
                <a:latin typeface="Calibri" pitchFamily="34" charset="0"/>
              </a:rPr>
              <a:t>odpověd</a:t>
            </a:r>
            <a:r>
              <a:rPr lang="cs-CZ" sz="1800" dirty="0" smtClean="0">
                <a:latin typeface="Calibri" pitchFamily="34" charset="0"/>
              </a:rPr>
              <a:t> vyhledej:</a:t>
            </a:r>
          </a:p>
          <a:p>
            <a:pPr>
              <a:buNone/>
            </a:pPr>
            <a:r>
              <a:rPr lang="cs-CZ" sz="1800" dirty="0" smtClean="0">
                <a:latin typeface="Calibri" pitchFamily="34" charset="0"/>
              </a:rPr>
              <a:t>Mistři klasické hudby č. 1,  str. 11, FAKTA</a:t>
            </a:r>
          </a:p>
          <a:p>
            <a:endParaRPr lang="cs-CZ" dirty="0"/>
          </a:p>
        </p:txBody>
      </p:sp>
      <p:pic>
        <p:nvPicPr>
          <p:cNvPr id="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2606" y="6261718"/>
            <a:ext cx="239018" cy="2390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258000" cy="922114"/>
          </a:xfrm>
        </p:spPr>
        <p:txBody>
          <a:bodyPr>
            <a:normAutofit fontScale="90000"/>
          </a:bodyPr>
          <a:lstStyle/>
          <a:p>
            <a:pPr algn="ctr"/>
            <a:r>
              <a:rPr lang="cs-CZ" sz="3100" dirty="0" smtClean="0">
                <a:solidFill>
                  <a:schemeClr val="accent1"/>
                </a:solidFill>
                <a:latin typeface="Calibri" pitchFamily="34" charset="0"/>
              </a:rPr>
              <a:t>Jak vznikaly Mozartovy opery?</a:t>
            </a:r>
            <a:r>
              <a:rPr lang="cs-CZ" sz="3100" dirty="0" smtClean="0"/>
              <a:t> </a:t>
            </a:r>
            <a:r>
              <a:rPr lang="cs-CZ" sz="2400" dirty="0" smtClean="0"/>
              <a:t/>
            </a:r>
            <a:br>
              <a:rPr lang="cs-CZ" sz="2400" dirty="0" smtClean="0"/>
            </a:br>
            <a:endParaRPr lang="cs-CZ" sz="2400" dirty="0">
              <a:solidFill>
                <a:schemeClr val="accent1"/>
              </a:solidFill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11560" y="908720"/>
            <a:ext cx="7704856" cy="5184576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endParaRPr lang="cs-CZ" sz="1800" dirty="0" smtClean="0">
              <a:latin typeface="Calibri" pitchFamily="34" charset="0"/>
            </a:endParaRPr>
          </a:p>
          <a:p>
            <a:pPr>
              <a:lnSpc>
                <a:spcPct val="170000"/>
              </a:lnSpc>
            </a:pPr>
            <a:r>
              <a:rPr lang="cs-CZ" dirty="0" err="1" smtClean="0">
                <a:latin typeface="Calibri" pitchFamily="34" charset="0"/>
              </a:rPr>
              <a:t>Figarova</a:t>
            </a:r>
            <a:r>
              <a:rPr lang="cs-CZ" dirty="0" smtClean="0">
                <a:latin typeface="Calibri" pitchFamily="34" charset="0"/>
              </a:rPr>
              <a:t> svatba, 1786 *</a:t>
            </a:r>
          </a:p>
          <a:p>
            <a:pPr>
              <a:lnSpc>
                <a:spcPct val="170000"/>
              </a:lnSpc>
            </a:pPr>
            <a:r>
              <a:rPr lang="cs-CZ" dirty="0" smtClean="0">
                <a:latin typeface="Calibri" pitchFamily="34" charset="0"/>
              </a:rPr>
              <a:t>Don </a:t>
            </a:r>
            <a:r>
              <a:rPr lang="cs-CZ" dirty="0" err="1" smtClean="0">
                <a:latin typeface="Calibri" pitchFamily="34" charset="0"/>
              </a:rPr>
              <a:t>Giovanni</a:t>
            </a:r>
            <a:r>
              <a:rPr lang="cs-CZ" dirty="0" smtClean="0">
                <a:latin typeface="Calibri" pitchFamily="34" charset="0"/>
              </a:rPr>
              <a:t>, 1787</a:t>
            </a:r>
          </a:p>
          <a:p>
            <a:pPr>
              <a:lnSpc>
                <a:spcPct val="170000"/>
              </a:lnSpc>
            </a:pPr>
            <a:r>
              <a:rPr lang="cs-CZ" dirty="0" err="1" smtClean="0">
                <a:latin typeface="Calibri" pitchFamily="34" charset="0"/>
              </a:rPr>
              <a:t>Così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fan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tutte</a:t>
            </a:r>
            <a:r>
              <a:rPr lang="cs-CZ" dirty="0" smtClean="0">
                <a:latin typeface="Calibri" pitchFamily="34" charset="0"/>
              </a:rPr>
              <a:t>, 1790 * </a:t>
            </a:r>
          </a:p>
          <a:p>
            <a:pPr>
              <a:lnSpc>
                <a:spcPct val="170000"/>
              </a:lnSpc>
            </a:pPr>
            <a:r>
              <a:rPr lang="cs-CZ" dirty="0" smtClean="0">
                <a:latin typeface="Calibri" pitchFamily="34" charset="0"/>
              </a:rPr>
              <a:t>Kouzelná flétna, 1791 *</a:t>
            </a:r>
          </a:p>
          <a:p>
            <a:pPr>
              <a:buNone/>
            </a:pPr>
            <a:endParaRPr lang="cs-CZ" sz="3800" dirty="0" smtClean="0">
              <a:latin typeface="Calibri" pitchFamily="34" charset="0"/>
            </a:endParaRPr>
          </a:p>
          <a:p>
            <a:pPr>
              <a:buNone/>
            </a:pPr>
            <a:r>
              <a:rPr lang="cs-CZ" dirty="0" smtClean="0">
                <a:latin typeface="Calibri" pitchFamily="34" charset="0"/>
              </a:rPr>
              <a:t>Libreto: </a:t>
            </a:r>
            <a:r>
              <a:rPr lang="cs-CZ" dirty="0" err="1" smtClean="0">
                <a:latin typeface="Calibri" pitchFamily="34" charset="0"/>
              </a:rPr>
              <a:t>Lorenzo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da</a:t>
            </a:r>
            <a:r>
              <a:rPr lang="cs-CZ" dirty="0" smtClean="0">
                <a:latin typeface="Calibri" pitchFamily="34" charset="0"/>
              </a:rPr>
              <a:t> Ponte </a:t>
            </a:r>
            <a:r>
              <a:rPr lang="cs-CZ" sz="3100" dirty="0" smtClean="0">
                <a:latin typeface="Calibri" pitchFamily="34" charset="0"/>
              </a:rPr>
              <a:t>*</a:t>
            </a:r>
          </a:p>
          <a:p>
            <a:pPr>
              <a:buNone/>
            </a:pPr>
            <a:endParaRPr lang="cs-CZ" sz="1800" dirty="0" smtClean="0">
              <a:latin typeface="Calibri" pitchFamily="34" charset="0"/>
            </a:endParaRPr>
          </a:p>
          <a:p>
            <a:pPr>
              <a:buNone/>
            </a:pPr>
            <a:r>
              <a:rPr lang="cs-CZ" sz="1900" dirty="0" smtClean="0">
                <a:latin typeface="Calibri" pitchFamily="34" charset="0"/>
              </a:rPr>
              <a:t>odpověď vyhledej: </a:t>
            </a:r>
          </a:p>
          <a:p>
            <a:pPr>
              <a:buNone/>
            </a:pPr>
            <a:r>
              <a:rPr lang="cs-CZ" sz="1900" dirty="0" smtClean="0">
                <a:latin typeface="Calibri" pitchFamily="34" charset="0"/>
              </a:rPr>
              <a:t>Mistři klasické hudby č. 65,  str. 1053, skladatel o sobě – str. 1051</a:t>
            </a:r>
          </a:p>
          <a:p>
            <a:endParaRPr lang="cs-CZ" sz="2800" dirty="0" smtClean="0">
              <a:latin typeface="Calibri" pitchFamily="34" charset="0"/>
            </a:endParaRPr>
          </a:p>
          <a:p>
            <a:endParaRPr lang="cs-CZ" dirty="0"/>
          </a:p>
        </p:txBody>
      </p:sp>
      <p:pic>
        <p:nvPicPr>
          <p:cNvPr id="5" name="Zástupný symbol pro obsah 4" descr="Mozart_(unfinished)_by_Lange_1782[1]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4491089" y="1412776"/>
            <a:ext cx="3785919" cy="36724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TextovéPole 5"/>
          <p:cNvSpPr txBox="1"/>
          <p:nvPr/>
        </p:nvSpPr>
        <p:spPr>
          <a:xfrm>
            <a:off x="7812360" y="4653136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>
                <a:solidFill>
                  <a:schemeClr val="bg1"/>
                </a:solidFill>
                <a:latin typeface="Calibri" pitchFamily="34" charset="0"/>
              </a:rPr>
              <a:t>4</a:t>
            </a:r>
          </a:p>
        </p:txBody>
      </p:sp>
      <p:pic>
        <p:nvPicPr>
          <p:cNvPr id="8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2606" y="6261718"/>
            <a:ext cx="239018" cy="2390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640960" cy="648072"/>
          </a:xfr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8100000" scaled="1"/>
            <a:tileRect/>
          </a:gradFill>
        </p:spPr>
        <p:txBody>
          <a:bodyPr>
            <a:normAutofit/>
          </a:bodyPr>
          <a:lstStyle/>
          <a:p>
            <a:r>
              <a:rPr lang="cs-CZ" sz="2400" dirty="0" smtClean="0">
                <a:latin typeface="Calibri" pitchFamily="34" charset="0"/>
              </a:rPr>
              <a:t>Po vyslechnutí ukázky doplň: název díla, porovnej originál a úpravu.</a:t>
            </a:r>
            <a:endParaRPr lang="cs-CZ" sz="2400" dirty="0">
              <a:latin typeface="Calibri" pitchFamily="34" charset="0"/>
            </a:endParaRPr>
          </a:p>
        </p:txBody>
      </p:sp>
      <p:pic>
        <p:nvPicPr>
          <p:cNvPr id="5" name="Zástupný symbol pro obsah 4" descr="394px-Mozart_libretto_figaro_1786[1]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1268760"/>
            <a:ext cx="2972049" cy="4525963"/>
          </a:xfrm>
        </p:spPr>
      </p:pic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3635896" y="1268760"/>
            <a:ext cx="5256584" cy="496855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2400" dirty="0" smtClean="0">
                <a:solidFill>
                  <a:schemeClr val="accent1"/>
                </a:solidFill>
                <a:latin typeface="Calibri" pitchFamily="34" charset="0"/>
              </a:rPr>
              <a:t>FIGAROVA SVATBA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>
                <a:latin typeface="Calibri" pitchFamily="34" charset="0"/>
              </a:rPr>
              <a:t>árie </a:t>
            </a:r>
            <a:r>
              <a:rPr lang="cs-CZ" sz="2400" dirty="0" err="1" smtClean="0">
                <a:latin typeface="Calibri" pitchFamily="34" charset="0"/>
              </a:rPr>
              <a:t>Figara</a:t>
            </a:r>
            <a:endParaRPr lang="cs-CZ" sz="2400" dirty="0" smtClean="0">
              <a:latin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400" dirty="0" smtClean="0">
                <a:latin typeface="Calibri" pitchFamily="34" charset="0"/>
              </a:rPr>
              <a:t>dechový oktet, Jan Nepomuk </a:t>
            </a:r>
            <a:r>
              <a:rPr lang="cs-CZ" sz="2400" dirty="0" err="1" smtClean="0">
                <a:latin typeface="Calibri" pitchFamily="34" charset="0"/>
              </a:rPr>
              <a:t>Vent</a:t>
            </a:r>
            <a:endParaRPr lang="cs-CZ" sz="2400" dirty="0" smtClean="0">
              <a:latin typeface="Calibri" pitchFamily="34" charset="0"/>
            </a:endParaRPr>
          </a:p>
          <a:p>
            <a:pPr>
              <a:buNone/>
            </a:pPr>
            <a:r>
              <a:rPr lang="cs-CZ" sz="2400" dirty="0" smtClean="0">
                <a:latin typeface="Calibri" pitchFamily="34" charset="0"/>
                <a:hlinkClick r:id="rId3" action="ppaction://hlinksldjump"/>
              </a:rPr>
              <a:t>Kdy a kde </a:t>
            </a:r>
            <a:r>
              <a:rPr lang="cs-CZ" sz="2400" dirty="0" smtClean="0">
                <a:latin typeface="Calibri" pitchFamily="34" charset="0"/>
              </a:rPr>
              <a:t>měla opera v Praze premiéru?</a:t>
            </a:r>
          </a:p>
          <a:p>
            <a:pPr>
              <a:buNone/>
            </a:pPr>
            <a:endParaRPr lang="cs-CZ" sz="2400" dirty="0" smtClean="0">
              <a:latin typeface="Calibri" pitchFamily="34" charset="0"/>
            </a:endParaRPr>
          </a:p>
          <a:p>
            <a:pPr>
              <a:buNone/>
            </a:pPr>
            <a:r>
              <a:rPr lang="cs-CZ" sz="2400" dirty="0" smtClean="0">
                <a:latin typeface="Calibri" pitchFamily="34" charset="0"/>
              </a:rPr>
              <a:t>Kdy Mozart Prahu navštívil poprvé?</a:t>
            </a:r>
          </a:p>
          <a:p>
            <a:pPr>
              <a:buNone/>
            </a:pPr>
            <a:r>
              <a:rPr lang="cs-CZ" sz="2400" dirty="0" smtClean="0">
                <a:latin typeface="Calibri" pitchFamily="34" charset="0"/>
              </a:rPr>
              <a:t>Které české muzikanty Mozart znal?</a:t>
            </a:r>
          </a:p>
          <a:p>
            <a:pPr>
              <a:buNone/>
            </a:pPr>
            <a:endParaRPr lang="cs-CZ" sz="2000" dirty="0" smtClean="0">
              <a:latin typeface="Calibri" pitchFamily="34" charset="0"/>
            </a:endParaRPr>
          </a:p>
          <a:p>
            <a:pPr>
              <a:buNone/>
            </a:pPr>
            <a:r>
              <a:rPr lang="cs-CZ" sz="1800" dirty="0" smtClean="0">
                <a:latin typeface="Calibri" pitchFamily="34" charset="0"/>
              </a:rPr>
              <a:t>odpověď vyhledej:</a:t>
            </a:r>
          </a:p>
          <a:p>
            <a:pPr>
              <a:buNone/>
            </a:pPr>
            <a:r>
              <a:rPr lang="cs-CZ" sz="1800" dirty="0" smtClean="0">
                <a:latin typeface="Calibri" pitchFamily="34" charset="0"/>
              </a:rPr>
              <a:t>HERDEN, Jaroslav. My pozor dáme a nejen </a:t>
            </a:r>
          </a:p>
          <a:p>
            <a:pPr>
              <a:buNone/>
            </a:pPr>
            <a:r>
              <a:rPr lang="cs-CZ" sz="1800" dirty="0" smtClean="0">
                <a:latin typeface="Calibri" pitchFamily="34" charset="0"/>
              </a:rPr>
              <a:t>posloucháme, str. 162</a:t>
            </a:r>
          </a:p>
          <a:p>
            <a:pPr>
              <a:buNone/>
            </a:pPr>
            <a:endParaRPr lang="cs-CZ" sz="2400" dirty="0" smtClean="0">
              <a:latin typeface="Calibri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987824" y="5445224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>
                <a:latin typeface="Calibri" pitchFamily="34" charset="0"/>
              </a:rPr>
              <a:t>5</a:t>
            </a:r>
          </a:p>
        </p:txBody>
      </p:sp>
      <p:pic>
        <p:nvPicPr>
          <p:cNvPr id="8" name="Picture 2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2606" y="6261718"/>
            <a:ext cx="239018" cy="2390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692696"/>
            <a:ext cx="8640960" cy="576064"/>
          </a:xfr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8100000" scaled="1"/>
            <a:tileRect/>
          </a:gradFill>
        </p:spPr>
        <p:txBody>
          <a:bodyPr>
            <a:normAutofit/>
          </a:bodyPr>
          <a:lstStyle/>
          <a:p>
            <a:r>
              <a:rPr lang="cs-CZ" sz="2400" dirty="0" smtClean="0">
                <a:latin typeface="Calibri" pitchFamily="34" charset="0"/>
              </a:rPr>
              <a:t>Po vyslechnutí ukázky doplň:  název díla, porovnej originál a úpravu.</a:t>
            </a:r>
            <a:endParaRPr lang="cs-CZ" sz="2400" dirty="0">
              <a:latin typeface="Calibri" pitchFamily="34" charset="0"/>
            </a:endParaRPr>
          </a:p>
        </p:txBody>
      </p:sp>
      <p:pic>
        <p:nvPicPr>
          <p:cNvPr id="5" name="Zástupný symbol pro obsah 4" descr="800px-Bertramka_Mozart_Museum[1]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1772816"/>
            <a:ext cx="3936437" cy="295232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44008" y="1556792"/>
            <a:ext cx="4248472" cy="4824536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sz="3000" dirty="0" smtClean="0">
                <a:solidFill>
                  <a:schemeClr val="accent1"/>
                </a:solidFill>
                <a:latin typeface="Calibri" pitchFamily="34" charset="0"/>
              </a:rPr>
              <a:t>DON GIOVANNI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>
                <a:latin typeface="Calibri" pitchFamily="34" charset="0"/>
              </a:rPr>
              <a:t>duet Dona </a:t>
            </a:r>
            <a:r>
              <a:rPr lang="cs-CZ" sz="2400" dirty="0" err="1" smtClean="0">
                <a:latin typeface="Calibri" pitchFamily="34" charset="0"/>
              </a:rPr>
              <a:t>Giovanni</a:t>
            </a:r>
            <a:r>
              <a:rPr lang="cs-CZ" sz="2400" dirty="0" smtClean="0">
                <a:latin typeface="Calibri" pitchFamily="34" charset="0"/>
              </a:rPr>
              <a:t> a </a:t>
            </a:r>
            <a:r>
              <a:rPr lang="cs-CZ" sz="2400" dirty="0" err="1" smtClean="0">
                <a:latin typeface="Calibri" pitchFamily="34" charset="0"/>
              </a:rPr>
              <a:t>Zerlinky</a:t>
            </a:r>
            <a:endParaRPr lang="cs-CZ" sz="2400" dirty="0" smtClean="0">
              <a:latin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400" dirty="0" smtClean="0">
                <a:latin typeface="Calibri" pitchFamily="34" charset="0"/>
              </a:rPr>
              <a:t>dechové trio, variace—</a:t>
            </a:r>
          </a:p>
          <a:p>
            <a:pPr>
              <a:buNone/>
            </a:pPr>
            <a:r>
              <a:rPr lang="cs-CZ" sz="2000" dirty="0" smtClean="0">
                <a:latin typeface="Calibri" pitchFamily="34" charset="0"/>
              </a:rPr>
              <a:t>                    </a:t>
            </a:r>
            <a:r>
              <a:rPr lang="cs-CZ" sz="2000" dirty="0" err="1" smtClean="0">
                <a:latin typeface="Calibri" pitchFamily="34" charset="0"/>
              </a:rPr>
              <a:t>Ludwig</a:t>
            </a:r>
            <a:r>
              <a:rPr lang="cs-CZ" sz="2000" dirty="0" smtClean="0">
                <a:latin typeface="Calibri" pitchFamily="34" charset="0"/>
              </a:rPr>
              <a:t> van Beethoven</a:t>
            </a:r>
          </a:p>
          <a:p>
            <a:pPr>
              <a:buNone/>
            </a:pPr>
            <a:endParaRPr lang="cs-CZ" sz="2400" dirty="0" smtClean="0">
              <a:latin typeface="Calibri" pitchFamily="34" charset="0"/>
            </a:endParaRPr>
          </a:p>
          <a:p>
            <a:pPr>
              <a:buNone/>
            </a:pPr>
            <a:r>
              <a:rPr lang="cs-CZ" sz="2400" dirty="0" smtClean="0">
                <a:latin typeface="Calibri" pitchFamily="34" charset="0"/>
              </a:rPr>
              <a:t>Jaká další opera zazněla v Praze? </a:t>
            </a:r>
          </a:p>
          <a:p>
            <a:pPr>
              <a:buNone/>
            </a:pPr>
            <a:r>
              <a:rPr lang="cs-CZ" sz="2400" dirty="0" smtClean="0">
                <a:latin typeface="Calibri" pitchFamily="34" charset="0"/>
                <a:hlinkClick r:id="rId3" action="ppaction://hlinksldjump"/>
              </a:rPr>
              <a:t>Kdo</a:t>
            </a:r>
            <a:r>
              <a:rPr lang="cs-CZ" sz="2400" dirty="0" smtClean="0">
                <a:latin typeface="Calibri" pitchFamily="34" charset="0"/>
              </a:rPr>
              <a:t> zval Mozarta do Prahy?</a:t>
            </a:r>
          </a:p>
          <a:p>
            <a:pPr>
              <a:buNone/>
            </a:pPr>
            <a:endParaRPr lang="cs-CZ" sz="1800" dirty="0" smtClean="0">
              <a:latin typeface="Calibri" pitchFamily="34" charset="0"/>
            </a:endParaRPr>
          </a:p>
          <a:p>
            <a:pPr>
              <a:buNone/>
            </a:pPr>
            <a:endParaRPr lang="cs-CZ" sz="1800" dirty="0" smtClean="0">
              <a:latin typeface="Calibri" pitchFamily="34" charset="0"/>
            </a:endParaRPr>
          </a:p>
          <a:p>
            <a:pPr>
              <a:buNone/>
            </a:pPr>
            <a:r>
              <a:rPr lang="cs-CZ" sz="1800" dirty="0" smtClean="0">
                <a:latin typeface="Calibri" pitchFamily="34" charset="0"/>
              </a:rPr>
              <a:t>odpověď vyhledej:</a:t>
            </a:r>
          </a:p>
          <a:p>
            <a:pPr>
              <a:buNone/>
            </a:pPr>
            <a:r>
              <a:rPr lang="nl-NL" sz="1800" dirty="0" smtClean="0">
                <a:latin typeface="Calibri" pitchFamily="34" charset="0"/>
              </a:rPr>
              <a:t>BLAŽEK, Vlastimil. Mozart. Pobyt v Praze</a:t>
            </a:r>
            <a:r>
              <a:rPr lang="cs-CZ" sz="1800" dirty="0" smtClean="0">
                <a:latin typeface="Calibri" pitchFamily="34" charset="0"/>
              </a:rPr>
              <a:t>,</a:t>
            </a:r>
          </a:p>
          <a:p>
            <a:pPr>
              <a:buNone/>
            </a:pPr>
            <a:r>
              <a:rPr lang="cs-CZ" sz="1800" dirty="0" smtClean="0">
                <a:latin typeface="Calibri" pitchFamily="34" charset="0"/>
              </a:rPr>
              <a:t>str.33–45,  48</a:t>
            </a:r>
          </a:p>
          <a:p>
            <a:pPr>
              <a:buNone/>
            </a:pPr>
            <a:endParaRPr lang="cs-CZ" sz="2400" dirty="0" smtClean="0">
              <a:latin typeface="Calibri" pitchFamily="34" charset="0"/>
            </a:endParaRPr>
          </a:p>
          <a:p>
            <a:pPr>
              <a:buNone/>
            </a:pPr>
            <a:endParaRPr lang="cs-CZ" sz="2400" dirty="0" smtClean="0">
              <a:latin typeface="Calibri" pitchFamily="34" charset="0"/>
            </a:endParaRPr>
          </a:p>
          <a:p>
            <a:pPr>
              <a:buNone/>
            </a:pPr>
            <a:endParaRPr lang="cs-CZ" sz="2400" dirty="0" smtClean="0">
              <a:latin typeface="Calibri" pitchFamily="34" charset="0"/>
            </a:endParaRPr>
          </a:p>
          <a:p>
            <a:pPr>
              <a:buNone/>
            </a:pPr>
            <a:endParaRPr lang="cs-CZ" sz="2400" dirty="0" smtClean="0">
              <a:latin typeface="Calibri" pitchFamily="34" charset="0"/>
            </a:endParaRPr>
          </a:p>
          <a:p>
            <a:pPr>
              <a:buNone/>
            </a:pPr>
            <a:endParaRPr lang="cs-CZ" sz="2400" dirty="0">
              <a:latin typeface="Calibri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851920" y="4365104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>
                <a:solidFill>
                  <a:schemeClr val="bg1"/>
                </a:solidFill>
                <a:latin typeface="Calibri" pitchFamily="34" charset="0"/>
              </a:rPr>
              <a:t>6</a:t>
            </a:r>
          </a:p>
        </p:txBody>
      </p:sp>
      <p:sp>
        <p:nvSpPr>
          <p:cNvPr id="8" name="Obdélník 7"/>
          <p:cNvSpPr/>
          <p:nvPr/>
        </p:nvSpPr>
        <p:spPr>
          <a:xfrm>
            <a:off x="251520" y="4725144"/>
            <a:ext cx="410445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dirty="0" smtClean="0">
                <a:latin typeface="Calibri" pitchFamily="34" charset="0"/>
              </a:rPr>
              <a:t>vila Bertramka na Smíchově </a:t>
            </a:r>
          </a:p>
          <a:p>
            <a:pPr>
              <a:buNone/>
            </a:pPr>
            <a:endParaRPr lang="cs-CZ" dirty="0" smtClean="0">
              <a:latin typeface="Calibri" pitchFamily="34" charset="0"/>
            </a:endParaRPr>
          </a:p>
          <a:p>
            <a:pPr>
              <a:buNone/>
            </a:pPr>
            <a:r>
              <a:rPr lang="cs-CZ" dirty="0" smtClean="0">
                <a:latin typeface="Calibri" pitchFamily="34" charset="0"/>
              </a:rPr>
              <a:t>Mozart se ubytoval u manželů Duškových, skladatele Františka Xavera </a:t>
            </a:r>
          </a:p>
          <a:p>
            <a:pPr>
              <a:buNone/>
            </a:pPr>
            <a:r>
              <a:rPr lang="cs-CZ" dirty="0" smtClean="0">
                <a:latin typeface="Calibri" pitchFamily="34" charset="0"/>
              </a:rPr>
              <a:t>a pěvkyně Josefíny.</a:t>
            </a:r>
          </a:p>
          <a:p>
            <a:pPr algn="ctr"/>
            <a:endParaRPr lang="cs-CZ" sz="2400" dirty="0" smtClean="0">
              <a:latin typeface="Calibri" pitchFamily="34" charset="0"/>
            </a:endParaRPr>
          </a:p>
          <a:p>
            <a:pPr algn="ctr"/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1691680" y="188640"/>
            <a:ext cx="5760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solidFill>
                  <a:schemeClr val="tx2"/>
                </a:solidFill>
                <a:latin typeface="Calibri" pitchFamily="34" charset="0"/>
              </a:rPr>
              <a:t>MOZART  v   PRAZE</a:t>
            </a:r>
            <a:endParaRPr lang="cs-CZ" sz="2800" dirty="0">
              <a:solidFill>
                <a:schemeClr val="tx2"/>
              </a:solidFill>
              <a:latin typeface="Calibri" pitchFamily="34" charset="0"/>
            </a:endParaRPr>
          </a:p>
        </p:txBody>
      </p:sp>
      <p:pic>
        <p:nvPicPr>
          <p:cNvPr id="11" name="Picture 2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2606" y="6261718"/>
            <a:ext cx="239018" cy="2390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640960" cy="994122"/>
          </a:xfrm>
        </p:spPr>
        <p:txBody>
          <a:bodyPr>
            <a:normAutofit fontScale="90000"/>
          </a:bodyPr>
          <a:lstStyle/>
          <a:p>
            <a:pPr algn="ctr"/>
            <a:r>
              <a:rPr lang="cs-CZ" sz="3100" dirty="0" smtClean="0">
                <a:latin typeface="Calibri" pitchFamily="34" charset="0"/>
              </a:rPr>
              <a:t>MOZART  v   PRAZE,  odpovědi</a:t>
            </a:r>
            <a:r>
              <a:rPr lang="cs-CZ" dirty="0" smtClean="0">
                <a:latin typeface="Calibri" pitchFamily="34" charset="0"/>
              </a:rPr>
              <a:t/>
            </a:r>
            <a:br>
              <a:rPr lang="cs-CZ" dirty="0" smtClean="0">
                <a:latin typeface="Calibri" pitchFamily="34" charset="0"/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95536" y="908720"/>
            <a:ext cx="8291264" cy="5544616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cs-CZ" dirty="0" smtClean="0">
                <a:latin typeface="Calibri" pitchFamily="34" charset="0"/>
              </a:rPr>
              <a:t>1786     premiéra </a:t>
            </a:r>
            <a:r>
              <a:rPr lang="cs-CZ" dirty="0" err="1" smtClean="0">
                <a:latin typeface="Calibri" pitchFamily="34" charset="0"/>
              </a:rPr>
              <a:t>Figarovy</a:t>
            </a:r>
            <a:r>
              <a:rPr lang="cs-CZ" dirty="0" smtClean="0">
                <a:latin typeface="Calibri" pitchFamily="34" charset="0"/>
              </a:rPr>
              <a:t> svatby v </a:t>
            </a:r>
            <a:r>
              <a:rPr lang="cs-CZ" dirty="0" err="1" smtClean="0">
                <a:latin typeface="Calibri" pitchFamily="34" charset="0"/>
              </a:rPr>
              <a:t>Nosticově</a:t>
            </a:r>
            <a:r>
              <a:rPr lang="cs-CZ" dirty="0" smtClean="0">
                <a:latin typeface="Calibri" pitchFamily="34" charset="0"/>
              </a:rPr>
              <a:t> divadle</a:t>
            </a:r>
          </a:p>
          <a:p>
            <a:pPr>
              <a:buNone/>
            </a:pPr>
            <a:endParaRPr lang="cs-CZ" dirty="0" smtClean="0">
              <a:latin typeface="Calibri" pitchFamily="34" charset="0"/>
            </a:endParaRPr>
          </a:p>
          <a:p>
            <a:pPr>
              <a:buNone/>
            </a:pPr>
            <a:r>
              <a:rPr lang="cs-CZ" dirty="0" smtClean="0">
                <a:latin typeface="Calibri" pitchFamily="34" charset="0"/>
              </a:rPr>
              <a:t>1787     pozván Duškovými, přivítán hrabětem </a:t>
            </a:r>
            <a:r>
              <a:rPr lang="cs-CZ" dirty="0" err="1" smtClean="0">
                <a:latin typeface="Calibri" pitchFamily="34" charset="0"/>
              </a:rPr>
              <a:t>Thunem</a:t>
            </a:r>
            <a:endParaRPr lang="cs-CZ" dirty="0" smtClean="0">
              <a:latin typeface="Calibri" pitchFamily="34" charset="0"/>
            </a:endParaRPr>
          </a:p>
          <a:p>
            <a:pPr>
              <a:buNone/>
            </a:pPr>
            <a:endParaRPr lang="cs-CZ" dirty="0" smtClean="0">
              <a:solidFill>
                <a:srgbClr val="FF0000"/>
              </a:solidFill>
              <a:latin typeface="Calibri" pitchFamily="34" charset="0"/>
            </a:endParaRPr>
          </a:p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  <a:latin typeface="Calibri" pitchFamily="34" charset="0"/>
              </a:rPr>
              <a:t>Jaký byl vztah Mozarta k Pražanům?   </a:t>
            </a:r>
            <a:r>
              <a:rPr lang="cs-CZ" dirty="0" smtClean="0">
                <a:latin typeface="Calibri" pitchFamily="34" charset="0"/>
              </a:rPr>
              <a:t>„Moji Pražané mi rozumějí."</a:t>
            </a:r>
          </a:p>
          <a:p>
            <a:pPr>
              <a:buNone/>
            </a:pPr>
            <a:endParaRPr lang="cs-CZ" dirty="0" smtClean="0">
              <a:latin typeface="Calibri" pitchFamily="34" charset="0"/>
            </a:endParaRPr>
          </a:p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  <a:latin typeface="Calibri" pitchFamily="34" charset="0"/>
              </a:rPr>
              <a:t>Jak přijali Pražané zprávu o smrti Mozarta? </a:t>
            </a:r>
          </a:p>
          <a:p>
            <a:pPr>
              <a:buNone/>
            </a:pPr>
            <a:r>
              <a:rPr lang="cs-CZ" dirty="0" smtClean="0">
                <a:latin typeface="Calibri" pitchFamily="34" charset="0"/>
              </a:rPr>
              <a:t>14. 12. 1791   </a:t>
            </a:r>
          </a:p>
          <a:p>
            <a:pPr>
              <a:buNone/>
            </a:pPr>
            <a:r>
              <a:rPr lang="cs-CZ" dirty="0" smtClean="0">
                <a:latin typeface="Calibri" pitchFamily="34" charset="0"/>
              </a:rPr>
              <a:t>provedena zádušní mše v chrámu sv. Mikuláše 120 hudebníky, </a:t>
            </a:r>
          </a:p>
          <a:p>
            <a:pPr>
              <a:buNone/>
            </a:pPr>
            <a:r>
              <a:rPr lang="cs-CZ" dirty="0" smtClean="0">
                <a:latin typeface="Calibri" pitchFamily="34" charset="0"/>
              </a:rPr>
              <a:t>sólo zpívala Josefína Dušková, vyzváněly všechny zvony.</a:t>
            </a:r>
          </a:p>
          <a:p>
            <a:pPr>
              <a:buNone/>
            </a:pPr>
            <a:endParaRPr lang="cs-CZ" dirty="0" smtClean="0">
              <a:latin typeface="Calibri" pitchFamily="34" charset="0"/>
            </a:endParaRPr>
          </a:p>
          <a:p>
            <a:pPr>
              <a:buNone/>
            </a:pPr>
            <a:r>
              <a:rPr lang="cs-CZ" sz="1900" dirty="0" smtClean="0">
                <a:latin typeface="Calibri" pitchFamily="34" charset="0"/>
              </a:rPr>
              <a:t>odpověď vyhledej: </a:t>
            </a:r>
            <a:r>
              <a:rPr lang="nl-NL" sz="1900" dirty="0" smtClean="0">
                <a:latin typeface="Calibri" pitchFamily="34" charset="0"/>
              </a:rPr>
              <a:t>BLAŽEK, Vlastimil. Mozart. Pobyt v Praze</a:t>
            </a:r>
            <a:r>
              <a:rPr lang="cs-CZ" sz="1900" dirty="0" smtClean="0">
                <a:latin typeface="Calibri" pitchFamily="34" charset="0"/>
              </a:rPr>
              <a:t>,  str.33–45,  48</a:t>
            </a:r>
          </a:p>
          <a:p>
            <a:pPr>
              <a:buNone/>
            </a:pPr>
            <a:endParaRPr lang="cs-CZ" sz="1900" dirty="0" smtClean="0">
              <a:latin typeface="Calibri" pitchFamily="34" charset="0"/>
            </a:endParaRPr>
          </a:p>
          <a:p>
            <a:pPr>
              <a:buNone/>
            </a:pPr>
            <a:endParaRPr lang="cs-CZ" sz="2400" dirty="0" smtClean="0">
              <a:latin typeface="Calibri" pitchFamily="34" charset="0"/>
            </a:endParaRPr>
          </a:p>
          <a:p>
            <a:pPr>
              <a:buNone/>
            </a:pPr>
            <a:endParaRPr lang="cs-CZ" sz="2400" dirty="0" smtClean="0">
              <a:latin typeface="Calibri" pitchFamily="34" charset="0"/>
            </a:endParaRPr>
          </a:p>
          <a:p>
            <a:endParaRPr lang="cs-CZ" dirty="0"/>
          </a:p>
        </p:txBody>
      </p:sp>
      <p:sp>
        <p:nvSpPr>
          <p:cNvPr id="5" name="Tlačítko akce: Informace 4">
            <a:hlinkClick r:id="rId2" action="ppaction://hlinksldjump" highlightClick="1"/>
          </p:cNvPr>
          <p:cNvSpPr/>
          <p:nvPr/>
        </p:nvSpPr>
        <p:spPr>
          <a:xfrm>
            <a:off x="8233591" y="6261718"/>
            <a:ext cx="284445" cy="239018"/>
          </a:xfrm>
          <a:prstGeom prst="actionButtonInform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>
            <a:off x="5076056" y="2708920"/>
            <a:ext cx="3546550" cy="457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2606" y="6261718"/>
            <a:ext cx="239018" cy="2390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640960" cy="490066"/>
          </a:xfrm>
        </p:spPr>
        <p:txBody>
          <a:bodyPr>
            <a:noAutofit/>
          </a:bodyPr>
          <a:lstStyle/>
          <a:p>
            <a:pPr algn="ctr"/>
            <a:r>
              <a:rPr lang="cs-CZ" sz="2800" dirty="0" smtClean="0">
                <a:latin typeface="Calibri" pitchFamily="34" charset="0"/>
              </a:rPr>
              <a:t>Pro které nástroje MOZART napsal koncerty?</a:t>
            </a:r>
            <a:endParaRPr lang="cs-CZ" sz="2800" dirty="0"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914400" y="908720"/>
            <a:ext cx="7772400" cy="5111080"/>
          </a:xfrm>
        </p:spPr>
        <p:txBody>
          <a:bodyPr>
            <a:normAutofit/>
          </a:bodyPr>
          <a:lstStyle/>
          <a:p>
            <a:r>
              <a:rPr lang="cs-CZ" sz="2400" b="1" dirty="0" smtClean="0">
                <a:latin typeface="Calibri" panose="020F0502020204030204" pitchFamily="34" charset="0"/>
              </a:rPr>
              <a:t>Koncert pro klarinet A dur</a:t>
            </a:r>
          </a:p>
          <a:p>
            <a:r>
              <a:rPr lang="cs-CZ" sz="2400" b="1" dirty="0" smtClean="0">
                <a:latin typeface="Calibri" panose="020F0502020204030204" pitchFamily="34" charset="0"/>
              </a:rPr>
              <a:t>Koncert pro flétnu a harfu C dur</a:t>
            </a:r>
          </a:p>
          <a:p>
            <a:r>
              <a:rPr lang="cs-CZ" sz="2400" dirty="0" smtClean="0">
                <a:latin typeface="Calibri" panose="020F0502020204030204" pitchFamily="34" charset="0"/>
              </a:rPr>
              <a:t>Koncert </a:t>
            </a:r>
            <a:r>
              <a:rPr lang="cs-CZ" sz="2400" dirty="0" smtClean="0">
                <a:latin typeface="Calibri" panose="020F0502020204030204" pitchFamily="34" charset="0"/>
              </a:rPr>
              <a:t>pro klavír (27)</a:t>
            </a:r>
          </a:p>
          <a:p>
            <a:r>
              <a:rPr lang="cs-CZ" sz="2400" dirty="0" smtClean="0">
                <a:latin typeface="Calibri" panose="020F0502020204030204" pitchFamily="34" charset="0"/>
              </a:rPr>
              <a:t>Koncert </a:t>
            </a:r>
            <a:r>
              <a:rPr lang="cs-CZ" sz="2400" dirty="0" smtClean="0">
                <a:latin typeface="Calibri" panose="020F0502020204030204" pitchFamily="34" charset="0"/>
              </a:rPr>
              <a:t>pro housle (7)</a:t>
            </a:r>
          </a:p>
          <a:p>
            <a:r>
              <a:rPr lang="cs-CZ" sz="2400" dirty="0" smtClean="0">
                <a:latin typeface="Calibri" panose="020F0502020204030204" pitchFamily="34" charset="0"/>
              </a:rPr>
              <a:t>Koncert </a:t>
            </a:r>
            <a:r>
              <a:rPr lang="cs-CZ" sz="2400" dirty="0" smtClean="0">
                <a:latin typeface="Calibri" panose="020F0502020204030204" pitchFamily="34" charset="0"/>
              </a:rPr>
              <a:t>pro flétnu (2)</a:t>
            </a:r>
          </a:p>
          <a:p>
            <a:endParaRPr lang="cs-CZ" sz="2400" dirty="0" smtClean="0">
              <a:latin typeface="Calibri" panose="020F0502020204030204" pitchFamily="34" charset="0"/>
            </a:endParaRPr>
          </a:p>
          <a:p>
            <a:r>
              <a:rPr lang="cs-CZ" sz="2400" dirty="0" smtClean="0">
                <a:latin typeface="Calibri" panose="020F0502020204030204" pitchFamily="34" charset="0"/>
              </a:rPr>
              <a:t>Koncert pro hoboj (část) F dur</a:t>
            </a:r>
          </a:p>
          <a:p>
            <a:r>
              <a:rPr lang="cs-CZ" sz="2400" dirty="0" smtClean="0">
                <a:latin typeface="Calibri" panose="020F0502020204030204" pitchFamily="34" charset="0"/>
              </a:rPr>
              <a:t>Koncert pro fagot B dur293</a:t>
            </a:r>
          </a:p>
          <a:p>
            <a:r>
              <a:rPr lang="cs-CZ" sz="2400" dirty="0" smtClean="0">
                <a:latin typeface="Calibri" panose="020F0502020204030204" pitchFamily="34" charset="0"/>
              </a:rPr>
              <a:t>Koncert pro lesní roh (5)</a:t>
            </a:r>
          </a:p>
          <a:p>
            <a:endParaRPr lang="cs-CZ" sz="2400" dirty="0" smtClean="0">
              <a:latin typeface="Calibri" panose="020F0502020204030204" pitchFamily="34" charset="0"/>
            </a:endParaRPr>
          </a:p>
          <a:p>
            <a:r>
              <a:rPr lang="pl-PL" sz="2400" dirty="0">
                <a:latin typeface="Calibri" panose="020F0502020204030204" pitchFamily="34" charset="0"/>
                <a:hlinkClick r:id="rId2"/>
              </a:rPr>
              <a:t>s</a:t>
            </a:r>
            <a:r>
              <a:rPr lang="pl-PL" sz="2400" dirty="0" smtClean="0">
                <a:latin typeface="Calibri" panose="020F0502020204030204" pitchFamily="34" charset="0"/>
                <a:hlinkClick r:id="rId2"/>
              </a:rPr>
              <a:t>eznam koncertů W. A. Mozarta – Wikipedie</a:t>
            </a:r>
            <a:endParaRPr lang="cs-CZ" sz="2400" dirty="0">
              <a:latin typeface="Calibri" panose="020F0502020204030204" pitchFamily="34" charset="0"/>
            </a:endParaRPr>
          </a:p>
        </p:txBody>
      </p:sp>
      <p:pic>
        <p:nvPicPr>
          <p:cNvPr id="5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2606" y="6261718"/>
            <a:ext cx="239018" cy="2390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8" name="Zástupný symbol pro obsah 7" descr="moz2 – kopie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260648"/>
            <a:ext cx="5687616" cy="6397019"/>
          </a:xfrm>
        </p:spPr>
      </p:pic>
      <p:pic>
        <p:nvPicPr>
          <p:cNvPr id="9" name="Zástupný symbol pro obsah 8" descr="moz3 – kopie.jpg"/>
          <p:cNvPicPr>
            <a:picLocks noGrp="1" noChangeAspect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>
          <a:xfrm>
            <a:off x="5601087" y="-603448"/>
            <a:ext cx="3542913" cy="6912768"/>
          </a:xfrm>
        </p:spPr>
      </p:pic>
      <p:sp>
        <p:nvSpPr>
          <p:cNvPr id="10" name="TextovéPole 9"/>
          <p:cNvSpPr txBox="1"/>
          <p:nvPr/>
        </p:nvSpPr>
        <p:spPr>
          <a:xfrm>
            <a:off x="0" y="0"/>
            <a:ext cx="1763688" cy="212365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1600" b="1" dirty="0" smtClean="0">
                <a:latin typeface="Calibri" pitchFamily="34" charset="0"/>
              </a:rPr>
              <a:t>Dechové dřevěné: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Calibri" pitchFamily="34" charset="0"/>
              </a:rPr>
              <a:t>2 příčné flétny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Calibri" pitchFamily="34" charset="0"/>
              </a:rPr>
              <a:t>2 hoboje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Calibri" pitchFamily="34" charset="0"/>
              </a:rPr>
              <a:t>2 klarinety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Calibri" pitchFamily="34" charset="0"/>
              </a:rPr>
              <a:t>2 fagoty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580112" y="4797152"/>
            <a:ext cx="3563888" cy="216982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1600" b="1" dirty="0" smtClean="0">
                <a:latin typeface="Calibri" pitchFamily="34" charset="0"/>
              </a:rPr>
              <a:t>Smyčcové: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Calibri" pitchFamily="34" charset="0"/>
              </a:rPr>
              <a:t>12 houslí (kostel) 14 (opera)  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Calibri" pitchFamily="34" charset="0"/>
              </a:rPr>
              <a:t>4 violy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Calibri" pitchFamily="34" charset="0"/>
              </a:rPr>
              <a:t>4 violoncella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Calibri" pitchFamily="34" charset="0"/>
              </a:rPr>
              <a:t>3 kontrabasy   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139952" y="0"/>
            <a:ext cx="4752528" cy="50783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1600" b="1" dirty="0" smtClean="0">
                <a:latin typeface="Calibri" pitchFamily="34" charset="0"/>
              </a:rPr>
              <a:t>Dechové žesťové: </a:t>
            </a:r>
            <a:r>
              <a:rPr lang="cs-CZ" dirty="0" smtClean="0">
                <a:latin typeface="Calibri" pitchFamily="34" charset="0"/>
              </a:rPr>
              <a:t>2 trubky, 2 lesní rohy, trombóny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923928" y="5877272"/>
            <a:ext cx="1584176" cy="36933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latin typeface="Calibri" pitchFamily="34" charset="0"/>
              </a:rPr>
              <a:t>cembalo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79512" y="5229200"/>
            <a:ext cx="2186240" cy="133882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1600" b="1" dirty="0" smtClean="0">
                <a:latin typeface="Calibri" pitchFamily="34" charset="0"/>
              </a:rPr>
              <a:t>Dirigent: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Calibri" pitchFamily="34" charset="0"/>
              </a:rPr>
              <a:t>hráč na klávesy nebo 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Calibri" pitchFamily="34" charset="0"/>
              </a:rPr>
              <a:t>nejstarší houslista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987824" y="573325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660232" y="692696"/>
            <a:ext cx="484428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" dirty="0" smtClean="0">
                <a:latin typeface="Arial" pitchFamily="34" charset="0"/>
                <a:cs typeface="Arial" pitchFamily="34" charset="0"/>
              </a:rPr>
              <a:t>trumpety</a:t>
            </a:r>
            <a:endParaRPr lang="cs-CZ" sz="5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8" name="Picture 2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2606" y="6261718"/>
            <a:ext cx="239018" cy="2390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TextovéPole 16"/>
          <p:cNvSpPr txBox="1"/>
          <p:nvPr/>
        </p:nvSpPr>
        <p:spPr>
          <a:xfrm>
            <a:off x="8172400" y="6271424"/>
            <a:ext cx="30008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>
                <a:latin typeface="Calibri" pitchFamily="34" charset="0"/>
              </a:rPr>
              <a:t>II.</a:t>
            </a:r>
            <a:endParaRPr lang="cs-CZ" sz="12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562074"/>
          </a:xfrm>
        </p:spPr>
        <p:txBody>
          <a:bodyPr>
            <a:noAutofit/>
          </a:bodyPr>
          <a:lstStyle/>
          <a:p>
            <a:pPr algn="ctr"/>
            <a:r>
              <a:rPr lang="cs-CZ" sz="2800" dirty="0" smtClean="0">
                <a:solidFill>
                  <a:schemeClr val="accent1"/>
                </a:solidFill>
                <a:latin typeface="Calibri" pitchFamily="34" charset="0"/>
              </a:rPr>
              <a:t>Jak se jmenovala Mozartova zádušní mše? </a:t>
            </a:r>
            <a:endParaRPr lang="cs-CZ" sz="2800" dirty="0">
              <a:solidFill>
                <a:schemeClr val="accent1"/>
              </a:solidFill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11560" y="980728"/>
            <a:ext cx="8136904" cy="5688632"/>
          </a:xfrm>
        </p:spPr>
        <p:txBody>
          <a:bodyPr>
            <a:normAutofit fontScale="92500"/>
          </a:bodyPr>
          <a:lstStyle/>
          <a:p>
            <a:pPr>
              <a:lnSpc>
                <a:spcPct val="150000"/>
              </a:lnSpc>
              <a:buNone/>
            </a:pPr>
            <a:r>
              <a:rPr lang="cs-CZ" dirty="0" smtClean="0">
                <a:latin typeface="Calibri" pitchFamily="34" charset="0"/>
              </a:rPr>
              <a:t>duchovní skladby: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dirty="0" smtClean="0">
                <a:latin typeface="Calibri" pitchFamily="34" charset="0"/>
              </a:rPr>
              <a:t>Ave </a:t>
            </a:r>
            <a:r>
              <a:rPr lang="cs-CZ" dirty="0" err="1" smtClean="0">
                <a:latin typeface="Calibri" pitchFamily="34" charset="0"/>
              </a:rPr>
              <a:t>verum</a:t>
            </a:r>
            <a:r>
              <a:rPr lang="cs-CZ" dirty="0" smtClean="0">
                <a:latin typeface="Calibri" pitchFamily="34" charset="0"/>
              </a:rPr>
              <a:t> corpus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dirty="0" smtClean="0">
                <a:latin typeface="Calibri" pitchFamily="34" charset="0"/>
              </a:rPr>
              <a:t>Mše C dur "Korunovační"   KV 317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dirty="0" err="1" smtClean="0">
                <a:latin typeface="Calibri" pitchFamily="34" charset="0"/>
              </a:rPr>
              <a:t>Requiem</a:t>
            </a:r>
            <a:r>
              <a:rPr lang="cs-CZ" dirty="0" smtClean="0">
                <a:latin typeface="Calibri" pitchFamily="34" charset="0"/>
              </a:rPr>
              <a:t>   KV 626</a:t>
            </a:r>
          </a:p>
          <a:p>
            <a:pPr>
              <a:lnSpc>
                <a:spcPct val="150000"/>
              </a:lnSpc>
              <a:buNone/>
            </a:pPr>
            <a:endParaRPr lang="cs-CZ" sz="1900" dirty="0" smtClean="0">
              <a:latin typeface="Calibri" pitchFamily="34" charset="0"/>
            </a:endParaRPr>
          </a:p>
          <a:p>
            <a:pPr>
              <a:lnSpc>
                <a:spcPct val="150000"/>
              </a:lnSpc>
              <a:buNone/>
            </a:pPr>
            <a:r>
              <a:rPr lang="cs-CZ" sz="1900" dirty="0" smtClean="0">
                <a:latin typeface="Calibri" pitchFamily="34" charset="0"/>
              </a:rPr>
              <a:t>odpověď vyhledej: </a:t>
            </a:r>
          </a:p>
          <a:p>
            <a:pPr>
              <a:buNone/>
            </a:pPr>
            <a:r>
              <a:rPr lang="cs-CZ" sz="1900" dirty="0" smtClean="0">
                <a:latin typeface="Calibri" pitchFamily="34" charset="0"/>
              </a:rPr>
              <a:t>Mistři klasické hudby č. 41, str. 668–670</a:t>
            </a:r>
          </a:p>
          <a:p>
            <a:pPr>
              <a:buNone/>
            </a:pPr>
            <a:r>
              <a:rPr lang="cs-CZ" sz="1900" dirty="0" smtClean="0">
                <a:latin typeface="Calibri" pitchFamily="34" charset="0"/>
              </a:rPr>
              <a:t>skladatel o sobě – str. 668</a:t>
            </a:r>
          </a:p>
          <a:p>
            <a:pPr>
              <a:lnSpc>
                <a:spcPct val="120000"/>
              </a:lnSpc>
              <a:buNone/>
            </a:pPr>
            <a:r>
              <a:rPr lang="cs-CZ" sz="2200" dirty="0" smtClean="0">
                <a:latin typeface="Calibri" pitchFamily="34" charset="0"/>
              </a:rPr>
              <a:t>Zakázka od anonymního člověka, jež byl ve skutečnosti služebníkem </a:t>
            </a:r>
          </a:p>
          <a:p>
            <a:pPr>
              <a:lnSpc>
                <a:spcPct val="120000"/>
              </a:lnSpc>
              <a:buNone/>
            </a:pPr>
            <a:r>
              <a:rPr lang="cs-CZ" sz="2200" dirty="0" smtClean="0">
                <a:latin typeface="Calibri" pitchFamily="34" charset="0"/>
              </a:rPr>
              <a:t>bohatého šlechtice, který chtěl REQUIEM vydávat za vlastní dílo, složené </a:t>
            </a:r>
          </a:p>
          <a:p>
            <a:pPr>
              <a:lnSpc>
                <a:spcPct val="120000"/>
              </a:lnSpc>
              <a:buNone/>
            </a:pPr>
            <a:r>
              <a:rPr lang="cs-CZ" sz="2200" dirty="0" smtClean="0">
                <a:latin typeface="Calibri" pitchFamily="34" charset="0"/>
              </a:rPr>
              <a:t>k uctění památky své manželky. Skladbu dokončil Mozartův žák </a:t>
            </a:r>
            <a:r>
              <a:rPr lang="cs-CZ" sz="2400" dirty="0" err="1" smtClean="0">
                <a:latin typeface="Calibri" pitchFamily="34" charset="0"/>
              </a:rPr>
              <a:t>Süssmayr</a:t>
            </a:r>
            <a:r>
              <a:rPr lang="cs-CZ" sz="2400" dirty="0" smtClean="0">
                <a:latin typeface="Calibri" pitchFamily="34" charset="0"/>
              </a:rPr>
              <a:t>. </a:t>
            </a:r>
            <a:endParaRPr lang="cs-CZ" sz="2200" dirty="0" smtClean="0">
              <a:latin typeface="Calibri" pitchFamily="34" charset="0"/>
            </a:endParaRPr>
          </a:p>
          <a:p>
            <a:pPr>
              <a:buNone/>
            </a:pPr>
            <a:endParaRPr lang="cs-CZ" sz="2200" dirty="0" smtClean="0">
              <a:latin typeface="Calibri" pitchFamily="34" charset="0"/>
            </a:endParaRPr>
          </a:p>
          <a:p>
            <a:endParaRPr lang="cs-CZ" dirty="0"/>
          </a:p>
        </p:txBody>
      </p:sp>
      <p:pic>
        <p:nvPicPr>
          <p:cNvPr id="5" name="Zástupný symbol pro obsah 4" descr="Mozart_drawing_by_Doris_Stock_1789[1]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5508104" y="1052736"/>
            <a:ext cx="2913587" cy="36724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TextovéPole 5"/>
          <p:cNvSpPr txBox="1"/>
          <p:nvPr/>
        </p:nvSpPr>
        <p:spPr>
          <a:xfrm>
            <a:off x="7956376" y="4293096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>
                <a:latin typeface="Calibri" pitchFamily="34" charset="0"/>
              </a:rPr>
              <a:t>7</a:t>
            </a:r>
          </a:p>
        </p:txBody>
      </p:sp>
      <p:pic>
        <p:nvPicPr>
          <p:cNvPr id="8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2606" y="6261718"/>
            <a:ext cx="239018" cy="2390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ámeček 3"/>
          <p:cNvSpPr/>
          <p:nvPr/>
        </p:nvSpPr>
        <p:spPr>
          <a:xfrm>
            <a:off x="755576" y="2852936"/>
            <a:ext cx="2592288" cy="648072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634082"/>
          </a:xfrm>
        </p:spPr>
        <p:txBody>
          <a:bodyPr>
            <a:normAutofit/>
          </a:bodyPr>
          <a:lstStyle/>
          <a:p>
            <a:pPr algn="ctr"/>
            <a:r>
              <a:rPr lang="cs-CZ" sz="2800" dirty="0" smtClean="0">
                <a:latin typeface="Calibri" pitchFamily="34" charset="0"/>
              </a:rPr>
              <a:t>Uveď hudebníky, se kterými se Mozart setkal.</a:t>
            </a:r>
            <a:endParaRPr lang="cs-CZ" sz="2800" dirty="0"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187624" y="980728"/>
            <a:ext cx="7484368" cy="5400600"/>
          </a:xfrm>
        </p:spPr>
        <p:txBody>
          <a:bodyPr>
            <a:normAutofit lnSpcReduction="10000"/>
          </a:bodyPr>
          <a:lstStyle/>
          <a:p>
            <a:pPr>
              <a:lnSpc>
                <a:spcPct val="170000"/>
              </a:lnSpc>
            </a:pPr>
            <a:r>
              <a:rPr lang="cs-CZ" sz="2400" dirty="0" err="1" smtClean="0">
                <a:latin typeface="Calibri" pitchFamily="34" charset="0"/>
              </a:rPr>
              <a:t>Johann</a:t>
            </a:r>
            <a:r>
              <a:rPr lang="cs-CZ" sz="2400" dirty="0" smtClean="0">
                <a:latin typeface="Calibri" pitchFamily="34" charset="0"/>
              </a:rPr>
              <a:t> Christian </a:t>
            </a:r>
            <a:r>
              <a:rPr lang="cs-CZ" sz="2400" dirty="0" err="1" smtClean="0">
                <a:latin typeface="Calibri" pitchFamily="34" charset="0"/>
              </a:rPr>
              <a:t>Bach</a:t>
            </a:r>
            <a:endParaRPr lang="cs-CZ" sz="2400" dirty="0" smtClean="0">
              <a:latin typeface="Calibri" pitchFamily="34" charset="0"/>
            </a:endParaRPr>
          </a:p>
          <a:p>
            <a:pPr>
              <a:lnSpc>
                <a:spcPct val="170000"/>
              </a:lnSpc>
            </a:pPr>
            <a:r>
              <a:rPr lang="cs-CZ" sz="2400" dirty="0" err="1" smtClean="0">
                <a:latin typeface="Calibri" pitchFamily="34" charset="0"/>
              </a:rPr>
              <a:t>Joseph</a:t>
            </a:r>
            <a:r>
              <a:rPr lang="cs-CZ" sz="2400" dirty="0" smtClean="0">
                <a:latin typeface="Calibri" pitchFamily="34" charset="0"/>
              </a:rPr>
              <a:t> Haydn</a:t>
            </a:r>
          </a:p>
          <a:p>
            <a:pPr>
              <a:lnSpc>
                <a:spcPct val="170000"/>
              </a:lnSpc>
            </a:pPr>
            <a:r>
              <a:rPr lang="cs-CZ" sz="2400" dirty="0" smtClean="0">
                <a:latin typeface="Calibri" pitchFamily="34" charset="0"/>
              </a:rPr>
              <a:t>Ludwig van Beethoven</a:t>
            </a:r>
          </a:p>
          <a:p>
            <a:pPr>
              <a:lnSpc>
                <a:spcPct val="170000"/>
              </a:lnSpc>
            </a:pPr>
            <a:r>
              <a:rPr lang="cs-CZ" sz="2400" dirty="0" smtClean="0">
                <a:latin typeface="Calibri" pitchFamily="34" charset="0"/>
              </a:rPr>
              <a:t>Josef Mysliveček</a:t>
            </a:r>
          </a:p>
          <a:p>
            <a:pPr>
              <a:lnSpc>
                <a:spcPct val="170000"/>
              </a:lnSpc>
            </a:pPr>
            <a:r>
              <a:rPr lang="cs-CZ" sz="2400" dirty="0" smtClean="0">
                <a:latin typeface="Calibri" pitchFamily="34" charset="0"/>
              </a:rPr>
              <a:t>Josefína Dušková</a:t>
            </a:r>
          </a:p>
          <a:p>
            <a:pPr>
              <a:buNone/>
            </a:pPr>
            <a:endParaRPr lang="cs-CZ" sz="2400" dirty="0" smtClean="0">
              <a:latin typeface="Calibri" pitchFamily="34" charset="0"/>
            </a:endParaRPr>
          </a:p>
          <a:p>
            <a:pPr>
              <a:buNone/>
            </a:pPr>
            <a:endParaRPr lang="cs-CZ" sz="2400" dirty="0" smtClean="0">
              <a:latin typeface="Calibri" pitchFamily="34" charset="0"/>
            </a:endParaRPr>
          </a:p>
          <a:p>
            <a:pPr>
              <a:buNone/>
            </a:pPr>
            <a:r>
              <a:rPr lang="cs-CZ" sz="1800" dirty="0" smtClean="0">
                <a:latin typeface="Calibri" pitchFamily="34" charset="0"/>
              </a:rPr>
              <a:t>odpověď vyhledej: </a:t>
            </a:r>
          </a:p>
          <a:p>
            <a:pPr>
              <a:buNone/>
            </a:pPr>
            <a:r>
              <a:rPr lang="cs-CZ" sz="1800" dirty="0" smtClean="0">
                <a:latin typeface="Calibri" pitchFamily="34" charset="0"/>
              </a:rPr>
              <a:t>HERDEN, Jaroslav. My pozor dáme a nejen </a:t>
            </a:r>
          </a:p>
          <a:p>
            <a:pPr>
              <a:buNone/>
            </a:pPr>
            <a:r>
              <a:rPr lang="cs-CZ" sz="1800" dirty="0" smtClean="0">
                <a:latin typeface="Calibri" pitchFamily="34" charset="0"/>
              </a:rPr>
              <a:t>posloucháme, str. 72–74 </a:t>
            </a:r>
          </a:p>
          <a:p>
            <a:endParaRPr lang="cs-CZ" sz="2400" dirty="0">
              <a:latin typeface="Calibri" pitchFamily="34" charset="0"/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3682582" y="1196752"/>
            <a:ext cx="914400" cy="457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>
            <a:off x="2491875" y="2387561"/>
            <a:ext cx="2160240" cy="457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2270692" y="3131025"/>
            <a:ext cx="1869090" cy="457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Zaoblený obdélník 7"/>
          <p:cNvSpPr/>
          <p:nvPr/>
        </p:nvSpPr>
        <p:spPr>
          <a:xfrm>
            <a:off x="2651692" y="3717032"/>
            <a:ext cx="1107090" cy="457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Zaoblený obdélník 8"/>
          <p:cNvSpPr/>
          <p:nvPr/>
        </p:nvSpPr>
        <p:spPr>
          <a:xfrm>
            <a:off x="2491875" y="1806352"/>
            <a:ext cx="914400" cy="457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2606" y="6261718"/>
            <a:ext cx="239018" cy="2390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640960" cy="562074"/>
          </a:xfrm>
        </p:spPr>
        <p:txBody>
          <a:bodyPr>
            <a:noAutofit/>
          </a:bodyPr>
          <a:lstStyle/>
          <a:p>
            <a:pPr algn="ctr"/>
            <a:r>
              <a:rPr lang="cs-CZ" sz="2800" dirty="0" smtClean="0">
                <a:latin typeface="Calibri" pitchFamily="34" charset="0"/>
              </a:rPr>
              <a:t>POSLECH</a:t>
            </a:r>
            <a:endParaRPr lang="cs-CZ" sz="2800" dirty="0"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914400" y="836712"/>
            <a:ext cx="7258000" cy="5183088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cs-CZ" sz="2800" dirty="0">
                <a:latin typeface="Calibri" panose="020F0502020204030204" pitchFamily="34" charset="0"/>
              </a:rPr>
              <a:t>Malá noční hudba</a:t>
            </a:r>
          </a:p>
          <a:p>
            <a:pPr>
              <a:lnSpc>
                <a:spcPct val="150000"/>
              </a:lnSpc>
            </a:pPr>
            <a:r>
              <a:rPr lang="cs-CZ" sz="2800" dirty="0" smtClean="0">
                <a:latin typeface="Calibri" panose="020F0502020204030204" pitchFamily="34" charset="0"/>
              </a:rPr>
              <a:t>Turecký pochod</a:t>
            </a:r>
          </a:p>
          <a:p>
            <a:pPr>
              <a:lnSpc>
                <a:spcPct val="150000"/>
              </a:lnSpc>
            </a:pPr>
            <a:r>
              <a:rPr lang="cs-CZ" sz="2800" dirty="0" err="1" smtClean="0">
                <a:latin typeface="Calibri" panose="020F0502020204030204" pitchFamily="34" charset="0"/>
              </a:rPr>
              <a:t>Figarova</a:t>
            </a:r>
            <a:r>
              <a:rPr lang="cs-CZ" sz="2800" dirty="0" smtClean="0">
                <a:latin typeface="Calibri" panose="020F0502020204030204" pitchFamily="34" charset="0"/>
              </a:rPr>
              <a:t> svatba	  </a:t>
            </a:r>
            <a:r>
              <a:rPr lang="cs-CZ" sz="2400" dirty="0" smtClean="0">
                <a:latin typeface="Calibri" panose="020F0502020204030204" pitchFamily="34" charset="0"/>
              </a:rPr>
              <a:t>úprava: Jan Nepomuk </a:t>
            </a:r>
            <a:r>
              <a:rPr lang="cs-CZ" sz="2400" dirty="0" err="1" smtClean="0">
                <a:latin typeface="Calibri" panose="020F0502020204030204" pitchFamily="34" charset="0"/>
              </a:rPr>
              <a:t>Vent</a:t>
            </a:r>
            <a:endParaRPr lang="cs-CZ" sz="2800" dirty="0" smtClean="0">
              <a:latin typeface="Calibri" panose="020F0502020204030204" pitchFamily="34" charset="0"/>
            </a:endParaRPr>
          </a:p>
          <a:p>
            <a:pPr>
              <a:lnSpc>
                <a:spcPct val="150000"/>
              </a:lnSpc>
            </a:pPr>
            <a:r>
              <a:rPr lang="cs-CZ" sz="2800" dirty="0" smtClean="0">
                <a:latin typeface="Calibri" panose="020F0502020204030204" pitchFamily="34" charset="0"/>
              </a:rPr>
              <a:t>Donn Giovanni      </a:t>
            </a:r>
            <a:r>
              <a:rPr lang="cs-CZ" sz="2400" dirty="0" smtClean="0">
                <a:latin typeface="Calibri" panose="020F0502020204030204" pitchFamily="34" charset="0"/>
              </a:rPr>
              <a:t>úprava</a:t>
            </a:r>
            <a:r>
              <a:rPr lang="cs-CZ" sz="2400" dirty="0">
                <a:latin typeface="Calibri" panose="020F0502020204030204" pitchFamily="34" charset="0"/>
              </a:rPr>
              <a:t>: Ludwig van </a:t>
            </a:r>
            <a:r>
              <a:rPr lang="cs-CZ" sz="2400" dirty="0" smtClean="0">
                <a:latin typeface="Calibri" panose="020F0502020204030204" pitchFamily="34" charset="0"/>
              </a:rPr>
              <a:t>Beethoven</a:t>
            </a:r>
          </a:p>
          <a:p>
            <a:pPr>
              <a:lnSpc>
                <a:spcPct val="150000"/>
              </a:lnSpc>
            </a:pPr>
            <a:r>
              <a:rPr lang="cs-CZ" sz="2800" dirty="0" smtClean="0">
                <a:latin typeface="Calibri" panose="020F0502020204030204" pitchFamily="34" charset="0"/>
              </a:rPr>
              <a:t>Kouzelná flétna</a:t>
            </a:r>
          </a:p>
          <a:p>
            <a:pPr>
              <a:lnSpc>
                <a:spcPct val="150000"/>
              </a:lnSpc>
            </a:pPr>
            <a:r>
              <a:rPr lang="cs-CZ" sz="2800" dirty="0">
                <a:latin typeface="Calibri" panose="020F0502020204030204" pitchFamily="34" charset="0"/>
              </a:rPr>
              <a:t>Koncert pro klarinet A dur</a:t>
            </a:r>
          </a:p>
          <a:p>
            <a:pPr>
              <a:lnSpc>
                <a:spcPct val="150000"/>
              </a:lnSpc>
            </a:pPr>
            <a:r>
              <a:rPr lang="cs-CZ" sz="2800" dirty="0">
                <a:latin typeface="Calibri" panose="020F0502020204030204" pitchFamily="34" charset="0"/>
              </a:rPr>
              <a:t>Koncert pro flétnu a harfu C dur</a:t>
            </a:r>
          </a:p>
        </p:txBody>
      </p:sp>
      <p:pic>
        <p:nvPicPr>
          <p:cNvPr id="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2606" y="6261718"/>
            <a:ext cx="239018" cy="2390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648072"/>
          </a:xfrm>
        </p:spPr>
        <p:txBody>
          <a:bodyPr>
            <a:normAutofit/>
          </a:bodyPr>
          <a:lstStyle/>
          <a:p>
            <a:pPr algn="ctr"/>
            <a:r>
              <a:rPr lang="cs-CZ" sz="2800" dirty="0" smtClean="0">
                <a:latin typeface="Calibri" panose="020F0502020204030204" pitchFamily="34" charset="0"/>
              </a:rPr>
              <a:t>Projekt </a:t>
            </a:r>
            <a:r>
              <a:rPr lang="cs-CZ" sz="2800" spc="300" dirty="0" smtClean="0">
                <a:latin typeface="Calibri" panose="020F0502020204030204" pitchFamily="34" charset="0"/>
              </a:rPr>
              <a:t>AMADEUS</a:t>
            </a:r>
            <a:endParaRPr lang="cs-CZ" sz="2800" spc="300" dirty="0">
              <a:latin typeface="Calibri" panose="020F050202020403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79512" y="836712"/>
            <a:ext cx="8964488" cy="583264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2400" dirty="0" smtClean="0">
                <a:latin typeface="Calibri" pitchFamily="34" charset="0"/>
              </a:rPr>
              <a:t>Začni větou: </a:t>
            </a:r>
            <a:r>
              <a:rPr lang="cs-CZ" sz="2400" dirty="0">
                <a:latin typeface="Calibri" pitchFamily="34" charset="0"/>
              </a:rPr>
              <a:t>Amadeus je příběhem…(1 nebo 2 tvrzení o čem film je)	</a:t>
            </a:r>
          </a:p>
          <a:p>
            <a:pPr>
              <a:buNone/>
            </a:pPr>
            <a:r>
              <a:rPr lang="cs-CZ" sz="2400" dirty="0" smtClean="0">
                <a:latin typeface="Calibri" pitchFamily="34" charset="0"/>
              </a:rPr>
              <a:t>Další </a:t>
            </a:r>
            <a:r>
              <a:rPr lang="cs-CZ" sz="2400" dirty="0">
                <a:latin typeface="Calibri" pitchFamily="34" charset="0"/>
              </a:rPr>
              <a:t>odstavec začni : Příběh </a:t>
            </a:r>
            <a:r>
              <a:rPr lang="cs-CZ" sz="2400" dirty="0" smtClean="0">
                <a:latin typeface="Calibri" pitchFamily="34" charset="0"/>
              </a:rPr>
              <a:t>začíná, </a:t>
            </a:r>
            <a:r>
              <a:rPr lang="cs-CZ" sz="2400" dirty="0">
                <a:latin typeface="Calibri" pitchFamily="34" charset="0"/>
              </a:rPr>
              <a:t>když… </a:t>
            </a:r>
          </a:p>
          <a:p>
            <a:pPr>
              <a:buNone/>
            </a:pPr>
            <a:r>
              <a:rPr lang="cs-CZ" sz="2400" dirty="0" smtClean="0">
                <a:latin typeface="Calibri" pitchFamily="34" charset="0"/>
              </a:rPr>
              <a:t>(</a:t>
            </a:r>
            <a:r>
              <a:rPr lang="cs-CZ" sz="2400" dirty="0">
                <a:latin typeface="Calibri" pitchFamily="34" charset="0"/>
              </a:rPr>
              <a:t>použij svoji tabulku k převyprávění Mozartova života, zahrň mnoho </a:t>
            </a:r>
            <a:endParaRPr lang="cs-CZ" sz="2400" dirty="0" smtClean="0">
              <a:latin typeface="Calibri" pitchFamily="34" charset="0"/>
            </a:endParaRPr>
          </a:p>
          <a:p>
            <a:pPr>
              <a:buNone/>
            </a:pPr>
            <a:r>
              <a:rPr lang="cs-CZ" sz="2400" dirty="0" smtClean="0">
                <a:latin typeface="Calibri" pitchFamily="34" charset="0"/>
              </a:rPr>
              <a:t>detailů) </a:t>
            </a:r>
            <a:r>
              <a:rPr lang="cs-CZ" sz="2400" dirty="0">
                <a:latin typeface="Calibri" pitchFamily="34" charset="0"/>
              </a:rPr>
              <a:t> </a:t>
            </a:r>
          </a:p>
          <a:p>
            <a:pPr>
              <a:buNone/>
            </a:pPr>
            <a:endParaRPr lang="cs-CZ" sz="2400" dirty="0" smtClean="0">
              <a:latin typeface="Calibri" pitchFamily="34" charset="0"/>
            </a:endParaRPr>
          </a:p>
          <a:p>
            <a:pPr>
              <a:buNone/>
            </a:pPr>
            <a:r>
              <a:rPr lang="cs-CZ" sz="2400" dirty="0" smtClean="0">
                <a:latin typeface="Calibri" pitchFamily="34" charset="0"/>
              </a:rPr>
              <a:t>Ohodnoť </a:t>
            </a:r>
            <a:r>
              <a:rPr lang="cs-CZ" sz="2400" dirty="0">
                <a:latin typeface="Calibri" pitchFamily="34" charset="0"/>
              </a:rPr>
              <a:t>kvalitu herců (nejméně 3), získej jejich pravá jména     </a:t>
            </a:r>
            <a:endParaRPr lang="cs-CZ" sz="2400" dirty="0" smtClean="0">
              <a:latin typeface="Calibri" pitchFamily="34" charset="0"/>
            </a:endParaRPr>
          </a:p>
          <a:p>
            <a:pPr>
              <a:buNone/>
            </a:pPr>
            <a:r>
              <a:rPr lang="cs-CZ" sz="2400" dirty="0" smtClean="0">
                <a:latin typeface="Calibri" pitchFamily="34" charset="0"/>
              </a:rPr>
              <a:t>Ohodnoť </a:t>
            </a:r>
            <a:r>
              <a:rPr lang="cs-CZ" sz="2400" dirty="0">
                <a:latin typeface="Calibri" pitchFamily="34" charset="0"/>
              </a:rPr>
              <a:t>kostýmy (nejdříve je popiš)</a:t>
            </a:r>
          </a:p>
          <a:p>
            <a:pPr>
              <a:buNone/>
            </a:pPr>
            <a:r>
              <a:rPr lang="cs-CZ" sz="2400" dirty="0" smtClean="0">
                <a:latin typeface="Calibri" pitchFamily="34" charset="0"/>
              </a:rPr>
              <a:t>Ohodnoť </a:t>
            </a:r>
            <a:r>
              <a:rPr lang="cs-CZ" sz="2400" dirty="0">
                <a:latin typeface="Calibri" pitchFamily="34" charset="0"/>
              </a:rPr>
              <a:t>scénář a scény (popiš své nejoblíbenější)</a:t>
            </a:r>
          </a:p>
          <a:p>
            <a:pPr>
              <a:buNone/>
            </a:pPr>
            <a:r>
              <a:rPr lang="cs-CZ" sz="2400" dirty="0" smtClean="0">
                <a:latin typeface="Calibri" pitchFamily="34" charset="0"/>
              </a:rPr>
              <a:t>Ohodnoť kameru (specifické </a:t>
            </a:r>
            <a:r>
              <a:rPr lang="cs-CZ" sz="2400" dirty="0">
                <a:latin typeface="Calibri" pitchFamily="34" charset="0"/>
              </a:rPr>
              <a:t>scény, vyber scény, které </a:t>
            </a:r>
            <a:r>
              <a:rPr lang="cs-CZ" sz="2400" dirty="0" smtClean="0">
                <a:latin typeface="Calibri" pitchFamily="34" charset="0"/>
              </a:rPr>
              <a:t>tě zaujaly)</a:t>
            </a:r>
            <a:r>
              <a:rPr lang="cs-CZ" sz="2400" dirty="0">
                <a:latin typeface="Calibri" pitchFamily="34" charset="0"/>
              </a:rPr>
              <a:t>								</a:t>
            </a:r>
          </a:p>
          <a:p>
            <a:pPr>
              <a:buNone/>
            </a:pPr>
            <a:r>
              <a:rPr lang="cs-CZ" sz="2400" dirty="0" smtClean="0">
                <a:latin typeface="Calibri" pitchFamily="34" charset="0"/>
              </a:rPr>
              <a:t>Ocenění </a:t>
            </a:r>
            <a:r>
              <a:rPr lang="cs-CZ" sz="2400" dirty="0">
                <a:latin typeface="Calibri" pitchFamily="34" charset="0"/>
              </a:rPr>
              <a:t>filmu </a:t>
            </a:r>
            <a:r>
              <a:rPr lang="cs-CZ" sz="2400" dirty="0" smtClean="0">
                <a:latin typeface="Calibri" pitchFamily="34" charset="0"/>
              </a:rPr>
              <a:t>(počet Oskarů)</a:t>
            </a:r>
            <a:endParaRPr lang="cs-CZ" sz="2400" dirty="0">
              <a:latin typeface="Calibri" pitchFamily="34" charset="0"/>
            </a:endParaRPr>
          </a:p>
          <a:p>
            <a:pPr>
              <a:buNone/>
            </a:pPr>
            <a:r>
              <a:rPr lang="cs-CZ" sz="2400" dirty="0" smtClean="0">
                <a:latin typeface="Calibri" pitchFamily="34" charset="0"/>
              </a:rPr>
              <a:t>Na </a:t>
            </a:r>
            <a:r>
              <a:rPr lang="cs-CZ" sz="2400" dirty="0">
                <a:latin typeface="Calibri" pitchFamily="34" charset="0"/>
              </a:rPr>
              <a:t>stupnici od 1 – 10 (nejvyšší) oznámkuj celý film a odůvodni známku	</a:t>
            </a:r>
            <a:endParaRPr lang="cs-CZ" sz="1600" dirty="0"/>
          </a:p>
        </p:txBody>
      </p:sp>
      <p:pic>
        <p:nvPicPr>
          <p:cNvPr id="5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2606" y="6381227"/>
            <a:ext cx="239018" cy="2390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597317240"/>
              </p:ext>
            </p:extLst>
          </p:nvPr>
        </p:nvGraphicFramePr>
        <p:xfrm>
          <a:off x="0" y="-2"/>
          <a:ext cx="9144000" cy="68580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00356"/>
                <a:gridCol w="5943644"/>
              </a:tblGrid>
              <a:tr h="1349296">
                <a:tc>
                  <a:txBody>
                    <a:bodyPr/>
                    <a:lstStyle/>
                    <a:p>
                      <a:r>
                        <a:rPr lang="cs-CZ" sz="2000" b="0" kern="1200" dirty="0" smtClean="0">
                          <a:solidFill>
                            <a:schemeClr val="lt1"/>
                          </a:solidFill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HLAVNÍ PŘEDSTAVITELÉ</a:t>
                      </a:r>
                    </a:p>
                    <a:p>
                      <a:r>
                        <a:rPr lang="cs-CZ" sz="2000" b="0" kern="1200" dirty="0" smtClean="0">
                          <a:solidFill>
                            <a:schemeClr val="lt1"/>
                          </a:solidFill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popis</a:t>
                      </a:r>
                    </a:p>
                    <a:p>
                      <a:r>
                        <a:rPr lang="cs-CZ" sz="2000" b="0" kern="1200" dirty="0" smtClean="0">
                          <a:solidFill>
                            <a:schemeClr val="lt1"/>
                          </a:solidFill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charakteristika vlastností </a:t>
                      </a:r>
                    </a:p>
                    <a:p>
                      <a:r>
                        <a:rPr lang="cs-CZ" sz="2000" b="0" kern="1200" dirty="0" smtClean="0">
                          <a:solidFill>
                            <a:schemeClr val="lt1"/>
                          </a:solidFill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vztah k Mozartovi </a:t>
                      </a:r>
                      <a:endParaRPr lang="cs-CZ" sz="2000" b="0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kern="1200" dirty="0" smtClean="0">
                          <a:solidFill>
                            <a:schemeClr val="lt1"/>
                          </a:solidFill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DĚJ</a:t>
                      </a:r>
                    </a:p>
                    <a:p>
                      <a:r>
                        <a:rPr lang="cs-CZ" sz="2000" b="0" kern="1200" dirty="0" smtClean="0">
                          <a:solidFill>
                            <a:schemeClr val="lt1"/>
                          </a:solidFill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naznač hlavní vývoj</a:t>
                      </a:r>
                    </a:p>
                    <a:p>
                      <a:r>
                        <a:rPr lang="cs-CZ" sz="2000" b="0" kern="1200" dirty="0" smtClean="0">
                          <a:solidFill>
                            <a:schemeClr val="lt1"/>
                          </a:solidFill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zapiš úvod, zápletku, rozuzlení, závěr…</a:t>
                      </a:r>
                      <a:endParaRPr lang="cs-CZ" sz="2000" b="0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</a:tr>
              <a:tr h="1101741"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Wolfgang Amadeus Mozart</a:t>
                      </a:r>
                      <a:endParaRPr lang="cs-CZ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>
                        <a:latin typeface="Calibri" panose="020F0502020204030204" pitchFamily="34" charset="0"/>
                      </a:endParaRPr>
                    </a:p>
                  </a:txBody>
                  <a:tcPr/>
                </a:tc>
              </a:tr>
              <a:tr h="1101741"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Antonio </a:t>
                      </a:r>
                      <a:r>
                        <a:rPr lang="cs-CZ" sz="1800" kern="1200" dirty="0" err="1" smtClean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Salieri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endParaRPr lang="cs-CZ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</a:tr>
              <a:tr h="1101741"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Leopold Mozart</a:t>
                      </a:r>
                      <a:endParaRPr lang="cs-CZ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>
                        <a:latin typeface="Calibri" panose="020F0502020204030204" pitchFamily="34" charset="0"/>
                      </a:endParaRPr>
                    </a:p>
                  </a:txBody>
                  <a:tcPr/>
                </a:tc>
              </a:tr>
              <a:tr h="1101741"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Konstanc</a:t>
                      </a:r>
                      <a:endParaRPr lang="cs-CZ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</a:tr>
              <a:tr h="1101741"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císař František Josef I.</a:t>
                      </a:r>
                      <a:endParaRPr lang="cs-CZ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2606" y="6261718"/>
            <a:ext cx="239018" cy="2390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51520" y="332656"/>
            <a:ext cx="8712968" cy="5400600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sz="1200" dirty="0">
                <a:latin typeface="Calibri" panose="020F0502020204030204" pitchFamily="34" charset="0"/>
              </a:rPr>
              <a:t>Citace obrázku</a:t>
            </a:r>
            <a:r>
              <a:rPr lang="cs-CZ" sz="1200" dirty="0" smtClean="0">
                <a:latin typeface="Calibri" panose="020F0502020204030204" pitchFamily="34" charset="0"/>
              </a:rPr>
              <a:t>:</a:t>
            </a:r>
            <a:endParaRPr lang="cs-CZ" sz="1200" dirty="0">
              <a:latin typeface="Calibri" panose="020F0502020204030204" pitchFamily="34" charset="0"/>
            </a:endParaRPr>
          </a:p>
          <a:p>
            <a:pPr>
              <a:buFont typeface="+mj-lt"/>
              <a:buAutoNum type="arabicPeriod"/>
            </a:pPr>
            <a:r>
              <a:rPr lang="cs-CZ" sz="1200" dirty="0" smtClean="0">
                <a:latin typeface="Calibri" panose="020F0502020204030204" pitchFamily="34" charset="0"/>
              </a:rPr>
              <a:t>KRAFFT. </a:t>
            </a:r>
            <a:r>
              <a:rPr lang="cs-CZ" sz="1200" i="1" dirty="0" err="1" smtClean="0">
                <a:latin typeface="Calibri" panose="020F0502020204030204" pitchFamily="34" charset="0"/>
              </a:rPr>
              <a:t>Wikipedia.cz</a:t>
            </a:r>
            <a:r>
              <a:rPr lang="cs-CZ" sz="1200" dirty="0" smtClean="0">
                <a:latin typeface="Calibri" panose="020F0502020204030204" pitchFamily="34" charset="0"/>
              </a:rPr>
              <a:t> [online]. [cit. 26.8.2013]. Dostupný na WWW: http://cs.wikipedia.org/wiki/Soubor:Wolfgang-amadeus-mozart_1.jpg </a:t>
            </a:r>
          </a:p>
          <a:p>
            <a:pPr>
              <a:buFont typeface="+mj-lt"/>
              <a:buAutoNum type="arabicPeriod"/>
            </a:pPr>
            <a:r>
              <a:rPr lang="cs-CZ" sz="1200" dirty="0">
                <a:latin typeface="Calibri" panose="020F0502020204030204" pitchFamily="34" charset="0"/>
              </a:rPr>
              <a:t>CONNORMAH. Wikipedia.cz [online]. [cit. 10.10.2013]. Dostupný na WWW: http://en.wikipedia.org/wiki/File:Wolfgang_Amadeus_Mozart_Signature.svg </a:t>
            </a:r>
            <a:endParaRPr lang="cs-CZ" sz="1200" dirty="0" smtClean="0">
              <a:latin typeface="Calibri" panose="020F0502020204030204" pitchFamily="34" charset="0"/>
            </a:endParaRPr>
          </a:p>
          <a:p>
            <a:pPr>
              <a:buFont typeface="+mj-lt"/>
              <a:buAutoNum type="arabicPeriod"/>
            </a:pPr>
            <a:r>
              <a:rPr lang="cs-CZ" sz="1200" dirty="0" smtClean="0">
                <a:latin typeface="Calibri" panose="020F0502020204030204" pitchFamily="34" charset="0"/>
              </a:rPr>
              <a:t>NEZNÁMÝ. </a:t>
            </a:r>
            <a:r>
              <a:rPr lang="cs-CZ" sz="1200" i="1" dirty="0" err="1" smtClean="0">
                <a:latin typeface="Calibri" panose="020F0502020204030204" pitchFamily="34" charset="0"/>
              </a:rPr>
              <a:t>Wikipedia.cz</a:t>
            </a:r>
            <a:r>
              <a:rPr lang="cs-CZ" sz="1200" dirty="0" smtClean="0">
                <a:latin typeface="Calibri" panose="020F0502020204030204" pitchFamily="34" charset="0"/>
              </a:rPr>
              <a:t> [online]. [cit. 26.8.2013]. Dostupný na WWW: http://cs.wikipedia.org/wiki/Soubor:Wolfgang-amadeus-mozart_2.jpg </a:t>
            </a:r>
          </a:p>
          <a:p>
            <a:pPr>
              <a:buFont typeface="+mj-lt"/>
              <a:buAutoNum type="arabicPeriod"/>
            </a:pPr>
            <a:r>
              <a:rPr lang="cs-CZ" sz="1200" dirty="0" smtClean="0">
                <a:latin typeface="Calibri" panose="020F0502020204030204" pitchFamily="34" charset="0"/>
              </a:rPr>
              <a:t>LANGE. </a:t>
            </a:r>
            <a:r>
              <a:rPr lang="cs-CZ" sz="1200" i="1" dirty="0" smtClean="0">
                <a:latin typeface="Calibri" panose="020F0502020204030204" pitchFamily="34" charset="0"/>
              </a:rPr>
              <a:t>Wikipedia.cz</a:t>
            </a:r>
            <a:r>
              <a:rPr lang="cs-CZ" sz="1200" dirty="0" smtClean="0">
                <a:latin typeface="Calibri" panose="020F0502020204030204" pitchFamily="34" charset="0"/>
              </a:rPr>
              <a:t> [online]. [cit. 26.8.2013]. Dostupný na WWW: http://cs.wikipedia.org/wiki/Soubor:Mozart_(unfinished)_by_Lange_1782.jpg</a:t>
            </a:r>
          </a:p>
          <a:p>
            <a:pPr>
              <a:buFont typeface="+mj-lt"/>
              <a:buAutoNum type="arabicPeriod"/>
            </a:pPr>
            <a:r>
              <a:rPr lang="cs-CZ" sz="1200" dirty="0" smtClean="0">
                <a:latin typeface="Calibri" panose="020F0502020204030204" pitchFamily="34" charset="0"/>
              </a:rPr>
              <a:t>NEZNÁMÝ. </a:t>
            </a:r>
            <a:r>
              <a:rPr lang="cs-CZ" sz="1200" i="1" dirty="0" err="1" smtClean="0">
                <a:latin typeface="Calibri" panose="020F0502020204030204" pitchFamily="34" charset="0"/>
              </a:rPr>
              <a:t>Wikipedia.cz</a:t>
            </a:r>
            <a:r>
              <a:rPr lang="cs-CZ" sz="1200" dirty="0" smtClean="0">
                <a:latin typeface="Calibri" panose="020F0502020204030204" pitchFamily="34" charset="0"/>
              </a:rPr>
              <a:t> [online]. [cit. 26.8.2013]. Dostupný na WWW: http://cs.wikipedia.org/wiki/Soubor:Mozart_libretto_figaro_1786.jpg </a:t>
            </a:r>
          </a:p>
          <a:p>
            <a:pPr>
              <a:buFont typeface="+mj-lt"/>
              <a:buAutoNum type="arabicPeriod"/>
            </a:pPr>
            <a:r>
              <a:rPr lang="cs-CZ" sz="1200" dirty="0" smtClean="0">
                <a:latin typeface="Calibri" panose="020F0502020204030204" pitchFamily="34" charset="0"/>
              </a:rPr>
              <a:t>HIKITSURISAN. </a:t>
            </a:r>
            <a:r>
              <a:rPr lang="cs-CZ" sz="1200" i="1" dirty="0" err="1" smtClean="0">
                <a:latin typeface="Calibri" panose="020F0502020204030204" pitchFamily="34" charset="0"/>
              </a:rPr>
              <a:t>Wikipedia.cz</a:t>
            </a:r>
            <a:r>
              <a:rPr lang="cs-CZ" sz="1200" dirty="0" smtClean="0">
                <a:latin typeface="Calibri" panose="020F0502020204030204" pitchFamily="34" charset="0"/>
              </a:rPr>
              <a:t> [online]. [cit. 26.8.2013]. Dostupný na WWW: http://cs.wikipedia.org/wiki/Soubor:Bertramka_Mozart_Museum.JPG</a:t>
            </a:r>
          </a:p>
          <a:p>
            <a:pPr>
              <a:buFont typeface="+mj-lt"/>
              <a:buAutoNum type="arabicPeriod"/>
            </a:pPr>
            <a:r>
              <a:rPr lang="cs-CZ" sz="1200" dirty="0" smtClean="0">
                <a:latin typeface="Calibri" panose="020F0502020204030204" pitchFamily="34" charset="0"/>
              </a:rPr>
              <a:t>NEZNÁMÝ. </a:t>
            </a:r>
            <a:r>
              <a:rPr lang="cs-CZ" sz="1200" i="1" dirty="0" err="1" smtClean="0">
                <a:latin typeface="Calibri" panose="020F0502020204030204" pitchFamily="34" charset="0"/>
              </a:rPr>
              <a:t>Wikipedia.cz</a:t>
            </a:r>
            <a:r>
              <a:rPr lang="cs-CZ" sz="1200" dirty="0" smtClean="0">
                <a:latin typeface="Calibri" panose="020F0502020204030204" pitchFamily="34" charset="0"/>
              </a:rPr>
              <a:t> [online]. [cit. 26.8.2013]. Dostupný na WWW: http://cs.wikipedia.org/wiki/Soubor:Mozart_drawing_by_Doris_Stock_1789.jpg</a:t>
            </a:r>
          </a:p>
          <a:p>
            <a:pPr marL="0" indent="0">
              <a:buNone/>
            </a:pPr>
            <a:r>
              <a:rPr lang="cs-CZ" sz="1200" dirty="0" smtClean="0">
                <a:latin typeface="Calibri" panose="020F0502020204030204" pitchFamily="34" charset="0"/>
              </a:rPr>
              <a:t>Citace knihy:</a:t>
            </a:r>
            <a:endParaRPr lang="cs-CZ" sz="1200" dirty="0">
              <a:latin typeface="Calibri" panose="020F0502020204030204" pitchFamily="34" charset="0"/>
            </a:endParaRPr>
          </a:p>
          <a:p>
            <a:pPr marL="285750" indent="-285750">
              <a:buFont typeface="+mj-lt"/>
              <a:buAutoNum type="romanUcPeriod"/>
            </a:pPr>
            <a:r>
              <a:rPr lang="cs-CZ" sz="1200" dirty="0">
                <a:latin typeface="Calibri" panose="020F0502020204030204" pitchFamily="34" charset="0"/>
              </a:rPr>
              <a:t>DURNIN, Michael. Jak se hraje Mozart. Praha: SVOJTKA a VAŠUT, 1996, ISBN 80-7180-066-X</a:t>
            </a:r>
            <a:r>
              <a:rPr lang="cs-CZ" sz="1200" dirty="0" smtClean="0">
                <a:latin typeface="Calibri" panose="020F0502020204030204" pitchFamily="34" charset="0"/>
              </a:rPr>
              <a:t>.</a:t>
            </a:r>
          </a:p>
          <a:p>
            <a:pPr marL="285750" indent="-285750">
              <a:buFont typeface="+mj-lt"/>
              <a:buAutoNum type="romanUcPeriod"/>
            </a:pPr>
            <a:r>
              <a:rPr lang="cs-CZ" sz="1200" dirty="0">
                <a:latin typeface="Calibri" panose="020F0502020204030204" pitchFamily="34" charset="0"/>
              </a:rPr>
              <a:t>DURNIN, Michael. Jak se hraje Mozart. Praha: SVOJTKA a VAŠUT, 1996, ISBN 80-7180-066-X.</a:t>
            </a:r>
          </a:p>
          <a:p>
            <a:pPr marL="285750" indent="-285750">
              <a:buFont typeface="+mj-lt"/>
              <a:buAutoNum type="romanUcPeriod"/>
            </a:pPr>
            <a:endParaRPr lang="cs-CZ" sz="1200" b="1" dirty="0" smtClean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cs-CZ" sz="1200" dirty="0" smtClean="0"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cs-CZ" sz="1200" dirty="0" smtClean="0">
                <a:latin typeface="Calibri" panose="020F0502020204030204" pitchFamily="34" charset="0"/>
              </a:rPr>
              <a:t>Literatura:</a:t>
            </a:r>
          </a:p>
          <a:p>
            <a:pPr>
              <a:buNone/>
            </a:pPr>
            <a:r>
              <a:rPr lang="cs-CZ" sz="1200" dirty="0" smtClean="0">
                <a:latin typeface="Calibri" panose="020F0502020204030204" pitchFamily="34" charset="0"/>
              </a:rPr>
              <a:t>HERDEN, Jaroslav. </a:t>
            </a:r>
            <a:r>
              <a:rPr lang="cs-CZ" sz="1200" i="1" dirty="0" smtClean="0">
                <a:latin typeface="Calibri" pitchFamily="34" charset="0"/>
              </a:rPr>
              <a:t>My pozor dáme a nejen posloucháme. </a:t>
            </a:r>
            <a:r>
              <a:rPr lang="cs-CZ" sz="1200" dirty="0" smtClean="0">
                <a:latin typeface="Calibri" pitchFamily="34" charset="0"/>
              </a:rPr>
              <a:t>Praha: </a:t>
            </a:r>
            <a:r>
              <a:rPr lang="cs-CZ" sz="1200" dirty="0" err="1" smtClean="0">
                <a:latin typeface="Calibri" pitchFamily="34" charset="0"/>
              </a:rPr>
              <a:t>Scientia</a:t>
            </a:r>
            <a:r>
              <a:rPr lang="cs-CZ" sz="1200" dirty="0" smtClean="0">
                <a:latin typeface="Calibri" pitchFamily="34" charset="0"/>
              </a:rPr>
              <a:t>, spol. s. r. o., pedagogické nakladatelství, 1997, ISBN 80-7183-087-9</a:t>
            </a:r>
          </a:p>
          <a:p>
            <a:pPr marL="0" indent="0">
              <a:buNone/>
            </a:pPr>
            <a:r>
              <a:rPr lang="cs-CZ" sz="1200" dirty="0" smtClean="0">
                <a:latin typeface="Calibri" pitchFamily="34" charset="0"/>
              </a:rPr>
              <a:t>KAPSA, HAVLÍK. </a:t>
            </a:r>
            <a:r>
              <a:rPr lang="cs-CZ" sz="1200" i="1" dirty="0" smtClean="0">
                <a:latin typeface="Calibri" panose="020F0502020204030204" pitchFamily="34" charset="0"/>
              </a:rPr>
              <a:t>Mistře klasické hudby č. 1</a:t>
            </a:r>
            <a:r>
              <a:rPr lang="cs-CZ" sz="1200" dirty="0" smtClean="0">
                <a:latin typeface="Calibri" panose="020F0502020204030204" pitchFamily="34" charset="0"/>
              </a:rPr>
              <a:t>. Praha: </a:t>
            </a:r>
            <a:r>
              <a:rPr lang="cs-CZ" sz="1200" dirty="0" err="1" smtClean="0">
                <a:latin typeface="Calibri" panose="020F0502020204030204" pitchFamily="34" charset="0"/>
              </a:rPr>
              <a:t>WillMark.cz.s.r.o</a:t>
            </a:r>
            <a:r>
              <a:rPr lang="cs-CZ" sz="1200" dirty="0" smtClean="0">
                <a:latin typeface="Calibri" panose="020F0502020204030204" pitchFamily="34" charset="0"/>
              </a:rPr>
              <a:t>., 2002, ISBN ISSN 1212-6160. </a:t>
            </a:r>
          </a:p>
          <a:p>
            <a:pPr marL="0" indent="0">
              <a:buNone/>
            </a:pPr>
            <a:r>
              <a:rPr lang="nl-NL" sz="1200" dirty="0" smtClean="0">
                <a:latin typeface="Calibri" panose="020F0502020204030204" pitchFamily="34" charset="0"/>
              </a:rPr>
              <a:t>BLAŽEK, Vlastimil. </a:t>
            </a:r>
            <a:r>
              <a:rPr lang="nl-NL" sz="1200" i="1" dirty="0" smtClean="0">
                <a:latin typeface="Calibri" panose="020F0502020204030204" pitchFamily="34" charset="0"/>
              </a:rPr>
              <a:t>Mozart. Pobyt v Praze.</a:t>
            </a:r>
            <a:r>
              <a:rPr lang="nl-NL" sz="1200" dirty="0" smtClean="0">
                <a:latin typeface="Calibri" panose="020F0502020204030204" pitchFamily="34" charset="0"/>
              </a:rPr>
              <a:t>. Praha: Melantrich, 1937, ISBN 0000. </a:t>
            </a:r>
            <a:endParaRPr lang="cs-CZ" sz="1200" dirty="0" smtClean="0">
              <a:latin typeface="Calibri" pitchFamily="34" charset="0"/>
            </a:endParaRPr>
          </a:p>
          <a:p>
            <a:pPr>
              <a:buNone/>
            </a:pPr>
            <a:endParaRPr lang="cs-CZ" sz="1200" dirty="0" smtClean="0">
              <a:latin typeface="Calibri" pitchFamily="34" charset="0"/>
            </a:endParaRPr>
          </a:p>
          <a:p>
            <a:pPr>
              <a:buNone/>
            </a:pPr>
            <a:r>
              <a:rPr lang="cs-CZ" sz="1200" dirty="0">
                <a:latin typeface="Calibri" panose="020F0502020204030204" pitchFamily="34" charset="0"/>
              </a:rPr>
              <a:t>Použité hypertextové odkazy jsou platné ke dni vytvoření díla.</a:t>
            </a:r>
          </a:p>
          <a:p>
            <a:pPr>
              <a:buNone/>
            </a:pPr>
            <a:endParaRPr lang="cs-CZ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1181</TotalTime>
  <Words>956</Words>
  <Application>Microsoft Office PowerPoint</Application>
  <PresentationFormat>Předvádění na obrazovce (4:3)</PresentationFormat>
  <Paragraphs>235</Paragraphs>
  <Slides>20</Slides>
  <Notes>0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Jmění</vt:lpstr>
      <vt:lpstr>Prezentace aplikace PowerPoint</vt:lpstr>
      <vt:lpstr>Prezentace aplikace PowerPoint</vt:lpstr>
      <vt:lpstr>Dějiny evropské hudby KLASICISMUS</vt:lpstr>
      <vt:lpstr>Po vyslechnutí ukázky doplň: název skladby, číslo věty,                                                       porovnej originál a úpravu. </vt:lpstr>
      <vt:lpstr>Po vyslechnutí ukázky doplň: název skladby a hudební formu.</vt:lpstr>
      <vt:lpstr>V jakých zemích koncertovali Wolfgang a Nanerl v letech 1762–77? </vt:lpstr>
      <vt:lpstr>MOZART – život</vt:lpstr>
      <vt:lpstr>MOZART – dílo  CO ZNAMENAJÍ PÍSMENA   KV? KÖCHEL-VERZEICHNIS  </vt:lpstr>
      <vt:lpstr>Jak vznikaly Mozartovy opery?  </vt:lpstr>
      <vt:lpstr>Po vyslechnutí ukázky doplň: název díla, porovnej originál a úpravu.</vt:lpstr>
      <vt:lpstr>Po vyslechnutí ukázky doplň:  název díla, porovnej originál a úpravu.</vt:lpstr>
      <vt:lpstr>MOZART  v   PRAZE,  odpovědi </vt:lpstr>
      <vt:lpstr>Pro které nástroje MOZART napsal koncerty?</vt:lpstr>
      <vt:lpstr>Prezentace aplikace PowerPoint</vt:lpstr>
      <vt:lpstr>Jak se jmenovala Mozartova zádušní mše? </vt:lpstr>
      <vt:lpstr>Uveď hudebníky, se kterými se Mozart setkal.</vt:lpstr>
      <vt:lpstr>POSLECH</vt:lpstr>
      <vt:lpstr>Projekt AMADEUS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Klasicismus</dc:title>
  <dc:creator>Jobeš</dc:creator>
  <cp:lastModifiedBy>bu</cp:lastModifiedBy>
  <cp:revision>118</cp:revision>
  <dcterms:created xsi:type="dcterms:W3CDTF">2013-08-26T15:10:57Z</dcterms:created>
  <dcterms:modified xsi:type="dcterms:W3CDTF">2014-02-24T14:59:42Z</dcterms:modified>
</cp:coreProperties>
</file>