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7" r:id="rId2"/>
    <p:sldId id="261" r:id="rId3"/>
    <p:sldId id="279" r:id="rId4"/>
    <p:sldId id="280" r:id="rId5"/>
    <p:sldId id="282" r:id="rId6"/>
    <p:sldId id="284" r:id="rId7"/>
    <p:sldId id="283" r:id="rId8"/>
    <p:sldId id="278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222" autoAdjust="0"/>
  </p:normalViewPr>
  <p:slideViewPr>
    <p:cSldViewPr>
      <p:cViewPr>
        <p:scale>
          <a:sx n="80" d="100"/>
          <a:sy n="80" d="100"/>
        </p:scale>
        <p:origin x="-864" y="-6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DB3981B-46C3-43BA-9B03-54163BC366DF}" type="datetimeFigureOut">
              <a:rPr lang="cs-CZ"/>
              <a:pPr>
                <a:defRPr/>
              </a:pPr>
              <a:t>27.2.2014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2EF34C6-67C6-4CAE-AC33-673DC854F4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591958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49F65C8-8B4B-4718-9F63-C64C11491185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/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85560F-0E89-4FFD-A304-07775AA9570E}" type="datetimeFigureOut">
              <a:rPr lang="cs-CZ"/>
              <a:pPr>
                <a:defRPr/>
              </a:pPr>
              <a:t>27.2.2014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97F47-69E9-42A7-BC9B-C21368C238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144AD-F095-4CD0-B7C4-049D676E135F}" type="datetimeFigureOut">
              <a:rPr lang="cs-CZ"/>
              <a:pPr>
                <a:defRPr/>
              </a:pPr>
              <a:t>27.2.2014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E0666D-4F16-412E-A372-489D387E8F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/>
          <p:nvPr/>
        </p:nvSpPr>
        <p:spPr>
          <a:xfrm>
            <a:off x="4495800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val 7"/>
          <p:cNvSpPr/>
          <p:nvPr/>
        </p:nvSpPr>
        <p:spPr>
          <a:xfrm>
            <a:off x="4695825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val 8"/>
          <p:cNvSpPr/>
          <p:nvPr/>
        </p:nvSpPr>
        <p:spPr>
          <a:xfrm>
            <a:off x="4297363" y="3924300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E254C2-41DD-45AB-8CA0-05B5D3F329F3}" type="datetimeFigureOut">
              <a:rPr lang="cs-CZ"/>
              <a:pPr>
                <a:defRPr/>
              </a:pPr>
              <a:t>27.2.2014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5BD49E-3A12-4885-9341-B060A44948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EECCC-BE8C-4ECC-A381-9E49882EEA7E}" type="datetimeFigureOut">
              <a:rPr lang="cs-CZ"/>
              <a:pPr>
                <a:defRPr/>
              </a:pPr>
              <a:t>27.2.2014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A94B5-C02E-4898-B658-4AE370103B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6783D5-18E7-4D2E-BF5D-7F13D43CC41A}" type="datetimeFigureOut">
              <a:rPr lang="cs-CZ"/>
              <a:pPr>
                <a:defRPr/>
              </a:pPr>
              <a:t>27.2.2014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D6560-118E-4F54-8EE3-BA6048DF3F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8DDE56-1997-4078-9313-362D4E1CA48C}" type="datetimeFigureOut">
              <a:rPr lang="cs-CZ"/>
              <a:pPr>
                <a:defRPr/>
              </a:pPr>
              <a:t>27.2.2014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7BBFF-D346-405F-8B81-9E4B3FC6BB5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9FE39D-B348-4834-85B9-051EA3E9E94B}" type="datetimeFigureOut">
              <a:rPr lang="cs-CZ"/>
              <a:pPr>
                <a:defRPr/>
              </a:pPr>
              <a:t>27.2.2014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07458E-05CC-47D9-B01A-2D5B08CBA8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9A5F4D-E54A-4E79-AADA-851BFAC4A69B}" type="datetimeFigureOut">
              <a:rPr lang="cs-CZ"/>
              <a:pPr>
                <a:defRPr/>
              </a:pPr>
              <a:t>27.2.2014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729CF-A351-4D7D-A240-FA4891A858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B75E1D-87B9-407D-8589-DC7BBF86C463}" type="datetimeFigureOut">
              <a:rPr lang="cs-CZ"/>
              <a:pPr>
                <a:defRPr/>
              </a:pPr>
              <a:t>27.2.2014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A297E5-711A-4835-AC87-F3BB95BA78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2DB170-631C-4D8B-A90F-98D2DE7572C9}" type="datetimeFigureOut">
              <a:rPr lang="cs-CZ"/>
              <a:pPr>
                <a:defRPr/>
              </a:pPr>
              <a:t>27.2.2014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9E295-8E77-4781-BDB2-393BAB5643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2EF26-FD8A-47CB-A850-92E16B0C3CB7}" type="datetimeFigureOut">
              <a:rPr lang="cs-CZ"/>
              <a:pPr>
                <a:defRPr/>
              </a:pPr>
              <a:t>27.2.2014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2B945B-67A4-4B84-BB5F-F95C7E3AFF2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  <p:sndAc>
      <p:stSnd>
        <p:snd r:embed="rId1" name="click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2700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fld id="{77C69FD8-D961-4FE5-A6A5-C4438BF44D11}" type="datetimeFigureOut">
              <a:rPr lang="cs-CZ"/>
              <a:pPr>
                <a:defRPr/>
              </a:pPr>
              <a:t>27.2.2014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8813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925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fld id="{F14AEE57-38A4-44A3-B475-ACA2260654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8200" y="6499225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69913" y="6499225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ransition spd="slow">
    <p:fade/>
    <p:sndAc>
      <p:stSnd>
        <p:snd r:embed="rId13" name="click.wav"/>
      </p:stSnd>
    </p:sndAc>
  </p:transition>
  <p:txStyles>
    <p:titleStyle>
      <a:lvl1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  <a:lvl2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2pPr>
      <a:lvl3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3pPr>
      <a:lvl4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4pPr>
      <a:lvl5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5pPr>
      <a:lvl6pPr marL="4572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6pPr>
      <a:lvl7pPr marL="9144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7pPr>
      <a:lvl8pPr marL="13716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8pPr>
      <a:lvl9pPr marL="1828800" algn="ctr" rtl="0" fontAlgn="base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7F7F7F"/>
          </a:solidFill>
          <a:latin typeface="+mj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288" y="404813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1800" b="1" dirty="0"/>
              <a:t>Tento materiál byl vytvořen v rámci projektu </a:t>
            </a:r>
            <a:r>
              <a:rPr lang="cs-CZ" sz="1800" b="1" dirty="0" smtClean="0"/>
              <a:t>operačního programu                   </a:t>
            </a:r>
            <a:r>
              <a:rPr lang="cs-CZ" sz="1800" b="1" dirty="0"/>
              <a:t>Vzdělávání pro </a:t>
            </a:r>
            <a:r>
              <a:rPr lang="cs-CZ" sz="1800" b="1" dirty="0" smtClean="0"/>
              <a:t>konkurenceschopnost</a:t>
            </a:r>
            <a:endParaRPr lang="cs-CZ" sz="1800" dirty="0"/>
          </a:p>
        </p:txBody>
      </p:sp>
      <p:graphicFrame>
        <p:nvGraphicFramePr>
          <p:cNvPr id="14358" name="Group 22"/>
          <p:cNvGraphicFramePr>
            <a:graphicFrameLocks noGrp="1"/>
          </p:cNvGraphicFramePr>
          <p:nvPr>
            <p:ph idx="1"/>
          </p:nvPr>
        </p:nvGraphicFramePr>
        <p:xfrm>
          <a:off x="468313" y="2276475"/>
          <a:ext cx="8218487" cy="1727200"/>
        </p:xfrm>
        <a:graphic>
          <a:graphicData uri="http://schemas.openxmlformats.org/drawingml/2006/table">
            <a:tbl>
              <a:tblPr/>
              <a:tblGrid>
                <a:gridCol w="2159000"/>
                <a:gridCol w="6059487"/>
              </a:tblGrid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Palatino Linotype" pitchFamily="18" charset="0"/>
                        </a:rPr>
                        <a:t>Název školy: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Palatino Linotype" pitchFamily="18" charset="0"/>
                        </a:rPr>
                        <a:t>Základní škola, Jičín, Soudná 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</a:rPr>
                        <a:t>Autor: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6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</a:rPr>
                        <a:t>PaedDr. Jan Havlík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6E5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</a:rPr>
                        <a:t>Název: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C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</a:rPr>
                        <a:t>VY_32_INOVACE_02_c_1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4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</a:rPr>
                        <a:t>_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Tření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CF2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</a:rPr>
                        <a:t>Sada: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6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</a:rPr>
                        <a:t>Fyzika 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VII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Palatino Linotype" pitchFamily="18" charset="0"/>
                        </a:rPr>
                        <a:t>. 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6E5"/>
                    </a:solidFill>
                  </a:tcPr>
                </a:tc>
              </a:tr>
            </a:tbl>
          </a:graphicData>
        </a:graphic>
      </p:graphicFrame>
      <p:pic>
        <p:nvPicPr>
          <p:cNvPr id="14355" name="Obrázek 1" descr="logolinkII_bar.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188" y="4090988"/>
            <a:ext cx="8310562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56" name="TextovéPole 4"/>
          <p:cNvSpPr txBox="1">
            <a:spLocks noChangeArrowheads="1"/>
          </p:cNvSpPr>
          <p:nvPr/>
        </p:nvSpPr>
        <p:spPr bwMode="auto">
          <a:xfrm>
            <a:off x="1130300" y="6400800"/>
            <a:ext cx="66976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400">
                <a:latin typeface="Palatino Linotype" pitchFamily="18" charset="0"/>
              </a:rPr>
              <a:t>Autorem materiálu a všech jeho částí, není-li uvedeno jinak, je PaedDr. Jan Havlík</a:t>
            </a:r>
          </a:p>
        </p:txBody>
      </p:sp>
    </p:spTree>
  </p:cSld>
  <p:clrMapOvr>
    <a:masterClrMapping/>
  </p:clrMapOvr>
  <p:transition spd="slow">
    <p:fade/>
    <p:sndAc>
      <p:stSnd>
        <p:snd r:embed="rId3" name="click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ovéPole 3"/>
          <p:cNvSpPr txBox="1">
            <a:spLocks noChangeArrowheads="1"/>
          </p:cNvSpPr>
          <p:nvPr/>
        </p:nvSpPr>
        <p:spPr bwMode="auto">
          <a:xfrm>
            <a:off x="1403350" y="908050"/>
            <a:ext cx="1860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Palatino Linotype" pitchFamily="18" charset="0"/>
              </a:rPr>
              <a:t>Název:	    </a:t>
            </a:r>
            <a:r>
              <a:rPr lang="cs-CZ"/>
              <a:t>Tření</a:t>
            </a:r>
          </a:p>
        </p:txBody>
      </p:sp>
      <p:sp>
        <p:nvSpPr>
          <p:cNvPr id="16386" name="TextovéPole 4"/>
          <p:cNvSpPr txBox="1">
            <a:spLocks noChangeArrowheads="1"/>
          </p:cNvSpPr>
          <p:nvPr/>
        </p:nvSpPr>
        <p:spPr bwMode="auto">
          <a:xfrm>
            <a:off x="1403350" y="1412875"/>
            <a:ext cx="42338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Palatino Linotype" pitchFamily="18" charset="0"/>
              </a:rPr>
              <a:t>Autor:	    PaedDr. Jan Havlík</a:t>
            </a:r>
          </a:p>
        </p:txBody>
      </p:sp>
      <p:sp>
        <p:nvSpPr>
          <p:cNvPr id="16387" name="TextovéPole 6"/>
          <p:cNvSpPr txBox="1">
            <a:spLocks noChangeArrowheads="1"/>
          </p:cNvSpPr>
          <p:nvPr/>
        </p:nvSpPr>
        <p:spPr bwMode="auto">
          <a:xfrm>
            <a:off x="1403350" y="2133600"/>
            <a:ext cx="7550150" cy="311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/>
              <a:t>Anotace: </a:t>
            </a:r>
          </a:p>
          <a:p>
            <a:r>
              <a:rPr lang="cs-CZ" dirty="0"/>
              <a:t>Prezentace slouží k výkladu učiva o fyzikálním jevu – tření, které nás obklopuje a se kterým se denně setkáváme.</a:t>
            </a:r>
          </a:p>
          <a:p>
            <a:r>
              <a:rPr lang="cs-CZ" dirty="0"/>
              <a:t>Tato výkladová prezentace je ukončena písemnou prověrkou.</a:t>
            </a:r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Metodické zhodnocení:</a:t>
            </a:r>
          </a:p>
          <a:p>
            <a:r>
              <a:rPr lang="cs-CZ" dirty="0"/>
              <a:t>Prezentace použita při výkladu jako názorný doplněk. Tato prezentace byla </a:t>
            </a:r>
            <a:r>
              <a:rPr lang="cs-CZ" dirty="0" err="1"/>
              <a:t>odpilotována</a:t>
            </a:r>
            <a:r>
              <a:rPr lang="cs-CZ" dirty="0"/>
              <a:t> dne 16.12.2013 v VII. třídě ZŠ Jičín, Soudná 12.</a:t>
            </a:r>
          </a:p>
          <a:p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fade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/>
          </p:cNvSpPr>
          <p:nvPr>
            <p:ph type="title"/>
          </p:nvPr>
        </p:nvSpPr>
        <p:spPr bwMode="auto">
          <a:xfrm>
            <a:off x="395536" y="548680"/>
            <a:ext cx="8218488" cy="90805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dirty="0" smtClean="0">
                <a:effectLst/>
              </a:rPr>
              <a:t>Tření</a:t>
            </a:r>
          </a:p>
        </p:txBody>
      </p:sp>
      <p:sp>
        <p:nvSpPr>
          <p:cNvPr id="17410" name="Rectangle 3"/>
          <p:cNvSpPr>
            <a:spLocks noGrp="1"/>
          </p:cNvSpPr>
          <p:nvPr>
            <p:ph type="body"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Proč se zastavíme na kole, když přestaneme šlapat?</a:t>
            </a:r>
            <a:endParaRPr lang="cs-CZ" dirty="0" smtClean="0">
              <a:latin typeface="Arial" charset="0"/>
            </a:endParaRPr>
          </a:p>
          <a:p>
            <a:r>
              <a:rPr lang="cs-CZ" dirty="0" smtClean="0"/>
              <a:t>Proč se přestane kutálet míč? </a:t>
            </a:r>
            <a:endParaRPr lang="cs-CZ" dirty="0" smtClean="0">
              <a:latin typeface="Arial" charset="0"/>
            </a:endParaRPr>
          </a:p>
          <a:p>
            <a:r>
              <a:rPr lang="cs-CZ" dirty="0" smtClean="0"/>
              <a:t>Proč se lyžař na rovině zastaví? </a:t>
            </a:r>
            <a:endParaRPr lang="cs-CZ" dirty="0" smtClean="0">
              <a:latin typeface="Arial" charset="0"/>
            </a:endParaRPr>
          </a:p>
          <a:p>
            <a:r>
              <a:rPr lang="cs-CZ" dirty="0" smtClean="0"/>
              <a:t>Proč se zastaví puk na ledě? </a:t>
            </a:r>
          </a:p>
          <a:p>
            <a:pPr>
              <a:buFont typeface="Arial" charset="0"/>
              <a:buNone/>
            </a:pPr>
            <a:r>
              <a:rPr lang="cs-CZ" dirty="0" smtClean="0"/>
              <a:t>Co nutí tato všechna tělesa, pohybující se po</a:t>
            </a:r>
            <a:endParaRPr lang="cs-CZ" dirty="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dirty="0" smtClean="0"/>
              <a:t>povrchu, zastavit se? Jsou to </a:t>
            </a:r>
            <a:r>
              <a:rPr lang="cs-CZ" dirty="0" smtClean="0">
                <a:solidFill>
                  <a:srgbClr val="0000FF"/>
                </a:solidFill>
              </a:rPr>
              <a:t>třecí síly</a:t>
            </a:r>
            <a:r>
              <a:rPr lang="cs-CZ" dirty="0" smtClean="0"/>
              <a:t>, které vznikají při</a:t>
            </a:r>
            <a:endParaRPr lang="cs-CZ" dirty="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dirty="0" smtClean="0"/>
              <a:t>pohybu jednoho tělesa po povrchu druhého. </a:t>
            </a:r>
          </a:p>
          <a:p>
            <a:pPr>
              <a:buFont typeface="Arial" charset="0"/>
              <a:buNone/>
            </a:pPr>
            <a:r>
              <a:rPr lang="cs-CZ" dirty="0" smtClean="0"/>
              <a:t>Třecí síly však nevznikají jen za pohybu. Jistě jsme</a:t>
            </a:r>
            <a:endParaRPr lang="cs-CZ" dirty="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dirty="0" smtClean="0"/>
              <a:t>každý již někdy posouvali kusem nábytku. Víme tedy,</a:t>
            </a:r>
            <a:endParaRPr lang="cs-CZ" dirty="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dirty="0" smtClean="0"/>
              <a:t>jak těžké je např. pohnout skříní.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  <p:sndAc>
          <p:stSnd>
            <p:snd r:embed="rId3" name="click.wav"/>
          </p:stSnd>
        </p:sndAc>
      </p:transition>
    </mc:Choice>
    <mc:Fallback>
      <p:transition spd="slow">
        <p:circle/>
        <p:sndAc>
          <p:stSnd>
            <p:snd r:embed="rId2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4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/>
          </p:cNvSpPr>
          <p:nvPr>
            <p:ph type="title"/>
          </p:nvPr>
        </p:nvSpPr>
        <p:spPr bwMode="auto">
          <a:xfrm>
            <a:off x="462756" y="548680"/>
            <a:ext cx="8218488" cy="90805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dirty="0" smtClean="0">
                <a:effectLst/>
              </a:rPr>
              <a:t>Tření</a:t>
            </a:r>
          </a:p>
        </p:txBody>
      </p:sp>
      <p:sp>
        <p:nvSpPr>
          <p:cNvPr id="1843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cs-CZ" dirty="0" smtClean="0"/>
              <a:t>Třecí síly také vznikají, když se těleso odvaluje, kutálí. To</a:t>
            </a:r>
            <a:endParaRPr lang="cs-CZ" dirty="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dirty="0" smtClean="0"/>
              <a:t>je však jiný fyzikální jev, tady se jedná o tření valivé, na</a:t>
            </a:r>
            <a:endParaRPr lang="cs-CZ" dirty="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dirty="0" smtClean="0"/>
              <a:t>rozdíl od tření smykového. Tření valivé je menší než</a:t>
            </a:r>
            <a:endParaRPr lang="cs-CZ" dirty="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dirty="0" smtClean="0"/>
              <a:t>smykové, protože např. kulička se dokutálí mnohem</a:t>
            </a:r>
            <a:endParaRPr lang="cs-CZ" dirty="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dirty="0" smtClean="0"/>
              <a:t>d</a:t>
            </a:r>
            <a:r>
              <a:rPr lang="cs-CZ" dirty="0" smtClean="0"/>
              <a:t>ále, </a:t>
            </a:r>
            <a:r>
              <a:rPr lang="cs-CZ" dirty="0" smtClean="0"/>
              <a:t>než se posune např. kostka cukru.</a:t>
            </a:r>
          </a:p>
          <a:p>
            <a:pPr eaLnBrk="1" hangingPunct="1">
              <a:buFont typeface="Arial" charset="0"/>
              <a:buNone/>
            </a:pPr>
            <a:endParaRPr lang="cs-CZ" dirty="0" smtClean="0"/>
          </a:p>
        </p:txBody>
      </p:sp>
      <p:pic>
        <p:nvPicPr>
          <p:cNvPr id="18435" name="Picture 6" descr="MP900438807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95600" y="4005064"/>
            <a:ext cx="2663825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7" descr="MC900300049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4005064"/>
            <a:ext cx="2232025" cy="186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/>
          </p:cNvSpPr>
          <p:nvPr>
            <p:ph type="title"/>
          </p:nvPr>
        </p:nvSpPr>
        <p:spPr bwMode="auto">
          <a:xfrm>
            <a:off x="539552" y="260648"/>
            <a:ext cx="8207375" cy="1052736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dirty="0" smtClean="0">
                <a:effectLst/>
              </a:rPr>
              <a:t>Tření</a:t>
            </a:r>
          </a:p>
        </p:txBody>
      </p:sp>
      <p:sp>
        <p:nvSpPr>
          <p:cNvPr id="19458" name="Rectangle 3"/>
          <p:cNvSpPr>
            <a:spLocks noGrp="1"/>
          </p:cNvSpPr>
          <p:nvPr>
            <p:ph type="body"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pPr>
              <a:buFont typeface="Arial" charset="0"/>
              <a:buNone/>
            </a:pPr>
            <a:r>
              <a:rPr lang="cs-CZ" dirty="0" smtClean="0"/>
              <a:t>Jsou případy, kdy tření je velmi malé</a:t>
            </a:r>
            <a:r>
              <a:rPr lang="cs-CZ" dirty="0" smtClean="0">
                <a:latin typeface="Arial" charset="0"/>
              </a:rPr>
              <a:t>.</a:t>
            </a:r>
          </a:p>
          <a:p>
            <a:pPr>
              <a:buFontTx/>
              <a:buChar char="-"/>
            </a:pPr>
            <a:r>
              <a:rPr lang="cs-CZ" dirty="0" smtClean="0"/>
              <a:t>saně velmi lehce</a:t>
            </a:r>
            <a:r>
              <a:rPr lang="cs-CZ" dirty="0" smtClean="0">
                <a:latin typeface="Arial" charset="0"/>
              </a:rPr>
              <a:t> </a:t>
            </a:r>
            <a:r>
              <a:rPr lang="cs-CZ" dirty="0" smtClean="0"/>
              <a:t>kloužou po sněhu</a:t>
            </a:r>
            <a:endParaRPr lang="cs-CZ" dirty="0" smtClean="0">
              <a:latin typeface="Arial" charset="0"/>
            </a:endParaRPr>
          </a:p>
          <a:p>
            <a:pPr>
              <a:buFontTx/>
              <a:buChar char="-"/>
            </a:pPr>
            <a:r>
              <a:rPr lang="cs-CZ" dirty="0" smtClean="0"/>
              <a:t>brusle po ledě </a:t>
            </a:r>
            <a:r>
              <a:rPr lang="cs-CZ" dirty="0" smtClean="0">
                <a:latin typeface="Arial" charset="0"/>
              </a:rPr>
              <a:t>kloužou </a:t>
            </a:r>
            <a:r>
              <a:rPr lang="cs-CZ" dirty="0" smtClean="0"/>
              <a:t>ještě snadněji</a:t>
            </a:r>
            <a:endParaRPr lang="cs-CZ" dirty="0" smtClean="0">
              <a:latin typeface="Arial" charset="0"/>
            </a:endParaRPr>
          </a:p>
          <a:p>
            <a:pPr>
              <a:buFontTx/>
              <a:buNone/>
            </a:pPr>
            <a:r>
              <a:rPr lang="cs-CZ" dirty="0" smtClean="0"/>
              <a:t>Na čem závisí třecí síly?</a:t>
            </a:r>
          </a:p>
          <a:p>
            <a:pPr>
              <a:buFont typeface="Arial" charset="0"/>
              <a:buNone/>
            </a:pPr>
            <a:r>
              <a:rPr lang="cs-CZ" dirty="0" smtClean="0"/>
              <a:t>Jednoznačně na síle, která těleso </a:t>
            </a:r>
            <a:endParaRPr lang="cs-CZ" dirty="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dirty="0" smtClean="0"/>
              <a:t>přitlačuje na</a:t>
            </a:r>
            <a:r>
              <a:rPr lang="cs-CZ" dirty="0" smtClean="0">
                <a:latin typeface="Arial" charset="0"/>
              </a:rPr>
              <a:t> </a:t>
            </a:r>
            <a:r>
              <a:rPr lang="cs-CZ" dirty="0" smtClean="0"/>
              <a:t>plochu. </a:t>
            </a:r>
          </a:p>
          <a:p>
            <a:pPr>
              <a:buFont typeface="Arial" charset="0"/>
              <a:buNone/>
            </a:pPr>
            <a:r>
              <a:rPr lang="cs-CZ" dirty="0" smtClean="0"/>
              <a:t>Jestliže se síla</a:t>
            </a:r>
            <a:r>
              <a:rPr lang="cs-CZ" dirty="0">
                <a:latin typeface="Arial" charset="0"/>
              </a:rPr>
              <a:t> </a:t>
            </a:r>
            <a:r>
              <a:rPr lang="cs-CZ" dirty="0" smtClean="0"/>
              <a:t>přitlačující těleso k ploše zvětší</a:t>
            </a:r>
            <a:endParaRPr lang="cs-CZ" dirty="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dirty="0" smtClean="0"/>
              <a:t>např. 2x, také</a:t>
            </a:r>
            <a:r>
              <a:rPr lang="cs-CZ" dirty="0">
                <a:latin typeface="Arial" charset="0"/>
              </a:rPr>
              <a:t> </a:t>
            </a:r>
            <a:r>
              <a:rPr lang="cs-CZ" dirty="0" smtClean="0"/>
              <a:t>třecí síla </a:t>
            </a:r>
          </a:p>
          <a:p>
            <a:pPr>
              <a:buFont typeface="Arial" charset="0"/>
              <a:buNone/>
            </a:pPr>
            <a:r>
              <a:rPr lang="cs-CZ" dirty="0" smtClean="0"/>
              <a:t>se 2x zvětší.</a:t>
            </a:r>
          </a:p>
        </p:txBody>
      </p:sp>
      <p:pic>
        <p:nvPicPr>
          <p:cNvPr id="19459" name="Picture 4" descr="MC900437069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4725144"/>
            <a:ext cx="1368425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5" descr="MC900232106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0537" y="2038673"/>
            <a:ext cx="1511300" cy="167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6" descr="MC900435839[1]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4725144"/>
            <a:ext cx="1439863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  <p:sndAc>
      <p:stSnd>
        <p:snd r:embed="rId2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4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4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945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/>
          </p:cNvSpPr>
          <p:nvPr>
            <p:ph type="title"/>
          </p:nvPr>
        </p:nvSpPr>
        <p:spPr bwMode="auto">
          <a:xfrm>
            <a:off x="467544" y="404664"/>
            <a:ext cx="8218488" cy="979487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dirty="0" smtClean="0">
                <a:effectLst/>
              </a:rPr>
              <a:t>Tření</a:t>
            </a:r>
          </a:p>
        </p:txBody>
      </p:sp>
      <p:sp>
        <p:nvSpPr>
          <p:cNvPr id="20482" name="Rectangle 3"/>
          <p:cNvSpPr>
            <a:spLocks noGrp="1"/>
          </p:cNvSpPr>
          <p:nvPr>
            <p:ph type="body"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pPr>
              <a:buFont typeface="Arial" charset="0"/>
              <a:buNone/>
            </a:pPr>
            <a:r>
              <a:rPr lang="cs-CZ" dirty="0" smtClean="0"/>
              <a:t>Podstatně menší vliv má rychlost pohybu a už žádný</a:t>
            </a:r>
            <a:endParaRPr lang="cs-CZ" dirty="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dirty="0" smtClean="0"/>
              <a:t>vliv má velikost plochy.</a:t>
            </a:r>
          </a:p>
          <a:p>
            <a:pPr>
              <a:buFont typeface="Arial" charset="0"/>
              <a:buNone/>
            </a:pPr>
            <a:r>
              <a:rPr lang="cs-CZ" dirty="0" smtClean="0"/>
              <a:t>Přece však na něčem ještě musí záležet. Vždyť jinak se</a:t>
            </a:r>
            <a:endParaRPr lang="cs-CZ" dirty="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dirty="0" smtClean="0"/>
              <a:t>např. pohybují brusle po ledu a jinak po dřevě.</a:t>
            </a:r>
            <a:endParaRPr lang="cs-CZ" dirty="0" smtClean="0">
              <a:latin typeface="Arial" charset="0"/>
            </a:endParaRPr>
          </a:p>
          <a:p>
            <a:pPr>
              <a:buFont typeface="Arial" charset="0"/>
              <a:buNone/>
            </a:pPr>
            <a:endParaRPr lang="cs-CZ" dirty="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dirty="0" smtClean="0"/>
              <a:t>Podstatnou úlohu totiž hrají vlastnosti obou materiálů:    </a:t>
            </a:r>
          </a:p>
          <a:p>
            <a:pPr>
              <a:buFont typeface="Arial" charset="0"/>
              <a:buNone/>
            </a:pPr>
            <a:r>
              <a:rPr lang="cs-CZ" dirty="0" smtClean="0"/>
              <a:t>a) materiálu, ze kterého je pohybující se těleso</a:t>
            </a:r>
          </a:p>
          <a:p>
            <a:pPr>
              <a:buFont typeface="Arial" charset="0"/>
              <a:buNone/>
            </a:pPr>
            <a:r>
              <a:rPr lang="cs-CZ" dirty="0" smtClean="0"/>
              <a:t>b) materiálu, po kterém se toto těleso pohybuje </a:t>
            </a:r>
          </a:p>
          <a:p>
            <a:pPr eaLnBrk="1" hangingPunct="1">
              <a:buFont typeface="Arial" charset="0"/>
              <a:buNone/>
            </a:pPr>
            <a:endParaRPr lang="cs-CZ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2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04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048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/>
          </p:cNvSpPr>
          <p:nvPr>
            <p:ph type="title"/>
          </p:nvPr>
        </p:nvSpPr>
        <p:spPr bwMode="auto">
          <a:xfrm>
            <a:off x="457200" y="476250"/>
            <a:ext cx="8218488" cy="112395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dirty="0" smtClean="0">
                <a:effectLst/>
              </a:rPr>
              <a:t>Tření</a:t>
            </a:r>
          </a:p>
        </p:txBody>
      </p:sp>
      <p:sp>
        <p:nvSpPr>
          <p:cNvPr id="21506" name="Rectangle 3"/>
          <p:cNvSpPr>
            <a:spLocks noGrp="1"/>
          </p:cNvSpPr>
          <p:nvPr>
            <p:ph type="body" idx="1"/>
          </p:nvPr>
        </p:nvSpPr>
        <p:spPr>
          <a:xfrm>
            <a:off x="539750" y="1773238"/>
            <a:ext cx="8229600" cy="4525962"/>
          </a:xfrm>
          <a:solidFill>
            <a:srgbClr val="66FF33"/>
          </a:solidFill>
          <a:ln>
            <a:solidFill>
              <a:schemeClr val="accent1"/>
            </a:solidFill>
          </a:ln>
        </p:spPr>
        <p:txBody>
          <a:bodyPr/>
          <a:lstStyle/>
          <a:p>
            <a:pPr marL="457200" indent="-457200">
              <a:lnSpc>
                <a:spcPct val="80000"/>
              </a:lnSpc>
              <a:buFont typeface="Arial" charset="0"/>
              <a:buNone/>
            </a:pPr>
            <a:r>
              <a:rPr lang="cs-CZ" sz="2800" dirty="0" smtClean="0">
                <a:solidFill>
                  <a:schemeClr val="accent1"/>
                </a:solidFill>
                <a:latin typeface="Arial" charset="0"/>
              </a:rPr>
              <a:t>Písemná práce :</a:t>
            </a:r>
          </a:p>
          <a:p>
            <a:pPr marL="457200" indent="-45720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cs-CZ" b="1" dirty="0" smtClean="0">
                <a:solidFill>
                  <a:schemeClr val="tx1"/>
                </a:solidFill>
                <a:latin typeface="Arial" charset="0"/>
              </a:rPr>
              <a:t>Č</a:t>
            </a:r>
            <a:r>
              <a:rPr lang="cs-CZ" b="1" dirty="0" smtClean="0">
                <a:solidFill>
                  <a:schemeClr val="tx1"/>
                </a:solidFill>
              </a:rPr>
              <a:t>í</a:t>
            </a:r>
            <a:r>
              <a:rPr lang="cs-CZ" b="1" dirty="0" smtClean="0">
                <a:solidFill>
                  <a:schemeClr val="tx1"/>
                </a:solidFill>
                <a:latin typeface="Arial" charset="0"/>
              </a:rPr>
              <a:t>m jsou plochy drsněj</a:t>
            </a:r>
            <a:r>
              <a:rPr lang="cs-CZ" b="1" dirty="0" smtClean="0">
                <a:solidFill>
                  <a:schemeClr val="tx1"/>
                </a:solidFill>
              </a:rPr>
              <a:t>ší</a:t>
            </a:r>
            <a:r>
              <a:rPr lang="cs-CZ" b="1" dirty="0" smtClean="0">
                <a:solidFill>
                  <a:schemeClr val="tx1"/>
                </a:solidFill>
                <a:latin typeface="Arial" charset="0"/>
              </a:rPr>
              <a:t>, t</a:t>
            </a:r>
            <a:r>
              <a:rPr lang="cs-CZ" b="1" dirty="0" smtClean="0">
                <a:solidFill>
                  <a:schemeClr val="tx1"/>
                </a:solidFill>
              </a:rPr>
              <a:t>í</a:t>
            </a:r>
            <a:r>
              <a:rPr lang="cs-CZ" b="1" dirty="0" smtClean="0">
                <a:solidFill>
                  <a:schemeClr val="tx1"/>
                </a:solidFill>
                <a:latin typeface="Arial" charset="0"/>
              </a:rPr>
              <a:t>m je třen</a:t>
            </a:r>
            <a:r>
              <a:rPr lang="cs-CZ" b="1" dirty="0" smtClean="0">
                <a:solidFill>
                  <a:schemeClr val="tx1"/>
                </a:solidFill>
              </a:rPr>
              <a:t>í</a:t>
            </a:r>
            <a:r>
              <a:rPr lang="cs-CZ" b="1" dirty="0" smtClean="0">
                <a:solidFill>
                  <a:schemeClr val="tx1"/>
                </a:solidFill>
                <a:latin typeface="Arial" charset="0"/>
              </a:rPr>
              <a:t>:</a:t>
            </a:r>
          </a:p>
          <a:p>
            <a:pPr marL="457200" indent="-457200">
              <a:lnSpc>
                <a:spcPct val="80000"/>
              </a:lnSpc>
              <a:buFont typeface="Wingdings" pitchFamily="2" charset="2"/>
              <a:buNone/>
            </a:pPr>
            <a:r>
              <a:rPr lang="cs-CZ" b="1" dirty="0" smtClean="0">
                <a:solidFill>
                  <a:schemeClr val="tx1"/>
                </a:solidFill>
                <a:latin typeface="Arial" charset="0"/>
              </a:rPr>
              <a:t>      a) men</a:t>
            </a:r>
            <a:r>
              <a:rPr lang="cs-CZ" b="1" dirty="0" smtClean="0">
                <a:solidFill>
                  <a:schemeClr val="tx1"/>
                </a:solidFill>
              </a:rPr>
              <a:t>ší</a:t>
            </a:r>
            <a:r>
              <a:rPr lang="cs-CZ" b="1" dirty="0" smtClean="0">
                <a:solidFill>
                  <a:schemeClr val="tx1"/>
                </a:solidFill>
                <a:latin typeface="Arial" charset="0"/>
              </a:rPr>
              <a:t>      b) stejn</a:t>
            </a:r>
            <a:r>
              <a:rPr lang="cs-CZ" b="1" dirty="0" smtClean="0">
                <a:solidFill>
                  <a:schemeClr val="tx1"/>
                </a:solidFill>
              </a:rPr>
              <a:t>é</a:t>
            </a:r>
            <a:r>
              <a:rPr lang="cs-CZ" b="1" dirty="0" smtClean="0">
                <a:solidFill>
                  <a:schemeClr val="tx1"/>
                </a:solidFill>
                <a:latin typeface="Arial" charset="0"/>
              </a:rPr>
              <a:t>      c) vět</a:t>
            </a:r>
            <a:r>
              <a:rPr lang="cs-CZ" b="1" dirty="0" smtClean="0">
                <a:solidFill>
                  <a:schemeClr val="tx1"/>
                </a:solidFill>
              </a:rPr>
              <a:t>ší</a:t>
            </a:r>
            <a:endParaRPr lang="cs-CZ" b="1" dirty="0" smtClean="0">
              <a:solidFill>
                <a:schemeClr val="tx1"/>
              </a:solidFill>
              <a:latin typeface="Arial" charset="0"/>
            </a:endParaRPr>
          </a:p>
          <a:p>
            <a:pPr marL="457200" indent="-457200">
              <a:lnSpc>
                <a:spcPct val="80000"/>
              </a:lnSpc>
              <a:buFont typeface="Wingdings" pitchFamily="2" charset="2"/>
              <a:buAutoNum type="arabicPeriod" startAt="2"/>
            </a:pPr>
            <a:r>
              <a:rPr lang="cs-CZ" b="1" dirty="0" smtClean="0">
                <a:solidFill>
                  <a:schemeClr val="tx1"/>
                </a:solidFill>
                <a:latin typeface="Arial" charset="0"/>
              </a:rPr>
              <a:t>Jak vypadaj</a:t>
            </a:r>
            <a:r>
              <a:rPr lang="cs-CZ" b="1" dirty="0" smtClean="0">
                <a:solidFill>
                  <a:schemeClr val="tx1"/>
                </a:solidFill>
              </a:rPr>
              <a:t>í</a:t>
            </a:r>
            <a:r>
              <a:rPr lang="cs-CZ" b="1" dirty="0" smtClean="0">
                <a:solidFill>
                  <a:schemeClr val="tx1"/>
                </a:solidFill>
                <a:latin typeface="Arial" charset="0"/>
              </a:rPr>
              <a:t> vzorky pneumatik při letn</a:t>
            </a:r>
            <a:r>
              <a:rPr lang="cs-CZ" b="1" dirty="0" smtClean="0">
                <a:solidFill>
                  <a:schemeClr val="tx1"/>
                </a:solidFill>
              </a:rPr>
              <a:t>í</a:t>
            </a:r>
            <a:r>
              <a:rPr lang="cs-CZ" b="1" dirty="0" smtClean="0">
                <a:solidFill>
                  <a:schemeClr val="tx1"/>
                </a:solidFill>
                <a:latin typeface="Arial" charset="0"/>
              </a:rPr>
              <a:t>m obut</a:t>
            </a:r>
            <a:r>
              <a:rPr lang="cs-CZ" b="1" dirty="0" smtClean="0">
                <a:solidFill>
                  <a:schemeClr val="tx1"/>
                </a:solidFill>
              </a:rPr>
              <a:t>í</a:t>
            </a:r>
            <a:r>
              <a:rPr lang="cs-CZ" b="1" dirty="0" smtClean="0">
                <a:solidFill>
                  <a:schemeClr val="tx1"/>
                </a:solidFill>
                <a:latin typeface="Arial" charset="0"/>
              </a:rPr>
              <a:t> a při zimn</a:t>
            </a:r>
            <a:r>
              <a:rPr lang="cs-CZ" b="1" dirty="0" smtClean="0">
                <a:solidFill>
                  <a:schemeClr val="tx1"/>
                </a:solidFill>
              </a:rPr>
              <a:t>í</a:t>
            </a:r>
            <a:r>
              <a:rPr lang="cs-CZ" b="1" dirty="0" smtClean="0">
                <a:solidFill>
                  <a:schemeClr val="tx1"/>
                </a:solidFill>
                <a:latin typeface="Arial" charset="0"/>
              </a:rPr>
              <a:t>m?</a:t>
            </a:r>
          </a:p>
          <a:p>
            <a:pPr marL="457200" indent="-457200">
              <a:lnSpc>
                <a:spcPct val="80000"/>
              </a:lnSpc>
              <a:buFont typeface="Wingdings" pitchFamily="2" charset="2"/>
              <a:buAutoNum type="arabicPeriod" startAt="2"/>
            </a:pPr>
            <a:r>
              <a:rPr lang="cs-CZ" b="1" dirty="0" smtClean="0">
                <a:solidFill>
                  <a:schemeClr val="tx1"/>
                </a:solidFill>
                <a:latin typeface="Arial" charset="0"/>
              </a:rPr>
              <a:t>Jedete po rovině na kole. Přestanete </a:t>
            </a:r>
            <a:r>
              <a:rPr lang="cs-CZ" b="1" dirty="0" smtClean="0">
                <a:solidFill>
                  <a:schemeClr val="tx1"/>
                </a:solidFill>
              </a:rPr>
              <a:t>š</a:t>
            </a:r>
            <a:r>
              <a:rPr lang="cs-CZ" b="1" dirty="0" smtClean="0">
                <a:solidFill>
                  <a:schemeClr val="tx1"/>
                </a:solidFill>
                <a:latin typeface="Arial" charset="0"/>
              </a:rPr>
              <a:t>lapat. Co se stane?</a:t>
            </a:r>
          </a:p>
          <a:p>
            <a:pPr marL="457200" indent="-457200">
              <a:lnSpc>
                <a:spcPct val="80000"/>
              </a:lnSpc>
              <a:buFont typeface="Wingdings" pitchFamily="2" charset="2"/>
              <a:buAutoNum type="arabicPeriod" startAt="2"/>
            </a:pPr>
            <a:r>
              <a:rPr lang="cs-CZ" b="1" dirty="0" smtClean="0">
                <a:solidFill>
                  <a:schemeClr val="tx1"/>
                </a:solidFill>
                <a:latin typeface="Arial" charset="0"/>
              </a:rPr>
              <a:t>Jestliže se s</a:t>
            </a:r>
            <a:r>
              <a:rPr lang="cs-CZ" b="1" dirty="0" smtClean="0">
                <a:solidFill>
                  <a:schemeClr val="tx1"/>
                </a:solidFill>
              </a:rPr>
              <a:t>í</a:t>
            </a:r>
            <a:r>
              <a:rPr lang="cs-CZ" b="1" dirty="0" smtClean="0">
                <a:solidFill>
                  <a:schemeClr val="tx1"/>
                </a:solidFill>
                <a:latin typeface="Arial" charset="0"/>
              </a:rPr>
              <a:t>la přitlačuj</a:t>
            </a:r>
            <a:r>
              <a:rPr lang="cs-CZ" b="1" dirty="0" smtClean="0">
                <a:solidFill>
                  <a:schemeClr val="tx1"/>
                </a:solidFill>
              </a:rPr>
              <a:t>í</a:t>
            </a:r>
            <a:r>
              <a:rPr lang="cs-CZ" b="1" dirty="0" smtClean="0">
                <a:solidFill>
                  <a:schemeClr val="tx1"/>
                </a:solidFill>
                <a:latin typeface="Arial" charset="0"/>
              </a:rPr>
              <a:t>c</a:t>
            </a:r>
            <a:r>
              <a:rPr lang="cs-CZ" b="1" dirty="0" smtClean="0">
                <a:solidFill>
                  <a:schemeClr val="tx1"/>
                </a:solidFill>
              </a:rPr>
              <a:t>í</a:t>
            </a:r>
            <a:r>
              <a:rPr lang="cs-CZ" b="1" dirty="0" smtClean="0">
                <a:solidFill>
                  <a:schemeClr val="tx1"/>
                </a:solidFill>
                <a:latin typeface="Arial" charset="0"/>
              </a:rPr>
              <a:t> těleso k</a:t>
            </a:r>
            <a:r>
              <a:rPr lang="cs-CZ" b="1" dirty="0" smtClean="0">
                <a:solidFill>
                  <a:schemeClr val="tx1"/>
                </a:solidFill>
              </a:rPr>
              <a:t> </a:t>
            </a:r>
            <a:r>
              <a:rPr lang="cs-CZ" b="1" dirty="0" smtClean="0">
                <a:solidFill>
                  <a:schemeClr val="tx1"/>
                </a:solidFill>
                <a:latin typeface="Arial" charset="0"/>
              </a:rPr>
              <a:t>plo</a:t>
            </a:r>
            <a:r>
              <a:rPr lang="cs-CZ" b="1" dirty="0" smtClean="0">
                <a:solidFill>
                  <a:schemeClr val="tx1"/>
                </a:solidFill>
              </a:rPr>
              <a:t>š</a:t>
            </a:r>
            <a:r>
              <a:rPr lang="cs-CZ" b="1" dirty="0" smtClean="0">
                <a:solidFill>
                  <a:schemeClr val="tx1"/>
                </a:solidFill>
                <a:latin typeface="Arial" charset="0"/>
              </a:rPr>
              <a:t>e zvět</a:t>
            </a:r>
            <a:r>
              <a:rPr lang="cs-CZ" b="1" dirty="0" smtClean="0">
                <a:solidFill>
                  <a:schemeClr val="tx1"/>
                </a:solidFill>
              </a:rPr>
              <a:t>ší</a:t>
            </a:r>
            <a:endParaRPr lang="cs-CZ" b="1" dirty="0" smtClean="0">
              <a:solidFill>
                <a:schemeClr val="tx1"/>
              </a:solidFill>
              <a:latin typeface="Arial" charset="0"/>
            </a:endParaRPr>
          </a:p>
          <a:p>
            <a:pPr marL="457200" indent="-457200">
              <a:lnSpc>
                <a:spcPct val="80000"/>
              </a:lnSpc>
              <a:buFont typeface="Arial" charset="0"/>
              <a:buNone/>
            </a:pPr>
            <a:r>
              <a:rPr lang="cs-CZ" b="1" dirty="0" smtClean="0">
                <a:solidFill>
                  <a:schemeClr val="tx1"/>
                </a:solidFill>
                <a:latin typeface="Arial" charset="0"/>
              </a:rPr>
              <a:t>      například 2x, kolikrát se také zvětší třec</a:t>
            </a:r>
            <a:r>
              <a:rPr lang="cs-CZ" b="1" dirty="0" smtClean="0">
                <a:solidFill>
                  <a:schemeClr val="tx1"/>
                </a:solidFill>
              </a:rPr>
              <a:t>í</a:t>
            </a:r>
            <a:r>
              <a:rPr lang="cs-CZ" b="1" dirty="0" smtClean="0">
                <a:solidFill>
                  <a:schemeClr val="tx1"/>
                </a:solidFill>
                <a:latin typeface="Arial" charset="0"/>
              </a:rPr>
              <a:t> s</a:t>
            </a:r>
            <a:r>
              <a:rPr lang="cs-CZ" b="1" dirty="0" smtClean="0">
                <a:solidFill>
                  <a:schemeClr val="tx1"/>
                </a:solidFill>
              </a:rPr>
              <a:t>í</a:t>
            </a:r>
            <a:r>
              <a:rPr lang="cs-CZ" b="1" dirty="0" smtClean="0">
                <a:solidFill>
                  <a:schemeClr val="tx1"/>
                </a:solidFill>
                <a:latin typeface="Arial" charset="0"/>
              </a:rPr>
              <a:t>la?</a:t>
            </a:r>
          </a:p>
          <a:p>
            <a:pPr marL="457200" indent="-457200">
              <a:lnSpc>
                <a:spcPct val="80000"/>
              </a:lnSpc>
              <a:buFont typeface="Arial" charset="0"/>
              <a:buAutoNum type="arabicPeriod" startAt="5"/>
            </a:pPr>
            <a:r>
              <a:rPr lang="cs-CZ" b="1" dirty="0" smtClean="0">
                <a:solidFill>
                  <a:schemeClr val="tx1"/>
                </a:solidFill>
                <a:latin typeface="Arial" charset="0"/>
              </a:rPr>
              <a:t>Jdete v zimě po zledovatělém chodníku. Jaké má být tření mezi podrážkou a chodníkem?</a:t>
            </a:r>
          </a:p>
          <a:p>
            <a:pPr marL="457200" indent="-457200">
              <a:lnSpc>
                <a:spcPct val="80000"/>
              </a:lnSpc>
              <a:buFont typeface="Arial" charset="0"/>
              <a:buNone/>
            </a:pPr>
            <a:r>
              <a:rPr lang="cs-CZ" b="1" dirty="0" smtClean="0">
                <a:solidFill>
                  <a:schemeClr val="tx1"/>
                </a:solidFill>
                <a:latin typeface="Arial" charset="0"/>
              </a:rPr>
              <a:t>       a) velké     b) malé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2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1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15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15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15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ovéPole 2"/>
          <p:cNvSpPr txBox="1">
            <a:spLocks noChangeArrowheads="1"/>
          </p:cNvSpPr>
          <p:nvPr/>
        </p:nvSpPr>
        <p:spPr bwMode="auto">
          <a:xfrm>
            <a:off x="944661" y="2348880"/>
            <a:ext cx="7895559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Použité zdroje:</a:t>
            </a:r>
          </a:p>
          <a:p>
            <a:pPr algn="ctr"/>
            <a:endParaRPr lang="cs-CZ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/>
            <a:r>
              <a:rPr lang="cs-CZ" sz="2000" dirty="0">
                <a:latin typeface="Verdana" pitchFamily="34" charset="0"/>
                <a:ea typeface="Verdana" pitchFamily="34" charset="0"/>
                <a:cs typeface="Verdana" pitchFamily="34" charset="0"/>
              </a:rPr>
              <a:t>PowerPoint – Zdrojová banka </a:t>
            </a:r>
            <a:r>
              <a:rPr lang="cs-CZ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Klipart:</a:t>
            </a:r>
            <a:r>
              <a:rPr lang="cs-CZ" sz="2000" dirty="0" smtClean="0"/>
              <a:t>www.office.</a:t>
            </a:r>
            <a:r>
              <a:rPr lang="cs-CZ" sz="2000" dirty="0" err="1" smtClean="0"/>
              <a:t>microsoft.com</a:t>
            </a:r>
            <a:endParaRPr lang="cs-CZ" sz="2000" smtClean="0"/>
          </a:p>
          <a:p>
            <a:pPr algn="ctr"/>
            <a:r>
              <a:rPr lang="cs-CZ" sz="200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cs-CZ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  <p:sndAc>
          <p:stSnd>
            <p:snd r:embed="rId3" name="click.wav"/>
          </p:stSnd>
        </p:sndAc>
      </p:transition>
    </mc:Choice>
    <mc:Fallback>
      <p:transition spd="slow">
        <p:split orient="vert"/>
        <p:sndAc>
          <p:stSnd>
            <p:snd r:embed="rId2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5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5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5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5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5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5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5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562</TotalTime>
  <Words>372</Words>
  <Application>Microsoft Office PowerPoint</Application>
  <PresentationFormat>Předvádění na obrazovce (4:3)</PresentationFormat>
  <Paragraphs>71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Exekutivní</vt:lpstr>
      <vt:lpstr>Tento materiál byl vytvořen v rámci projektu operačního programu                   Vzdělávání pro konkurenceschopnost</vt:lpstr>
      <vt:lpstr>Snímek 2</vt:lpstr>
      <vt:lpstr>Tření</vt:lpstr>
      <vt:lpstr>Tření</vt:lpstr>
      <vt:lpstr>Tření</vt:lpstr>
      <vt:lpstr>Tření</vt:lpstr>
      <vt:lpstr>Tření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Tento materiál byl vytvořen v rámci projektu  Operačního programu Vzdělávání pro konkurenceschopnost.</dc:title>
  <dc:creator>pc 1</dc:creator>
  <cp:lastModifiedBy>Dum</cp:lastModifiedBy>
  <cp:revision>69</cp:revision>
  <dcterms:created xsi:type="dcterms:W3CDTF">2012-02-05T17:29:41Z</dcterms:created>
  <dcterms:modified xsi:type="dcterms:W3CDTF">2014-02-27T12:12:33Z</dcterms:modified>
</cp:coreProperties>
</file>