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61" r:id="rId3"/>
    <p:sldId id="279" r:id="rId4"/>
    <p:sldId id="285" r:id="rId5"/>
    <p:sldId id="280" r:id="rId6"/>
    <p:sldId id="281" r:id="rId7"/>
    <p:sldId id="286" r:id="rId8"/>
    <p:sldId id="287" r:id="rId9"/>
    <p:sldId id="291" r:id="rId10"/>
    <p:sldId id="289" r:id="rId11"/>
    <p:sldId id="27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1CF20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251" autoAdjust="0"/>
  </p:normalViewPr>
  <p:slideViewPr>
    <p:cSldViewPr>
      <p:cViewPr>
        <p:scale>
          <a:sx n="80" d="100"/>
          <a:sy n="80" d="100"/>
        </p:scale>
        <p:origin x="-864" y="-6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33FDF66-B709-4304-8C48-2CCB502915C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855CD1D-07C8-424F-A8A5-5265FA3FC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31517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2D9BC24-78AA-45A7-91A8-65466E08D1A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7C71B9-A763-4BFB-B342-BB0B0C69EDE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5200F-57A0-40EE-A07E-2DA96726F7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DA600-49EF-4734-8380-D8A1F4AA9F1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B8809-DFC4-42F7-87A1-D2F747375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C13C2-066F-4003-9854-E83E6C7C380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C2DA16-B93E-4586-9DD4-211C660F6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725A92-856A-4F3D-AC3D-8594CD74023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09EA7-A80F-486E-A5E7-9D44A5561C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243A8-0B52-4C20-BA81-33F53897270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43FA5-2313-465C-B701-CBAC13933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CB0D34-98FF-4875-8CC4-065A20681C5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7B7C8-F8AD-429E-9D89-93000B011A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360FF2-DF47-4CB6-9F45-7BAEA3F9920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32518-D01C-4804-8185-EBA7476EB8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A4F1C3-D0D5-45CE-8A7A-769297293E8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36460-5A71-4556-99DC-89E166B8B6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115585-AFB0-47F5-AF9A-0B9BB936546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2A7729-1181-4A45-BA68-52CD0DED20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76039-1A73-4DB9-AADE-AA87E94AD36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4135E-3D31-43DB-A149-D9A7069B0D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21DC6-9A86-42E9-9363-D4F8950CBAF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0206F-A37A-4A61-97A1-C7CA0B21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DDE021E3-6393-49CB-B391-A9B52021FB7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CB322AE7-82F9-43DF-BABA-044880C7F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9" name="Group 23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93548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20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Spalovací motor zážehový (benzinový)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VII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5251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</a:t>
            </a:r>
            <a:r>
              <a:rPr lang="cs-CZ"/>
              <a:t>Spalovací motor zážehový (benzinový)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funkci a významu spalovacího zážehového motoru, který je součástí každodenního života.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17.2.2014 v VII. třídě ZŠ Jičín, Soudná 12.</a:t>
            </a:r>
          </a:p>
          <a:p>
            <a:endParaRPr lang="en-US" dirty="0">
              <a:solidFill>
                <a:srgbClr val="FF0000"/>
              </a:solidFill>
              <a:latin typeface="Palatino Linotype" pitchFamily="18" charset="0"/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91513" cy="105092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Tepelné motory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Příklad: když se v hrnci přiklopeném poklicí vaří voda,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vznikající pára nadzvedává tuto poklici.</a:t>
            </a:r>
            <a:r>
              <a:rPr lang="cs-CZ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b="1" dirty="0" smtClean="0">
                <a:solidFill>
                  <a:schemeClr val="hlink"/>
                </a:solidFill>
              </a:rPr>
              <a:t>Pára koná práci.</a:t>
            </a:r>
          </a:p>
          <a:p>
            <a:pPr>
              <a:buFont typeface="Arial" charset="0"/>
              <a:buNone/>
            </a:pPr>
            <a:r>
              <a:rPr lang="cs-CZ" b="1" dirty="0" smtClean="0"/>
              <a:t>I tepelné motory konají práci</a:t>
            </a:r>
          </a:p>
          <a:p>
            <a:pPr>
              <a:buFont typeface="Arial" charset="0"/>
              <a:buNone/>
            </a:pPr>
            <a:r>
              <a:rPr lang="cs-CZ" b="1" dirty="0" smtClean="0"/>
              <a:t>působením tepla.</a:t>
            </a:r>
          </a:p>
          <a:p>
            <a:pPr>
              <a:buFont typeface="Arial" charset="0"/>
              <a:buNone/>
            </a:pPr>
            <a:r>
              <a:rPr lang="cs-CZ" b="1" dirty="0" smtClean="0"/>
              <a:t>Příkladem je</a:t>
            </a:r>
            <a:r>
              <a:rPr lang="cs-CZ" b="1" dirty="0" smtClean="0">
                <a:solidFill>
                  <a:schemeClr val="hlink"/>
                </a:solidFill>
              </a:rPr>
              <a:t> parní stroj.</a:t>
            </a:r>
          </a:p>
          <a:p>
            <a:pPr>
              <a:buFont typeface="Arial" charset="0"/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Dnes se používají tepelné motory spalovací, které jsou</a:t>
            </a:r>
          </a:p>
          <a:p>
            <a:pPr>
              <a:buFont typeface="Arial" charset="0"/>
              <a:buNone/>
            </a:pPr>
            <a:r>
              <a:rPr lang="cs-CZ" b="1" dirty="0" smtClean="0">
                <a:solidFill>
                  <a:schemeClr val="tx1"/>
                </a:solidFill>
              </a:rPr>
              <a:t>menší a lehčí než parní stroje.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17411" name="Picture 4" descr="MC90008939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888" y="2708275"/>
            <a:ext cx="1649412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75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4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4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76672"/>
            <a:ext cx="8218488" cy="90805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3200" dirty="0" smtClean="0">
                <a:effectLst/>
                <a:latin typeface="Arial" charset="0"/>
              </a:rPr>
              <a:t>Tepelné motory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První </a:t>
            </a:r>
            <a:r>
              <a:rPr lang="cs-CZ" b="1" dirty="0" smtClean="0">
                <a:solidFill>
                  <a:schemeClr val="accent2"/>
                </a:solidFill>
              </a:rPr>
              <a:t>tepelný motor</a:t>
            </a:r>
            <a:r>
              <a:rPr lang="cs-CZ" dirty="0" smtClean="0">
                <a:solidFill>
                  <a:schemeClr val="tx1"/>
                </a:solidFill>
              </a:rPr>
              <a:t> vhodný pro využití v průmyslu a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dopravě byl parní stroj vhodný pro provoz strojů. Do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chodu jej uvedl v roce 1769 James Watt (1736 - 1819),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čímž položil základy dalšímu prudkému rozvoji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techniky. Poslední parní stroje se v praxi využívaly v 60.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letech 20. století jako parní lokomotivy na železnici.</a:t>
            </a:r>
          </a:p>
          <a:p>
            <a:pPr>
              <a:buFont typeface="Arial" charset="0"/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8435" name="Picture 4" descr="MC90028721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113" y="4292600"/>
            <a:ext cx="2794000" cy="154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Spalovací motor zážehový (benzinový)</a:t>
            </a:r>
          </a:p>
        </p:txBody>
      </p:sp>
      <p:sp>
        <p:nvSpPr>
          <p:cNvPr id="19458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1CF20C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Spalovací motor zážehový ( benzinový )</a:t>
            </a:r>
          </a:p>
          <a:p>
            <a:r>
              <a:rPr lang="cs-CZ" dirty="0" smtClean="0"/>
              <a:t>Hlavní částí čtyřdobého zážehového motoru je </a:t>
            </a:r>
            <a:r>
              <a:rPr lang="cs-CZ" dirty="0" smtClean="0">
                <a:solidFill>
                  <a:srgbClr val="FF3399"/>
                </a:solidFill>
              </a:rPr>
              <a:t>válec s pístem.</a:t>
            </a:r>
          </a:p>
          <a:p>
            <a:r>
              <a:rPr lang="cs-CZ" dirty="0" smtClean="0"/>
              <a:t>Píst je spojen ojnicí s </a:t>
            </a:r>
            <a:r>
              <a:rPr lang="cs-CZ" dirty="0" smtClean="0">
                <a:solidFill>
                  <a:srgbClr val="FF3399"/>
                </a:solidFill>
              </a:rPr>
              <a:t>klikovým hřídelem.</a:t>
            </a:r>
          </a:p>
          <a:p>
            <a:r>
              <a:rPr lang="cs-CZ" dirty="0" smtClean="0"/>
              <a:t>Pohyb pístu v </a:t>
            </a:r>
            <a:r>
              <a:rPr lang="cs-CZ" dirty="0" smtClean="0">
                <a:solidFill>
                  <a:schemeClr val="tx2"/>
                </a:solidFill>
              </a:rPr>
              <a:t>jednom</a:t>
            </a:r>
            <a:r>
              <a:rPr lang="cs-CZ" dirty="0" smtClean="0"/>
              <a:t> směru se jmenuje </a:t>
            </a:r>
            <a:r>
              <a:rPr lang="cs-CZ" dirty="0" smtClean="0">
                <a:solidFill>
                  <a:srgbClr val="FF3399"/>
                </a:solidFill>
              </a:rPr>
              <a:t>zdvih.</a:t>
            </a:r>
          </a:p>
          <a:p>
            <a:r>
              <a:rPr lang="cs-CZ" dirty="0" smtClean="0"/>
              <a:t>V hlavě jsou dva ventily:</a:t>
            </a:r>
          </a:p>
          <a:p>
            <a:r>
              <a:rPr lang="cs-CZ" dirty="0" smtClean="0">
                <a:solidFill>
                  <a:srgbClr val="FF3399"/>
                </a:solidFill>
              </a:rPr>
              <a:t>sací</a:t>
            </a:r>
          </a:p>
          <a:p>
            <a:r>
              <a:rPr lang="cs-CZ" dirty="0" smtClean="0">
                <a:solidFill>
                  <a:srgbClr val="FF3399"/>
                </a:solidFill>
              </a:rPr>
              <a:t>výfukový</a:t>
            </a:r>
          </a:p>
          <a:p>
            <a:pPr>
              <a:buFontTx/>
              <a:buChar char="•"/>
            </a:pPr>
            <a:r>
              <a:rPr lang="cs-CZ" dirty="0" smtClean="0"/>
              <a:t>V hlavě je ještě zapalovací</a:t>
            </a:r>
          </a:p>
          <a:p>
            <a:pPr>
              <a:buFontTx/>
              <a:buNone/>
            </a:pPr>
            <a:r>
              <a:rPr lang="cs-CZ" dirty="0" smtClean="0"/>
              <a:t>     zařízení – </a:t>
            </a:r>
            <a:r>
              <a:rPr lang="cs-CZ" dirty="0" smtClean="0">
                <a:solidFill>
                  <a:srgbClr val="FF3399"/>
                </a:solidFill>
              </a:rPr>
              <a:t>svíčka. 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19459" name="Picture 4" descr="MP90044865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149080"/>
            <a:ext cx="22606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4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75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750"/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750"/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5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/>
          </p:nvPr>
        </p:nvSpPr>
        <p:spPr bwMode="auto">
          <a:xfrm>
            <a:off x="467544" y="404664"/>
            <a:ext cx="8218488" cy="979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2800" dirty="0" smtClean="0">
                <a:effectLst/>
                <a:latin typeface="Arial" charset="0"/>
              </a:rPr>
              <a:t>Spalovací motor zážehový (benzinový)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ln>
            <a:solidFill>
              <a:srgbClr val="1CF20C"/>
            </a:solidFill>
          </a:ln>
        </p:spPr>
        <p:txBody>
          <a:bodyPr/>
          <a:lstStyle/>
          <a:p>
            <a:pPr>
              <a:buFontTx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Sacím ventilem se</a:t>
            </a:r>
            <a:r>
              <a:rPr lang="cs-CZ" dirty="0" smtClean="0">
                <a:solidFill>
                  <a:schemeClr val="bg2"/>
                </a:solidFill>
              </a:rPr>
              <a:t> </a:t>
            </a:r>
            <a:r>
              <a:rPr lang="cs-CZ" dirty="0" smtClean="0">
                <a:solidFill>
                  <a:srgbClr val="FF3399"/>
                </a:solidFill>
              </a:rPr>
              <a:t>nasává vzduch a palivo</a:t>
            </a:r>
            <a:r>
              <a:rPr lang="cs-CZ" dirty="0" smtClean="0">
                <a:solidFill>
                  <a:schemeClr val="tx1"/>
                </a:solidFill>
              </a:rPr>
              <a:t>. </a:t>
            </a:r>
          </a:p>
          <a:p>
            <a:pPr>
              <a:buFontTx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Tím</a:t>
            </a:r>
            <a:r>
              <a:rPr lang="cs-CZ" dirty="0">
                <a:solidFill>
                  <a:schemeClr val="bg2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palivem je benzin.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Směs vzduchu a benzinu se připravuje v</a:t>
            </a:r>
            <a:r>
              <a:rPr lang="cs-CZ" dirty="0" smtClean="0">
                <a:solidFill>
                  <a:schemeClr val="bg2"/>
                </a:solidFill>
              </a:rPr>
              <a:t> </a:t>
            </a:r>
            <a:r>
              <a:rPr lang="cs-CZ" dirty="0" smtClean="0">
                <a:solidFill>
                  <a:srgbClr val="FF3399"/>
                </a:solidFill>
              </a:rPr>
              <a:t>karburátoru.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Do válce je směs</a:t>
            </a:r>
            <a:r>
              <a:rPr lang="cs-CZ" dirty="0" smtClean="0">
                <a:solidFill>
                  <a:srgbClr val="FF3399"/>
                </a:solidFill>
              </a:rPr>
              <a:t> rozprašována.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Stlačené palivo</a:t>
            </a:r>
            <a:r>
              <a:rPr lang="cs-CZ" dirty="0" smtClean="0">
                <a:solidFill>
                  <a:srgbClr val="FF3399"/>
                </a:solidFill>
              </a:rPr>
              <a:t> zapaluje elektrická jiskra svíčky.</a:t>
            </a: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20483" name="Picture 4" descr="MC90030360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063" y="4292600"/>
            <a:ext cx="1330325" cy="170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5" descr="MC90008944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050" y="4365625"/>
            <a:ext cx="1825625" cy="159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75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75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5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620713"/>
            <a:ext cx="8218488" cy="979487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Spalovací motor zážehový (benzinový)</a:t>
            </a:r>
          </a:p>
        </p:txBody>
      </p:sp>
      <p:sp>
        <p:nvSpPr>
          <p:cNvPr id="21507" name="Rectangle 5"/>
          <p:cNvSpPr>
            <a:spLocks noChangeArrowheads="1"/>
          </p:cNvSpPr>
          <p:nvPr/>
        </p:nvSpPr>
        <p:spPr bwMode="auto">
          <a:xfrm>
            <a:off x="755650" y="1916113"/>
            <a:ext cx="47085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b="1" i="1" dirty="0">
                <a:solidFill>
                  <a:schemeClr val="accent2"/>
                </a:solidFill>
              </a:rPr>
              <a:t>Činnost válce</a:t>
            </a:r>
          </a:p>
        </p:txBody>
      </p:sp>
      <p:pic>
        <p:nvPicPr>
          <p:cNvPr id="1026" name="Picture 2" descr="čtyřdobý mot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602097"/>
            <a:ext cx="6780162" cy="3390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75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04664"/>
            <a:ext cx="8147050" cy="1050925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Spalovací motor zážehový (benzinový) 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idx="4294967295"/>
          </p:nvPr>
        </p:nvSpPr>
        <p:spPr>
          <a:ln>
            <a:solidFill>
              <a:srgbClr val="1CF20C"/>
            </a:solidFill>
          </a:ln>
        </p:spPr>
        <p:txBody>
          <a:bodyPr/>
          <a:lstStyle/>
          <a:p>
            <a:pPr>
              <a:lnSpc>
                <a:spcPct val="90000"/>
              </a:lnSpc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Činnost motoru lze rozdělit na čtyři doby: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Sání</a:t>
            </a:r>
            <a:r>
              <a:rPr lang="cs-CZ" dirty="0" smtClean="0">
                <a:solidFill>
                  <a:schemeClr val="tx1"/>
                </a:solidFill>
              </a:rPr>
              <a:t> – sací ventil je otevřen, píst ve válci motoru se pohybuje dolů a pracovní prostor je plněn pracovní látkou. 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Stlačení (komprese)</a:t>
            </a:r>
            <a:r>
              <a:rPr lang="cs-CZ" dirty="0" smtClean="0">
                <a:solidFill>
                  <a:schemeClr val="tx1"/>
                </a:solidFill>
              </a:rPr>
              <a:t> – ventily motoru jsou uzavřeny a píst stlačuje směs. 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Výbuch</a:t>
            </a:r>
            <a:r>
              <a:rPr lang="cs-CZ" dirty="0" smtClean="0">
                <a:solidFill>
                  <a:schemeClr val="tx1"/>
                </a:solidFill>
              </a:rPr>
              <a:t> – mezi kontakty zapalovací svíčky přeskočí jiskra a zapálí směs: výbuchem vzniká plyn o vysoké teplotě a tlaku, který při svém rozpínání posouvá píst a koná práci. 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Výfuk</a:t>
            </a:r>
            <a:r>
              <a:rPr lang="cs-CZ" dirty="0" smtClean="0">
                <a:solidFill>
                  <a:schemeClr val="tx1"/>
                </a:solidFill>
              </a:rPr>
              <a:t> – otevírá se výfukový ventil a píst vytlačuje plyn do výfukového potrubí.</a:t>
            </a:r>
            <a:r>
              <a:rPr lang="cs-CZ" dirty="0" smtClean="0"/>
              <a:t> 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04664"/>
            <a:ext cx="8218488" cy="908050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Spalovací motor zážehový (benzinový)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>
          <a:ln>
            <a:solidFill>
              <a:srgbClr val="1CF20C"/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Klikový mechanismus převádí pohyb pístů na točivý pohyb klikového hřídele, který přes převodovou skříň otáčí koly vozidla. Obsah motoru se měří objemem vzduchu nasátého do všech válců.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Obsah motoru dnešního běžného rodinného auta je 1,2 až 2 litry.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Spalování probíhá uvnitř motoru, proto motor patří mezi spalovací.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Se čtyřdobými zážehovými motory se setkáme převážně v osobních automobilech. Jejich účinnost se pohybuje od 20 % do 33 %.</a:t>
            </a:r>
          </a:p>
          <a:p>
            <a:pPr>
              <a:buFont typeface="Arial" charset="0"/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75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332656"/>
            <a:ext cx="8218488" cy="979487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Spalovací motor zážehový (benzinový)</a:t>
            </a:r>
          </a:p>
        </p:txBody>
      </p:sp>
      <p:sp>
        <p:nvSpPr>
          <p:cNvPr id="24578" name="Rectangle 3"/>
          <p:cNvSpPr>
            <a:spLocks noGrp="1"/>
          </p:cNvSpPr>
          <p:nvPr>
            <p:ph type="body" idx="4294967295"/>
          </p:nvPr>
        </p:nvSpPr>
        <p:spPr>
          <a:solidFill>
            <a:srgbClr val="FFFF99"/>
          </a:solidFill>
          <a:ln>
            <a:solidFill>
              <a:schemeClr val="tx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dirty="0" smtClean="0">
                <a:solidFill>
                  <a:schemeClr val="tx2"/>
                </a:solidFill>
              </a:rPr>
              <a:t>Písemná práce :</a:t>
            </a:r>
          </a:p>
          <a:p>
            <a:pPr>
              <a:buFont typeface="Arial" charset="0"/>
              <a:buNone/>
            </a:pPr>
            <a:endParaRPr lang="cs-CZ" sz="2000" dirty="0" smtClean="0">
              <a:solidFill>
                <a:schemeClr val="tx1"/>
              </a:solidFill>
            </a:endParaRP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1. Co tvoří hlavní část čtyřdobého zážehového motoru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2. Jak se jmenuje pohyb pístu v jednom směru 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3. V hlavě jsou dva ventily: </a:t>
            </a:r>
          </a:p>
          <a:p>
            <a:pPr>
              <a:buFont typeface="Arial" charset="0"/>
              <a:buNone/>
            </a:pPr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a)        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    b)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4. V hlavě je zapalovací zařízení. </a:t>
            </a:r>
          </a:p>
          <a:p>
            <a:pPr>
              <a:buFont typeface="Arial" charset="0"/>
              <a:buNone/>
            </a:pPr>
            <a:r>
              <a:rPr lang="cs-CZ" sz="1800" dirty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   Jak se jmenuje? 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5. Které palivo se používá u zážehového motoru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6. Kde se připravuje směs vzduchu a benzinu</a:t>
            </a:r>
          </a:p>
          <a:p>
            <a:pPr>
              <a:buFont typeface="Arial" charset="0"/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7. Čím se zapaluje stlačené palivo</a:t>
            </a:r>
          </a:p>
          <a:p>
            <a:pPr>
              <a:buFont typeface="Arial" charset="0"/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45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45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457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457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57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457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457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2"/>
          <p:cNvSpPr txBox="1">
            <a:spLocks noChangeArrowheads="1"/>
          </p:cNvSpPr>
          <p:nvPr/>
        </p:nvSpPr>
        <p:spPr bwMode="auto">
          <a:xfrm>
            <a:off x="1034997" y="873084"/>
            <a:ext cx="7254936" cy="15081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2420888"/>
            <a:ext cx="7344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http://techmania.cz/edutorium/art_exponaty.php?xkat=fyzika&amp;xser=506c796e79h&amp;key=377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56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6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578</TotalTime>
  <Words>550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Tento materiál byl vytvořen v rámci projektu operačního programu                   Vzdělávání pro konkurenceschopnost</vt:lpstr>
      <vt:lpstr>Snímek 2</vt:lpstr>
      <vt:lpstr>Tepelné motory</vt:lpstr>
      <vt:lpstr>Tepelné motory</vt:lpstr>
      <vt:lpstr>Spalovací motor zážehový (benzinový)</vt:lpstr>
      <vt:lpstr>Spalovací motor zážehový (benzinový)</vt:lpstr>
      <vt:lpstr>Spalovací motor zážehový (benzinový)</vt:lpstr>
      <vt:lpstr>Spalovací motor zážehový (benzinový) </vt:lpstr>
      <vt:lpstr>Spalovací motor zážehový (benzinový)</vt:lpstr>
      <vt:lpstr>Spalovací motor zážehový (benzinový)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72</cp:revision>
  <dcterms:created xsi:type="dcterms:W3CDTF">2012-02-05T17:29:41Z</dcterms:created>
  <dcterms:modified xsi:type="dcterms:W3CDTF">2014-02-27T11:58:29Z</dcterms:modified>
</cp:coreProperties>
</file>