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6" r:id="rId2"/>
    <p:sldId id="256" r:id="rId3"/>
    <p:sldId id="257" r:id="rId4"/>
    <p:sldId id="265" r:id="rId5"/>
    <p:sldId id="258" r:id="rId6"/>
    <p:sldId id="261" r:id="rId7"/>
    <p:sldId id="262" r:id="rId8"/>
    <p:sldId id="263" r:id="rId9"/>
    <p:sldId id="264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613966-9D72-450A-A91F-B2FA83F7F1E1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D4AFEF-7F64-4344-B483-EDC261F5A6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636627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4000">
                <a:schemeClr val="accent1">
                  <a:lumMod val="60000"/>
                  <a:lumOff val="40000"/>
                </a:schemeClr>
              </a:gs>
              <a:gs pos="83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chemeClr val="accent1">
                  <a:alpha val="0"/>
                </a:schemeClr>
              </a:gs>
              <a:gs pos="57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alpha val="0"/>
                </a:scheme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b="1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676400"/>
            <a:ext cx="3886200" cy="1524000"/>
          </a:xfrm>
        </p:spPr>
        <p:txBody>
          <a:bodyPr anchor="b" anchorCtr="0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3203574"/>
            <a:ext cx="3886200" cy="182562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6091B-220E-4739-B655-816C37A3D395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F7EFD70E-1911-4601-B3E3-43BFE7B70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1"/>
            <a:ext cx="7772400" cy="3733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6091B-220E-4739-B655-816C37A3D395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FD70E-1911-4601-B3E3-43BFE7B70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14000">
                <a:srgbClr val="333333"/>
              </a:gs>
              <a:gs pos="83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rgbClr val="000000">
                  <a:alpha val="0"/>
                </a:srgbClr>
              </a:gs>
              <a:gs pos="57000">
                <a:srgbClr val="4D4D4D"/>
              </a:gs>
              <a:gs pos="10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33787"/>
            <a:ext cx="7772400" cy="1362075"/>
          </a:xfrm>
        </p:spPr>
        <p:txBody>
          <a:bodyPr anchor="t"/>
          <a:lstStyle>
            <a:lvl1pPr algn="l">
              <a:defRPr sz="40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33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6091B-220E-4739-B655-816C37A3D395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FD70E-1911-4601-B3E3-43BFE7B70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6091B-220E-4739-B655-816C37A3D395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FD70E-1911-4601-B3E3-43BFE7B709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685800" y="1536192"/>
            <a:ext cx="3657600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800600" y="1536192"/>
            <a:ext cx="3657600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Freeform 11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6091B-220E-4739-B655-816C37A3D395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FD70E-1911-4601-B3E3-43BFE7B709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685800" y="2209800"/>
            <a:ext cx="3657600" cy="3200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657600" cy="3200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6091B-220E-4739-B655-816C37A3D395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FD70E-1911-4601-B3E3-43BFE7B70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5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0" y="5381627"/>
            <a:ext cx="3286124" cy="1207294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6996854"/>
              <a:gd name="connsiteY0" fmla="*/ 0 h 1571625"/>
              <a:gd name="connsiteX1" fmla="*/ 6996854 w 6996854"/>
              <a:gd name="connsiteY1" fmla="*/ 1266825 h 1571625"/>
              <a:gd name="connsiteX2" fmla="*/ 0 w 6996854"/>
              <a:gd name="connsiteY2" fmla="*/ 1571625 h 1571625"/>
              <a:gd name="connsiteX3" fmla="*/ 0 w 6996854"/>
              <a:gd name="connsiteY3" fmla="*/ 0 h 1571625"/>
              <a:gd name="connsiteX0" fmla="*/ 0 w 7583417"/>
              <a:gd name="connsiteY0" fmla="*/ 0 h 800100"/>
              <a:gd name="connsiteX1" fmla="*/ 7583417 w 7583417"/>
              <a:gd name="connsiteY1" fmla="*/ 495300 h 800100"/>
              <a:gd name="connsiteX2" fmla="*/ 586563 w 7583417"/>
              <a:gd name="connsiteY2" fmla="*/ 800100 h 800100"/>
              <a:gd name="connsiteX3" fmla="*/ 0 w 7583417"/>
              <a:gd name="connsiteY3" fmla="*/ 0 h 800100"/>
              <a:gd name="connsiteX0" fmla="*/ 0 w 7017803"/>
              <a:gd name="connsiteY0" fmla="*/ 0 h 1200150"/>
              <a:gd name="connsiteX1" fmla="*/ 7017803 w 7017803"/>
              <a:gd name="connsiteY1" fmla="*/ 895350 h 1200150"/>
              <a:gd name="connsiteX2" fmla="*/ 20949 w 7017803"/>
              <a:gd name="connsiteY2" fmla="*/ 1200150 h 1200150"/>
              <a:gd name="connsiteX3" fmla="*/ 0 w 7017803"/>
              <a:gd name="connsiteY3" fmla="*/ 0 h 1200150"/>
              <a:gd name="connsiteX0" fmla="*/ 0 w 6410292"/>
              <a:gd name="connsiteY0" fmla="*/ 0 h 1752600"/>
              <a:gd name="connsiteX1" fmla="*/ 6410292 w 6410292"/>
              <a:gd name="connsiteY1" fmla="*/ 1752600 h 1752600"/>
              <a:gd name="connsiteX2" fmla="*/ 20949 w 6410292"/>
              <a:gd name="connsiteY2" fmla="*/ 1200150 h 1752600"/>
              <a:gd name="connsiteX3" fmla="*/ 0 w 6410292"/>
              <a:gd name="connsiteY3" fmla="*/ 0 h 1752600"/>
              <a:gd name="connsiteX0" fmla="*/ 0 w 7227290"/>
              <a:gd name="connsiteY0" fmla="*/ 0 h 1200150"/>
              <a:gd name="connsiteX1" fmla="*/ 7227290 w 7227290"/>
              <a:gd name="connsiteY1" fmla="*/ 885825 h 1200150"/>
              <a:gd name="connsiteX2" fmla="*/ 20949 w 7227290"/>
              <a:gd name="connsiteY2" fmla="*/ 1200150 h 1200150"/>
              <a:gd name="connsiteX3" fmla="*/ 0 w 7227290"/>
              <a:gd name="connsiteY3" fmla="*/ 0 h 1200150"/>
              <a:gd name="connsiteX0" fmla="*/ 0 w 7227290"/>
              <a:gd name="connsiteY0" fmla="*/ 0 h 885825"/>
              <a:gd name="connsiteX1" fmla="*/ 7227290 w 7227290"/>
              <a:gd name="connsiteY1" fmla="*/ 885825 h 885825"/>
              <a:gd name="connsiteX2" fmla="*/ 555141 w 7227290"/>
              <a:gd name="connsiteY2" fmla="*/ 862013 h 885825"/>
              <a:gd name="connsiteX3" fmla="*/ 0 w 7227290"/>
              <a:gd name="connsiteY3" fmla="*/ 0 h 885825"/>
              <a:gd name="connsiteX0" fmla="*/ 0 w 7227290"/>
              <a:gd name="connsiteY0" fmla="*/ 0 h 1207294"/>
              <a:gd name="connsiteX1" fmla="*/ 7227290 w 7227290"/>
              <a:gd name="connsiteY1" fmla="*/ 885825 h 1207294"/>
              <a:gd name="connsiteX2" fmla="*/ 0 w 7227290"/>
              <a:gd name="connsiteY2" fmla="*/ 1207294 h 1207294"/>
              <a:gd name="connsiteX3" fmla="*/ 0 w 7227290"/>
              <a:gd name="connsiteY3" fmla="*/ 0 h 1207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27290" h="1207294">
                <a:moveTo>
                  <a:pt x="0" y="0"/>
                </a:moveTo>
                <a:lnTo>
                  <a:pt x="7227290" y="885825"/>
                </a:lnTo>
                <a:lnTo>
                  <a:pt x="0" y="1207294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96" y="5347020"/>
            <a:ext cx="3426231" cy="944725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2830674 w 7605568"/>
              <a:gd name="connsiteY2" fmla="*/ 806612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2930931"/>
              <a:gd name="connsiteY0" fmla="*/ 0 h 806612"/>
              <a:gd name="connsiteX1" fmla="*/ 0 w 2930931"/>
              <a:gd name="connsiteY1" fmla="*/ 75665 h 806612"/>
              <a:gd name="connsiteX2" fmla="*/ 2830674 w 2930931"/>
              <a:gd name="connsiteY2" fmla="*/ 806612 h 806612"/>
              <a:gd name="connsiteX3" fmla="*/ 2930931 w 2930931"/>
              <a:gd name="connsiteY3" fmla="*/ 785765 h 806612"/>
              <a:gd name="connsiteX4" fmla="*/ 1 w 2930931"/>
              <a:gd name="connsiteY4" fmla="*/ 0 h 806612"/>
              <a:gd name="connsiteX0" fmla="*/ 1 w 3204530"/>
              <a:gd name="connsiteY0" fmla="*/ 0 h 944725"/>
              <a:gd name="connsiteX1" fmla="*/ 0 w 3204530"/>
              <a:gd name="connsiteY1" fmla="*/ 75665 h 944725"/>
              <a:gd name="connsiteX2" fmla="*/ 3204530 w 3204530"/>
              <a:gd name="connsiteY2" fmla="*/ 944725 h 944725"/>
              <a:gd name="connsiteX3" fmla="*/ 2930931 w 3204530"/>
              <a:gd name="connsiteY3" fmla="*/ 785765 h 944725"/>
              <a:gd name="connsiteX4" fmla="*/ 1 w 3204530"/>
              <a:gd name="connsiteY4" fmla="*/ 0 h 944725"/>
              <a:gd name="connsiteX0" fmla="*/ 1 w 3426231"/>
              <a:gd name="connsiteY0" fmla="*/ 0 h 944725"/>
              <a:gd name="connsiteX1" fmla="*/ 0 w 3426231"/>
              <a:gd name="connsiteY1" fmla="*/ 75665 h 944725"/>
              <a:gd name="connsiteX2" fmla="*/ 3204530 w 3426231"/>
              <a:gd name="connsiteY2" fmla="*/ 944725 h 944725"/>
              <a:gd name="connsiteX3" fmla="*/ 3426231 w 3426231"/>
              <a:gd name="connsiteY3" fmla="*/ 923877 h 944725"/>
              <a:gd name="connsiteX4" fmla="*/ 1 w 3426231"/>
              <a:gd name="connsiteY4" fmla="*/ 0 h 944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6231" h="944725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3204530" y="944725"/>
                </a:lnTo>
                <a:lnTo>
                  <a:pt x="3426231" y="923877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6091B-220E-4739-B655-816C37A3D395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FD70E-1911-4601-B3E3-43BFE7B70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6091B-220E-4739-B655-816C37A3D395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FD70E-1911-4601-B3E3-43BFE7B709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572000" y="609600"/>
            <a:ext cx="3886200" cy="4191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76274" y="1527048"/>
            <a:ext cx="3383280" cy="329184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0" y="609600"/>
            <a:ext cx="3886200" cy="4190999"/>
          </a:xfrm>
          <a:ln w="79375">
            <a:solidFill>
              <a:schemeClr val="tx1"/>
            </a:solidFill>
            <a:miter lim="800000"/>
          </a:ln>
          <a:effectLst>
            <a:outerShdw blurRad="50800" dist="38100" dir="5400000" algn="ctr" rotWithShape="0">
              <a:srgbClr val="000000">
                <a:alpha val="42000"/>
              </a:srgb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5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6091B-220E-4739-B655-816C37A3D395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FD70E-1911-4601-B3E3-43BFE7B709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676656" y="1524000"/>
            <a:ext cx="3381375" cy="329565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6091B-220E-4739-B655-816C37A3D395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FD70E-1911-4601-B3E3-43BFE7B70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6091B-220E-4739-B655-816C37A3D395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FD70E-1911-4601-B3E3-43BFE7B70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3" cstate="print">
              <a:alphaModFix amt="15000"/>
            </a:blip>
            <a:srcRect/>
            <a:tile tx="0" ty="0" sx="76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11430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600200"/>
            <a:ext cx="7772400" cy="4525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0" y="6416675"/>
            <a:ext cx="1981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926091B-220E-4739-B655-816C37A3D395}" type="datetimeFigureOut">
              <a:rPr lang="cs-CZ" smtClean="0"/>
              <a:pPr/>
              <a:t>27.2.2014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6416675"/>
            <a:ext cx="28956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l">
              <a:defRPr sz="900" cap="all" spc="110" baseline="0">
                <a:solidFill>
                  <a:srgbClr val="4D4D4D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58200" y="6416675"/>
            <a:ext cx="457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sz="1100" b="1" baseline="0">
                <a:solidFill>
                  <a:srgbClr val="4D4D4D"/>
                </a:solidFill>
              </a:defRPr>
            </a:lvl1pPr>
          </a:lstStyle>
          <a:p>
            <a:fld id="{F7EFD70E-1911-4601-B3E3-43BFE7B70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80776032"/>
              </p:ext>
            </p:extLst>
          </p:nvPr>
        </p:nvGraphicFramePr>
        <p:xfrm>
          <a:off x="1115616" y="1628800"/>
          <a:ext cx="6929486" cy="3648468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648072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VY_32_INOVACE_14_B_20</a:t>
                      </a:r>
                      <a:endParaRPr lang="cs-CZ" sz="160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logistika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Distribuční logistika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Bc. Dagmar Poláková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2013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026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628799"/>
            <a:ext cx="648072" cy="632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4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15616" y="116632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9963032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835696" y="1676400"/>
            <a:ext cx="6622504" cy="1524000"/>
          </a:xfrm>
        </p:spPr>
        <p:txBody>
          <a:bodyPr/>
          <a:lstStyle/>
          <a:p>
            <a:r>
              <a:rPr lang="cs-CZ" dirty="0"/>
              <a:t>Distribuční logistika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7788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Distribuční logistika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 </a:t>
            </a:r>
            <a:r>
              <a:rPr lang="cs-CZ" dirty="0" smtClean="0"/>
              <a:t>Z </a:t>
            </a:r>
            <a:r>
              <a:rPr lang="cs-CZ" dirty="0"/>
              <a:t>hlediska výrobního podniku představuje </a:t>
            </a:r>
            <a:r>
              <a:rPr lang="cs-CZ" b="1" dirty="0"/>
              <a:t>spojovací článek </a:t>
            </a:r>
            <a:r>
              <a:rPr lang="cs-CZ" dirty="0"/>
              <a:t>mezi výrobou a </a:t>
            </a:r>
            <a:r>
              <a:rPr lang="cs-CZ" dirty="0" smtClean="0"/>
              <a:t>zákazníkem,</a:t>
            </a:r>
          </a:p>
          <a:p>
            <a:r>
              <a:rPr lang="cs-CZ" dirty="0"/>
              <a:t>Zahrnuje veškeré </a:t>
            </a:r>
            <a:r>
              <a:rPr lang="cs-CZ" b="1" dirty="0"/>
              <a:t>skladové</a:t>
            </a:r>
            <a:r>
              <a:rPr lang="cs-CZ" dirty="0"/>
              <a:t> a </a:t>
            </a:r>
            <a:r>
              <a:rPr lang="cs-CZ" b="1" dirty="0"/>
              <a:t>dopravní pohyby zboží </a:t>
            </a:r>
            <a:r>
              <a:rPr lang="cs-CZ" dirty="0"/>
              <a:t>k zákazníkovi </a:t>
            </a:r>
            <a:r>
              <a:rPr lang="cs-CZ" dirty="0" smtClean="0"/>
              <a:t>a</a:t>
            </a:r>
            <a:r>
              <a:rPr lang="cs-CZ" dirty="0"/>
              <a:t> </a:t>
            </a:r>
            <a:r>
              <a:rPr lang="cs-CZ" dirty="0" smtClean="0"/>
              <a:t>související </a:t>
            </a:r>
            <a:r>
              <a:rPr lang="cs-CZ" dirty="0"/>
              <a:t>informační a kontrolní </a:t>
            </a:r>
            <a:r>
              <a:rPr lang="cs-CZ" dirty="0" smtClean="0"/>
              <a:t>činnosti,</a:t>
            </a:r>
          </a:p>
          <a:p>
            <a:r>
              <a:rPr lang="cs-CZ" b="1" dirty="0"/>
              <a:t>Cílem </a:t>
            </a:r>
            <a:r>
              <a:rPr lang="cs-CZ" dirty="0"/>
              <a:t>je dodat zboží ve správné době na správné místo, ve správném množství a kvalitě, a současně vytvořit optimální poměr mezi úrovní dodacích služeb a jí odpovídající výškou nákladů.</a:t>
            </a:r>
          </a:p>
        </p:txBody>
      </p:sp>
    </p:spTree>
    <p:extLst>
      <p:ext uri="{BB962C8B-B14F-4D97-AF65-F5344CB8AC3E}">
        <p14:creationId xmlns:p14="http://schemas.microsoft.com/office/powerpoint/2010/main" xmlns="" val="395366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Oblasti distribuční logistiky</a:t>
            </a:r>
            <a:r>
              <a:rPr lang="cs-CZ" b="1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plánování </a:t>
            </a:r>
            <a:r>
              <a:rPr lang="cs-CZ" sz="3200" dirty="0"/>
              <a:t>přepravních </a:t>
            </a:r>
            <a:r>
              <a:rPr lang="cs-CZ" sz="3200" dirty="0" smtClean="0"/>
              <a:t>tras,</a:t>
            </a:r>
          </a:p>
          <a:p>
            <a:r>
              <a:rPr lang="cs-CZ" sz="3200" dirty="0" smtClean="0"/>
              <a:t>řízení </a:t>
            </a:r>
            <a:r>
              <a:rPr lang="cs-CZ" sz="3200" dirty="0"/>
              <a:t>dodávek k </a:t>
            </a:r>
            <a:r>
              <a:rPr lang="cs-CZ" sz="3200" dirty="0" smtClean="0"/>
              <a:t>zákazníkovi,</a:t>
            </a:r>
          </a:p>
          <a:p>
            <a:r>
              <a:rPr lang="cs-CZ" sz="3200" dirty="0" smtClean="0"/>
              <a:t>snižování </a:t>
            </a:r>
            <a:r>
              <a:rPr lang="cs-CZ" sz="3200" dirty="0"/>
              <a:t>provozních </a:t>
            </a:r>
            <a:r>
              <a:rPr lang="cs-CZ" sz="3200" dirty="0" smtClean="0"/>
              <a:t>nákladů.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45758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 úrovně řízení distribuce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>
              <a:buNone/>
            </a:pPr>
            <a:r>
              <a:rPr lang="cs-CZ" b="1" dirty="0" smtClean="0"/>
              <a:t>1) </a:t>
            </a:r>
            <a:r>
              <a:rPr lang="cs-CZ" b="1" dirty="0"/>
              <a:t>Strategická distribuce</a:t>
            </a:r>
            <a:endParaRPr lang="cs-CZ" dirty="0" smtClean="0"/>
          </a:p>
          <a:p>
            <a:r>
              <a:rPr lang="cs-CZ" dirty="0" smtClean="0"/>
              <a:t>zabývá </a:t>
            </a:r>
            <a:r>
              <a:rPr lang="cs-CZ" dirty="0"/>
              <a:t>se především návrhem distribučního systému, tzn. návrh sítě skladů, volba dopravních a manipulačních prostředků apod</a:t>
            </a:r>
            <a:r>
              <a:rPr lang="cs-CZ" dirty="0" smtClean="0"/>
              <a:t>.</a:t>
            </a:r>
          </a:p>
          <a:p>
            <a:pPr marL="68580" indent="0">
              <a:buNone/>
            </a:pPr>
            <a:r>
              <a:rPr lang="cs-CZ" b="1" dirty="0"/>
              <a:t>2) Taktická distribuce </a:t>
            </a:r>
            <a:endParaRPr lang="cs-CZ" b="1" dirty="0" smtClean="0"/>
          </a:p>
          <a:p>
            <a:r>
              <a:rPr lang="cs-CZ" dirty="0"/>
              <a:t>má zabezpečit optimální využívání všech prvků navržených v rámci strategického řízení distribuce pomocí střednědobého a </a:t>
            </a:r>
            <a:r>
              <a:rPr lang="cs-CZ" dirty="0" smtClean="0"/>
              <a:t>krátkodobého plánování</a:t>
            </a:r>
          </a:p>
          <a:p>
            <a:pPr marL="68580" indent="0">
              <a:buNone/>
            </a:pPr>
            <a:r>
              <a:rPr lang="cs-CZ" b="1" dirty="0"/>
              <a:t>3) Operativní </a:t>
            </a:r>
            <a:r>
              <a:rPr lang="cs-CZ" b="1" dirty="0" smtClean="0"/>
              <a:t>distribuce</a:t>
            </a:r>
          </a:p>
          <a:p>
            <a:r>
              <a:rPr lang="cs-CZ" dirty="0"/>
              <a:t>řeší úkoly vyplývající z odchylek od plánu</a:t>
            </a:r>
          </a:p>
          <a:p>
            <a:pPr marL="68580" indent="0">
              <a:buNone/>
            </a:pPr>
            <a:endParaRPr lang="cs-CZ" dirty="0"/>
          </a:p>
          <a:p>
            <a:pPr marL="6858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55258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Distribuční </a:t>
            </a:r>
            <a:r>
              <a:rPr lang="cs-CZ" b="1" dirty="0" smtClean="0"/>
              <a:t>řetězec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začíná </a:t>
            </a:r>
            <a:r>
              <a:rPr lang="cs-CZ" sz="2400" dirty="0"/>
              <a:t>u výrobce a končí u zákazníka. </a:t>
            </a:r>
            <a:r>
              <a:rPr lang="cs-CZ" sz="2400" dirty="0" smtClean="0"/>
              <a:t>Je tvořen uzly </a:t>
            </a:r>
            <a:r>
              <a:rPr lang="cs-CZ" sz="2400" dirty="0"/>
              <a:t>a úseky</a:t>
            </a:r>
            <a:r>
              <a:rPr lang="cs-CZ" sz="2400" dirty="0" smtClean="0"/>
              <a:t>.</a:t>
            </a:r>
          </a:p>
          <a:p>
            <a:pPr marL="68580" indent="0">
              <a:buNone/>
            </a:pPr>
            <a:endParaRPr lang="cs-CZ" sz="2400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2400" b="1" dirty="0" smtClean="0"/>
              <a:t>Uzly</a:t>
            </a:r>
            <a:r>
              <a:rPr lang="cs-CZ" sz="2400" dirty="0"/>
              <a:t> - tvoří množinu organizačních jednotek výrobce a externích zprostředkovatelů, kteří se zúčastňují na procesu distribuce zboží. </a:t>
            </a:r>
            <a:endParaRPr lang="cs-CZ" sz="2400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2400" dirty="0" smtClean="0"/>
              <a:t>Po </a:t>
            </a:r>
            <a:r>
              <a:rPr lang="cs-CZ" sz="2400" b="1" dirty="0"/>
              <a:t>úsecích</a:t>
            </a:r>
            <a:r>
              <a:rPr lang="cs-CZ" sz="2400" dirty="0"/>
              <a:t> se zboží přemísťuje mezi uzly.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965044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Funkce distribučního řetězce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25780" indent="-457200">
              <a:buFont typeface="+mj-lt"/>
              <a:buAutoNum type="arabicPeriod"/>
            </a:pPr>
            <a:r>
              <a:rPr lang="cs-CZ" b="1" dirty="0" smtClean="0"/>
              <a:t>Skladovací</a:t>
            </a:r>
            <a:r>
              <a:rPr lang="cs-CZ" dirty="0" smtClean="0"/>
              <a:t> </a:t>
            </a:r>
            <a:r>
              <a:rPr lang="cs-CZ" dirty="0"/>
              <a:t>- vyrovnávání rozdílů mezi nabídkou a poptávkou </a:t>
            </a:r>
            <a:r>
              <a:rPr lang="cs-CZ" dirty="0" smtClean="0"/>
              <a:t>vznikajících </a:t>
            </a:r>
            <a:r>
              <a:rPr lang="cs-CZ" dirty="0"/>
              <a:t>následkem nerovnoměrností v poptávce, </a:t>
            </a:r>
            <a:r>
              <a:rPr lang="cs-CZ" dirty="0" smtClean="0"/>
              <a:t>sezónností</a:t>
            </a:r>
            <a:r>
              <a:rPr lang="cs-CZ" dirty="0"/>
              <a:t>;</a:t>
            </a:r>
            <a:endParaRPr lang="cs-CZ" dirty="0" smtClean="0"/>
          </a:p>
          <a:p>
            <a:pPr marL="525780" indent="-457200">
              <a:buFont typeface="+mj-lt"/>
              <a:buAutoNum type="arabicPeriod"/>
            </a:pPr>
            <a:r>
              <a:rPr lang="cs-CZ" b="1" dirty="0" smtClean="0"/>
              <a:t>Vychystávací</a:t>
            </a:r>
            <a:r>
              <a:rPr lang="cs-CZ" dirty="0" smtClean="0"/>
              <a:t> </a:t>
            </a:r>
            <a:r>
              <a:rPr lang="cs-CZ" dirty="0"/>
              <a:t>- kompletace zásilek pro distributory či </a:t>
            </a:r>
            <a:r>
              <a:rPr lang="cs-CZ" dirty="0" smtClean="0"/>
              <a:t>zákazníky</a:t>
            </a:r>
            <a:r>
              <a:rPr lang="cs-CZ" dirty="0"/>
              <a:t>,</a:t>
            </a:r>
            <a:endParaRPr lang="cs-CZ" dirty="0" smtClean="0"/>
          </a:p>
          <a:p>
            <a:pPr marL="525780" indent="-457200">
              <a:buFont typeface="+mj-lt"/>
              <a:buAutoNum type="arabicPeriod"/>
            </a:pPr>
            <a:r>
              <a:rPr lang="cs-CZ" b="1" dirty="0" smtClean="0"/>
              <a:t>Konsolidační</a:t>
            </a:r>
            <a:r>
              <a:rPr lang="cs-CZ" dirty="0" smtClean="0"/>
              <a:t> </a:t>
            </a:r>
            <a:r>
              <a:rPr lang="cs-CZ" dirty="0"/>
              <a:t>- sdružování zásilek pro více zákazníků s cílem dosáhnout lepšího využití rozvozových </a:t>
            </a:r>
            <a:r>
              <a:rPr lang="cs-CZ" dirty="0" smtClean="0"/>
              <a:t>vozidel</a:t>
            </a:r>
            <a:r>
              <a:rPr lang="cs-CZ" dirty="0"/>
              <a:t>,</a:t>
            </a:r>
            <a:endParaRPr lang="cs-CZ" dirty="0" smtClean="0"/>
          </a:p>
          <a:p>
            <a:pPr marL="525780" indent="-457200">
              <a:buFont typeface="+mj-lt"/>
              <a:buAutoNum type="arabicPeriod"/>
            </a:pPr>
            <a:r>
              <a:rPr lang="cs-CZ" b="1" dirty="0" smtClean="0"/>
              <a:t>Manipulační</a:t>
            </a:r>
            <a:r>
              <a:rPr lang="cs-CZ" dirty="0" smtClean="0"/>
              <a:t> </a:t>
            </a:r>
            <a:r>
              <a:rPr lang="cs-CZ" dirty="0"/>
              <a:t>- nakládkové, vykládkové a jiné manipulace </a:t>
            </a:r>
            <a:r>
              <a:rPr lang="cs-CZ" dirty="0" smtClean="0"/>
              <a:t>s</a:t>
            </a:r>
            <a:r>
              <a:rPr lang="cs-CZ" dirty="0"/>
              <a:t> </a:t>
            </a:r>
            <a:r>
              <a:rPr lang="cs-CZ" dirty="0" smtClean="0"/>
              <a:t>distribuovaným zbožím,</a:t>
            </a:r>
          </a:p>
          <a:p>
            <a:pPr marL="525780" indent="-457200">
              <a:buFont typeface="+mj-lt"/>
              <a:buAutoNum type="arabicPeriod"/>
            </a:pPr>
            <a:r>
              <a:rPr lang="cs-CZ" b="1" dirty="0" smtClean="0"/>
              <a:t>Komunikační</a:t>
            </a:r>
            <a:r>
              <a:rPr lang="cs-CZ" dirty="0" smtClean="0"/>
              <a:t> </a:t>
            </a:r>
            <a:r>
              <a:rPr lang="cs-CZ" dirty="0"/>
              <a:t>- výměna informací potřebných pro uskutečnění distribučního </a:t>
            </a:r>
            <a:r>
              <a:rPr lang="cs-CZ" dirty="0" smtClean="0"/>
              <a:t>procesu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6166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Struktura </a:t>
            </a:r>
            <a:r>
              <a:rPr lang="cs-CZ" dirty="0">
                <a:solidFill>
                  <a:srgbClr val="FFFFFF"/>
                </a:solidFill>
              </a:rPr>
              <a:t>distribučního řetězce</a:t>
            </a:r>
            <a:r>
              <a:rPr lang="cs-CZ" dirty="0" smtClean="0"/>
              <a:t> dle </a:t>
            </a:r>
            <a:r>
              <a:rPr lang="cs-CZ" dirty="0"/>
              <a:t>délky </a:t>
            </a:r>
            <a:r>
              <a:rPr lang="cs-CZ" dirty="0" smtClean="0"/>
              <a:t>distribuce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25780" indent="-457200">
              <a:buFont typeface="+mj-lt"/>
              <a:buAutoNum type="arabicPeriod"/>
            </a:pPr>
            <a:r>
              <a:rPr lang="cs-CZ" b="1" dirty="0" smtClean="0"/>
              <a:t>Přímá </a:t>
            </a:r>
            <a:r>
              <a:rPr lang="cs-CZ" b="1" dirty="0"/>
              <a:t>distribuce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dodávání </a:t>
            </a:r>
            <a:r>
              <a:rPr lang="cs-CZ" dirty="0"/>
              <a:t>výrobků zákazníkovi bez zprostředkovatele; </a:t>
            </a:r>
            <a:endParaRPr lang="cs-CZ" dirty="0" smtClean="0"/>
          </a:p>
          <a:p>
            <a:pPr marL="525780" indent="-457200">
              <a:buFont typeface="+mj-lt"/>
              <a:buAutoNum type="arabicPeriod"/>
            </a:pPr>
            <a:r>
              <a:rPr lang="cs-CZ" b="1" dirty="0" smtClean="0"/>
              <a:t>Nepřímá </a:t>
            </a:r>
            <a:r>
              <a:rPr lang="cs-CZ" b="1" dirty="0"/>
              <a:t>distribuce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Výhodou </a:t>
            </a:r>
            <a:r>
              <a:rPr lang="cs-CZ" dirty="0"/>
              <a:t>jsou kratší dodací doby pro </a:t>
            </a:r>
            <a:r>
              <a:rPr lang="cs-CZ" dirty="0" smtClean="0"/>
              <a:t>zákazníky i </a:t>
            </a:r>
            <a:r>
              <a:rPr lang="cs-CZ" dirty="0"/>
              <a:t>pro </a:t>
            </a:r>
            <a:r>
              <a:rPr lang="cs-CZ" dirty="0" smtClean="0"/>
              <a:t>výrobce, </a:t>
            </a:r>
            <a:r>
              <a:rPr lang="cs-CZ" dirty="0"/>
              <a:t>nižší potřeba zásob ve výrobních skladech, jednodušší administrativa a nižší přepravní a distribuční náklady. Nevýhodami jsou větší zásoby hotových výrobků v distribučním kanálu a pro výrobce nepřímá informovanost a kontrola distribuce, a tím i zmenšená schopnost reagovat na situaci na </a:t>
            </a:r>
            <a:r>
              <a:rPr lang="cs-CZ" dirty="0" smtClean="0"/>
              <a:t>trhu.</a:t>
            </a:r>
          </a:p>
          <a:p>
            <a:pPr marL="525780" indent="-457200">
              <a:buFont typeface="+mj-lt"/>
              <a:buAutoNum type="arabicPeriod"/>
            </a:pPr>
            <a:r>
              <a:rPr lang="cs-CZ" b="1" dirty="0" smtClean="0"/>
              <a:t>Kombinovaná </a:t>
            </a:r>
            <a:r>
              <a:rPr lang="cs-CZ" b="1" dirty="0"/>
              <a:t>distribuce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když </a:t>
            </a:r>
            <a:r>
              <a:rPr lang="cs-CZ" dirty="0"/>
              <a:t>daný podnik pro část produkce používá distribuci přímou a pro </a:t>
            </a:r>
            <a:r>
              <a:rPr lang="cs-CZ" dirty="0" smtClean="0"/>
              <a:t>jinou </a:t>
            </a:r>
            <a:r>
              <a:rPr lang="cs-CZ" dirty="0"/>
              <a:t>distribuci nepřímou</a:t>
            </a:r>
            <a:r>
              <a:rPr lang="cs-CZ" dirty="0" smtClean="0"/>
              <a:t>.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81609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Distribuční </a:t>
            </a:r>
            <a:r>
              <a:rPr lang="cs-CZ" b="1" dirty="0" smtClean="0"/>
              <a:t>systém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Otevřený </a:t>
            </a:r>
            <a:r>
              <a:rPr lang="cs-CZ" sz="2400" dirty="0"/>
              <a:t>systém, který spočívá ve vyrovnávacích funkcích mezi výrobou a trhem</a:t>
            </a:r>
            <a:r>
              <a:rPr lang="cs-CZ" sz="2400"/>
              <a:t>. </a:t>
            </a:r>
            <a:endParaRPr lang="cs-CZ" sz="2400" smtClean="0"/>
          </a:p>
          <a:p>
            <a:endParaRPr lang="cs-CZ" sz="2400" dirty="0" smtClean="0"/>
          </a:p>
          <a:p>
            <a:r>
              <a:rPr lang="cs-CZ" sz="2400" dirty="0" smtClean="0"/>
              <a:t>Jedná </a:t>
            </a:r>
            <a:r>
              <a:rPr lang="cs-CZ" sz="2400" dirty="0"/>
              <a:t>se o </a:t>
            </a:r>
            <a:r>
              <a:rPr lang="cs-CZ" sz="2400" dirty="0" smtClean="0"/>
              <a:t>rovnováhu: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2400" dirty="0" smtClean="0"/>
              <a:t>Prostor,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2400" dirty="0" smtClean="0"/>
              <a:t>Čas,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2400" dirty="0" smtClean="0"/>
              <a:t>Množství,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2400" dirty="0" smtClean="0"/>
              <a:t>Sortiment.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563775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PERNICA, P. </a:t>
            </a:r>
            <a:r>
              <a:rPr lang="cs-CZ" i="1" dirty="0" smtClean="0"/>
              <a:t>Logistika pro 21. století. </a:t>
            </a:r>
            <a:r>
              <a:rPr lang="cs-CZ" dirty="0" smtClean="0"/>
              <a:t>1. vyd. Praha: Radix, 2005, ISBN 80-86031-59-4</a:t>
            </a:r>
          </a:p>
          <a:p>
            <a:r>
              <a:rPr lang="cs-CZ" dirty="0" smtClean="0"/>
              <a:t>SIXTA, J., M. ŽIŽKA. </a:t>
            </a:r>
            <a:r>
              <a:rPr lang="cs-CZ" i="1" dirty="0" smtClean="0"/>
              <a:t>Logistika, teorie a praxe</a:t>
            </a:r>
            <a:r>
              <a:rPr lang="cs-CZ" dirty="0" smtClean="0"/>
              <a:t>. </a:t>
            </a:r>
            <a:r>
              <a:rPr lang="cs-CZ" dirty="0"/>
              <a:t>1. vyd. </a:t>
            </a:r>
            <a:r>
              <a:rPr lang="cs-CZ" dirty="0" smtClean="0"/>
              <a:t>Brno: CP </a:t>
            </a:r>
            <a:r>
              <a:rPr lang="cs-CZ" dirty="0" err="1" smtClean="0"/>
              <a:t>Books</a:t>
            </a:r>
            <a:r>
              <a:rPr lang="cs-CZ" dirty="0" smtClean="0"/>
              <a:t>, 2005, </a:t>
            </a:r>
            <a:r>
              <a:rPr lang="cs-CZ" dirty="0"/>
              <a:t>ISBN </a:t>
            </a:r>
            <a:r>
              <a:rPr lang="cs-CZ" dirty="0" smtClean="0"/>
              <a:t>80-251-0573-3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94768917"/>
      </p:ext>
    </p:extLst>
  </p:cSld>
  <p:clrMapOvr>
    <a:masterClrMapping/>
  </p:clrMapOvr>
</p:sld>
</file>

<file path=ppt/theme/theme1.xml><?xml version="1.0" encoding="utf-8"?>
<a:theme xmlns:a="http://schemas.openxmlformats.org/drawingml/2006/main" name="Urban Pop">
  <a:themeElements>
    <a:clrScheme name="Urban Pop">
      <a:dk1>
        <a:srgbClr val="000000"/>
      </a:dk1>
      <a:lt1>
        <a:srgbClr val="FFFFFF"/>
      </a:lt1>
      <a:dk2>
        <a:srgbClr val="282828"/>
      </a:dk2>
      <a:lt2>
        <a:srgbClr val="D4D4D4"/>
      </a:lt2>
      <a:accent1>
        <a:srgbClr val="86CE24"/>
      </a:accent1>
      <a:accent2>
        <a:srgbClr val="00A2E6"/>
      </a:accent2>
      <a:accent3>
        <a:srgbClr val="FAC810"/>
      </a:accent3>
      <a:accent4>
        <a:srgbClr val="7D8F8C"/>
      </a:accent4>
      <a:accent5>
        <a:srgbClr val="D06B20"/>
      </a:accent5>
      <a:accent6>
        <a:srgbClr val="958B8B"/>
      </a:accent6>
      <a:hlink>
        <a:srgbClr val="FF9900"/>
      </a:hlink>
      <a:folHlink>
        <a:srgbClr val="969696"/>
      </a:folHlink>
    </a:clrScheme>
    <a:fontScheme name="Urban Pop">
      <a:maj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Urban Pop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58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contourW="15875">
            <a:bevelT w="95250" h="1270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hade val="100000"/>
                <a:alpha val="100000"/>
                <a:satMod val="100000"/>
                <a:lumMod val="100000"/>
              </a:schemeClr>
            </a:gs>
            <a:gs pos="9000">
              <a:schemeClr val="phClr">
                <a:tint val="90000"/>
                <a:shade val="100000"/>
                <a:alpha val="100000"/>
                <a:satMod val="100000"/>
                <a:lumMod val="100000"/>
              </a:schemeClr>
            </a:gs>
            <a:gs pos="34000">
              <a:schemeClr val="phClr">
                <a:tint val="83000"/>
                <a:shade val="100000"/>
                <a:alpha val="100000"/>
                <a:satMod val="100000"/>
                <a:lumMod val="100000"/>
              </a:schemeClr>
            </a:gs>
            <a:gs pos="62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  <a:gs pos="90000">
              <a:schemeClr val="phClr">
                <a:tint val="92000"/>
                <a:shade val="100000"/>
                <a:alpha val="100000"/>
                <a:satMod val="100000"/>
                <a:lumMod val="90000"/>
              </a:schemeClr>
            </a:gs>
            <a:gs pos="100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8000"/>
              </a:schemeClr>
            </a:gs>
            <a:gs pos="100000">
              <a:schemeClr val="phClr">
                <a:tint val="95000"/>
                <a:shade val="98000"/>
                <a:lumMod val="80000"/>
              </a:schemeClr>
            </a:gs>
          </a:gsLst>
          <a:path path="circle">
            <a:fillToRect l="50000" t="100000" r="10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TC101859862[[fn=Městská zábava]]</Template>
  <TotalTime>340</TotalTime>
  <Words>238</Words>
  <Application>Microsoft Office PowerPoint</Application>
  <PresentationFormat>Předvádění na obrazovce (4:3)</PresentationFormat>
  <Paragraphs>56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Urban Pop</vt:lpstr>
      <vt:lpstr>Snímek 1</vt:lpstr>
      <vt:lpstr>Distribuční logistika</vt:lpstr>
      <vt:lpstr>Distribuční logistika</vt:lpstr>
      <vt:lpstr>Oblasti distribuční logistiky:</vt:lpstr>
      <vt:lpstr> úrovně řízení distribuce </vt:lpstr>
      <vt:lpstr>Distribuční řetězec</vt:lpstr>
      <vt:lpstr>Funkce distribučního řetězce</vt:lpstr>
      <vt:lpstr>Struktura distribučního řetězce dle délky distribuce</vt:lpstr>
      <vt:lpstr>Distribuční systém</vt:lpstr>
      <vt:lpstr>Použité 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Distribuční logistika</dc:title>
  <dc:creator>PC9</dc:creator>
  <cp:lastModifiedBy>zpolakova00</cp:lastModifiedBy>
  <cp:revision>12</cp:revision>
  <dcterms:created xsi:type="dcterms:W3CDTF">2013-10-28T12:41:42Z</dcterms:created>
  <dcterms:modified xsi:type="dcterms:W3CDTF">2014-02-27T06:56:04Z</dcterms:modified>
</cp:coreProperties>
</file>