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  <p:sldMasterId id="2147483711" r:id="rId2"/>
  </p:sldMasterIdLst>
  <p:sldIdLst>
    <p:sldId id="268" r:id="rId3"/>
    <p:sldId id="266" r:id="rId4"/>
    <p:sldId id="256" r:id="rId5"/>
    <p:sldId id="257" r:id="rId6"/>
    <p:sldId id="258" r:id="rId7"/>
    <p:sldId id="259" r:id="rId8"/>
    <p:sldId id="260" r:id="rId9"/>
    <p:sldId id="261" r:id="rId10"/>
    <p:sldId id="263" r:id="rId11"/>
    <p:sldId id="264" r:id="rId12"/>
    <p:sldId id="262" r:id="rId13"/>
    <p:sldId id="265" r:id="rId14"/>
    <p:sldId id="269" r:id="rId15"/>
    <p:sldId id="270" r:id="rId16"/>
    <p:sldId id="267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mtClean="0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mtClean="0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mtClean="0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9" y="2640"/>
                <a:ext cx="335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mtClean="0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  <p:sp>
        <p:nvSpPr>
          <p:cNvPr id="5018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018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F87465BE-0F37-4E7E-A5E3-DDB69294B7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2339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1946F9-2623-4D40-9C94-34A908BFB4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4280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3C40F-741D-45D6-9F3C-9060CA7A02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3042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5FD741-CB9E-449F-8A06-D302869348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1888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30E5D3-0D52-4445-9827-5716B518A4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787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EC382C-D71F-4694-8826-5AC7F08AF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971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EEC6B-5ED3-4A69-AB14-EC1D0FCF6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851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F03B1F-7F07-4E3D-94DC-5E7D2C39B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21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7020A-CB86-41EC-9BA4-2BA38FCE28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802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18D4A-BBFD-4C70-BFAC-CE47139B95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105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602770-F99A-40A3-A5B8-F6D6C6FC9F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59685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F27D3-7786-45D9-9916-C5B5BA7FBF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28778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3BE9D-DBB3-4F0B-AB5B-1A63D980E6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68496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911AB-E269-4EF0-84FE-E16D9A61C3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35356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4D5041-252E-4878-A93A-858145AD30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52240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5E4B6-4C32-4EAC-AF44-2C5B8AE052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65599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2574CA-CB2E-4368-A4EE-1E320C95F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72565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E9753-7F1B-4898-BED8-294BFEEC51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34740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9B37C2-F1CE-48F5-A7D8-5CB9DC3DA6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83661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EF026-B08B-42C6-BDF0-6823A0BC31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61181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99EAC9-2ABD-4257-9757-FFA6E533FD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38030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1AA15-A197-4813-8F39-B503C46DC9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7060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916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16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16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30A2F42A-722F-4C31-86A9-EC354356D7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F33BD20-C85E-4857-BD3C-3CD2AB594E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mezelenou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opravni-znaceni.eu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25" y="579438"/>
            <a:ext cx="8529638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99" name="Obdélník 1"/>
          <p:cNvSpPr>
            <a:spLocks noChangeArrowheads="1"/>
          </p:cNvSpPr>
          <p:nvPr/>
        </p:nvSpPr>
        <p:spPr bwMode="auto">
          <a:xfrm>
            <a:off x="1258888" y="2924175"/>
            <a:ext cx="5257800" cy="2309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Tahoma" pitchFamily="34" charset="0"/>
              </a:rPr>
              <a:t>NÁZEV ŠKOLY: Základní škola a Mateřská škola Doudleby, okres České Budějovice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Tahoma" pitchFamily="34" charset="0"/>
              </a:rPr>
              <a:t> 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Tahoma" pitchFamily="34" charset="0"/>
              </a:rPr>
              <a:t>AUTOR: Mgr. Jaromíra Stropková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Tahoma" pitchFamily="34" charset="0"/>
              </a:rPr>
              <a:t>NÁZEV:	VY_32_INOVACE_04_Dopravní značky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Tahoma" pitchFamily="34" charset="0"/>
              </a:rPr>
              <a:t>TÉMA: Prvouka , Já a můj svět, Cesta do školy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Tahoma" pitchFamily="34" charset="0"/>
              </a:rPr>
              <a:t>Datum tvorby:  14. října 2013 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Tahoma" pitchFamily="34" charset="0"/>
              </a:rPr>
              <a:t>Číslo projektu:      CZ.1.07/1.4.00/21.3424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1403350" y="1557338"/>
            <a:ext cx="182293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3600" dirty="0"/>
              <a:t>Anotace</a:t>
            </a: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1619672" y="4289455"/>
            <a:ext cx="5472212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 dirty="0"/>
              <a:t>Materiál je vhodné doplnit o: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 dirty="0"/>
              <a:t> </a:t>
            </a:r>
            <a:r>
              <a:rPr lang="cs-CZ" altLang="cs-CZ" sz="1800" dirty="0" smtClean="0"/>
              <a:t>                        </a:t>
            </a:r>
            <a:r>
              <a:rPr lang="cs-CZ" altLang="cs-CZ" sz="1800" dirty="0" smtClean="0">
                <a:hlinkClick r:id="rId2"/>
              </a:rPr>
              <a:t>www.mamezelenou.cz</a:t>
            </a:r>
            <a:r>
              <a:rPr lang="cs-CZ" altLang="cs-CZ" sz="1800" dirty="0" smtClean="0"/>
              <a:t>    </a:t>
            </a:r>
            <a:endParaRPr lang="cs-CZ" altLang="cs-CZ" sz="1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971600" y="2492896"/>
            <a:ext cx="799969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Žáci řeší úkoly u dopravních značek nejprve bez spuštění prezentace </a:t>
            </a:r>
          </a:p>
          <a:p>
            <a:r>
              <a:rPr lang="cs-CZ" dirty="0" smtClean="0"/>
              <a:t>na svých PC stanovištích.</a:t>
            </a:r>
          </a:p>
          <a:p>
            <a:r>
              <a:rPr lang="cs-CZ" dirty="0" smtClean="0"/>
              <a:t>Správné řešení zaznamenávají do tabulky na snímku 3 nebo na přetištěné či </a:t>
            </a:r>
          </a:p>
          <a:p>
            <a:r>
              <a:rPr lang="cs-CZ" dirty="0"/>
              <a:t>p</a:t>
            </a:r>
            <a:r>
              <a:rPr lang="cs-CZ" dirty="0" smtClean="0"/>
              <a:t>řekreslené tabulce.</a:t>
            </a:r>
          </a:p>
          <a:p>
            <a:r>
              <a:rPr lang="cs-CZ" dirty="0" smtClean="0"/>
              <a:t>Kontrolu provedou společně s učitelem na interaktivní tabuli při spuštěné </a:t>
            </a:r>
          </a:p>
          <a:p>
            <a:r>
              <a:rPr lang="cs-CZ" dirty="0"/>
              <a:t>p</a:t>
            </a:r>
            <a:r>
              <a:rPr lang="cs-CZ" dirty="0" smtClean="0"/>
              <a:t>rezentaci.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1187450" y="214313"/>
            <a:ext cx="7756525" cy="1198562"/>
          </a:xfrm>
        </p:spPr>
        <p:txBody>
          <a:bodyPr/>
          <a:lstStyle/>
          <a:p>
            <a:pPr eaLnBrk="1" hangingPunct="1"/>
            <a:r>
              <a:rPr lang="cs-CZ" altLang="cs-CZ" smtClean="0"/>
              <a:t>DOPRAVNÍ  ZNAČKY</a:t>
            </a:r>
          </a:p>
        </p:txBody>
      </p:sp>
      <p:graphicFrame>
        <p:nvGraphicFramePr>
          <p:cNvPr id="2109" name="Group 61"/>
          <p:cNvGraphicFramePr>
            <a:graphicFrameLocks noGrp="1"/>
          </p:cNvGraphicFramePr>
          <p:nvPr>
            <p:ph sz="half" idx="1"/>
          </p:nvPr>
        </p:nvGraphicFramePr>
        <p:xfrm>
          <a:off x="1531938" y="3616325"/>
          <a:ext cx="3333750" cy="1439863"/>
        </p:xfrm>
        <a:graphic>
          <a:graphicData uri="http://schemas.openxmlformats.org/drawingml/2006/table">
            <a:tbl>
              <a:tblPr/>
              <a:tblGrid>
                <a:gridCol w="666750"/>
                <a:gridCol w="666750"/>
                <a:gridCol w="666750"/>
                <a:gridCol w="666750"/>
                <a:gridCol w="666750"/>
              </a:tblGrid>
              <a:tr h="1439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185" name="Text Box 6"/>
          <p:cNvSpPr txBox="1">
            <a:spLocks noChangeArrowheads="1"/>
          </p:cNvSpPr>
          <p:nvPr/>
        </p:nvSpPr>
        <p:spPr bwMode="auto">
          <a:xfrm>
            <a:off x="1187450" y="1844675"/>
            <a:ext cx="631825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charset="0"/>
              </a:rPr>
              <a:t>Na následujících stránkách najdete vždy 2 dopravní značky.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charset="0"/>
              </a:rPr>
              <a:t>U každé značky je písmeno velké abecedy (P, R ,Y….)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charset="0"/>
              </a:rPr>
              <a:t>Správné písmeno opište do tabulky, vyjde  tajenka!</a:t>
            </a:r>
          </a:p>
        </p:txBody>
      </p:sp>
      <p:graphicFrame>
        <p:nvGraphicFramePr>
          <p:cNvPr id="2168" name="Group 120"/>
          <p:cNvGraphicFramePr>
            <a:graphicFrameLocks noGrp="1"/>
          </p:cNvGraphicFramePr>
          <p:nvPr>
            <p:ph sz="half" idx="2"/>
          </p:nvPr>
        </p:nvGraphicFramePr>
        <p:xfrm>
          <a:off x="5205413" y="3616325"/>
          <a:ext cx="2311400" cy="1439863"/>
        </p:xfrm>
        <a:graphic>
          <a:graphicData uri="http://schemas.openxmlformats.org/drawingml/2006/table">
            <a:tbl>
              <a:tblPr/>
              <a:tblGrid>
                <a:gridCol w="577850"/>
                <a:gridCol w="577850"/>
                <a:gridCol w="577850"/>
                <a:gridCol w="577850"/>
              </a:tblGrid>
              <a:tr h="1439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198" name="Picture 121" descr="Dě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9925" y="5005388"/>
            <a:ext cx="1685925" cy="147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99" name="Text Box 130"/>
          <p:cNvSpPr txBox="1">
            <a:spLocks noChangeArrowheads="1"/>
          </p:cNvSpPr>
          <p:nvPr/>
        </p:nvSpPr>
        <p:spPr bwMode="auto">
          <a:xfrm>
            <a:off x="8027988" y="4868863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sp>
        <p:nvSpPr>
          <p:cNvPr id="7200" name="Text Box 131"/>
          <p:cNvSpPr txBox="1">
            <a:spLocks noChangeArrowheads="1"/>
          </p:cNvSpPr>
          <p:nvPr/>
        </p:nvSpPr>
        <p:spPr bwMode="auto">
          <a:xfrm>
            <a:off x="7740650" y="3644900"/>
            <a:ext cx="52387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5400" b="1">
                <a:latin typeface="Arial" charset="0"/>
              </a:rPr>
              <a:t>!</a:t>
            </a:r>
          </a:p>
        </p:txBody>
      </p:sp>
      <p:sp>
        <p:nvSpPr>
          <p:cNvPr id="7201" name="TextovéPole 1"/>
          <p:cNvSpPr txBox="1">
            <a:spLocks noChangeArrowheads="1"/>
          </p:cNvSpPr>
          <p:nvPr/>
        </p:nvSpPr>
        <p:spPr bwMode="auto">
          <a:xfrm>
            <a:off x="611561" y="5517232"/>
            <a:ext cx="79456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 b="1" dirty="0" smtClean="0"/>
              <a:t>Nejprve při nespuštěné prezentaci vyplň tabulku, pak </a:t>
            </a:r>
            <a:r>
              <a:rPr lang="cs-CZ" altLang="cs-CZ" sz="2400" b="1" dirty="0"/>
              <a:t>si </a:t>
            </a:r>
            <a:r>
              <a:rPr lang="cs-CZ" altLang="cs-CZ" sz="2400" b="1" dirty="0" smtClean="0"/>
              <a:t>pusť prezentaci </a:t>
            </a:r>
            <a:r>
              <a:rPr lang="cs-CZ" altLang="cs-CZ" sz="2400" b="1" dirty="0"/>
              <a:t>a </a:t>
            </a:r>
            <a:r>
              <a:rPr lang="cs-CZ" altLang="cs-CZ" sz="2400" b="1" dirty="0" smtClean="0"/>
              <a:t>klikej</a:t>
            </a:r>
            <a:r>
              <a:rPr lang="cs-CZ" altLang="cs-CZ" sz="2400" b="1" dirty="0"/>
              <a:t>!</a:t>
            </a:r>
            <a:endParaRPr lang="cs-CZ" alt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 descr="Cyklist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349500"/>
            <a:ext cx="2333625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6" descr="Stezka pro cyklist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5600" y="2492375"/>
            <a:ext cx="2047875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Rectangle 7"/>
          <p:cNvSpPr>
            <a:spLocks noChangeArrowheads="1"/>
          </p:cNvSpPr>
          <p:nvPr/>
        </p:nvSpPr>
        <p:spPr bwMode="auto">
          <a:xfrm>
            <a:off x="1476375" y="1700213"/>
            <a:ext cx="5937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>
                <a:latin typeface="Arial" charset="0"/>
              </a:rPr>
              <a:t>B</a:t>
            </a:r>
          </a:p>
        </p:txBody>
      </p:sp>
      <p:sp>
        <p:nvSpPr>
          <p:cNvPr id="8197" name="Text Box 8"/>
          <p:cNvSpPr txBox="1">
            <a:spLocks noChangeArrowheads="1"/>
          </p:cNvSpPr>
          <p:nvPr/>
        </p:nvSpPr>
        <p:spPr bwMode="auto">
          <a:xfrm>
            <a:off x="5435600" y="1700213"/>
            <a:ext cx="6477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>
                <a:latin typeface="Arial" charset="0"/>
              </a:rPr>
              <a:t>P</a:t>
            </a:r>
          </a:p>
        </p:txBody>
      </p:sp>
      <p:sp>
        <p:nvSpPr>
          <p:cNvPr id="8198" name="Text Box 9"/>
          <p:cNvSpPr txBox="1">
            <a:spLocks noChangeArrowheads="1"/>
          </p:cNvSpPr>
          <p:nvPr/>
        </p:nvSpPr>
        <p:spPr bwMode="auto">
          <a:xfrm>
            <a:off x="539750" y="4868863"/>
            <a:ext cx="83534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 b="1">
                <a:latin typeface="Arial" charset="0"/>
              </a:rPr>
              <a:t>Která dopravní značka označuje stezku pro cyklisty?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 descr="Dě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663825" cy="2338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 Box 5"/>
          <p:cNvSpPr txBox="1">
            <a:spLocks noChangeArrowheads="1"/>
          </p:cNvSpPr>
          <p:nvPr/>
        </p:nvSpPr>
        <p:spPr bwMode="auto">
          <a:xfrm>
            <a:off x="1692275" y="1700213"/>
            <a:ext cx="7397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>
                <a:latin typeface="Arial" charset="0"/>
              </a:rPr>
              <a:t>O</a:t>
            </a:r>
          </a:p>
        </p:txBody>
      </p:sp>
      <p:pic>
        <p:nvPicPr>
          <p:cNvPr id="13318" name="Picture 6" descr="Stezka pro chodc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525" y="2420938"/>
            <a:ext cx="2160588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Text Box 8"/>
          <p:cNvSpPr txBox="1">
            <a:spLocks noChangeArrowheads="1"/>
          </p:cNvSpPr>
          <p:nvPr/>
        </p:nvSpPr>
        <p:spPr bwMode="auto">
          <a:xfrm>
            <a:off x="5343525" y="1736725"/>
            <a:ext cx="55086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>
                <a:latin typeface="Arial" charset="0"/>
              </a:rPr>
              <a:t>A</a:t>
            </a:r>
          </a:p>
        </p:txBody>
      </p:sp>
      <p:sp>
        <p:nvSpPr>
          <p:cNvPr id="9222" name="Text Box 9"/>
          <p:cNvSpPr txBox="1">
            <a:spLocks noChangeArrowheads="1"/>
          </p:cNvSpPr>
          <p:nvPr/>
        </p:nvSpPr>
        <p:spPr bwMode="auto">
          <a:xfrm>
            <a:off x="1166813" y="5175250"/>
            <a:ext cx="75961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 b="1">
                <a:latin typeface="Arial" charset="0"/>
              </a:rPr>
              <a:t>Která značka upozorňuje řidiče, že tam chodí děti 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Pozor, přechod pro chod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276475"/>
            <a:ext cx="2376488" cy="208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6" descr="Jiné nebezpeč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420938"/>
            <a:ext cx="2159000" cy="190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Rectangle 7"/>
          <p:cNvSpPr>
            <a:spLocks noChangeArrowheads="1"/>
          </p:cNvSpPr>
          <p:nvPr/>
        </p:nvSpPr>
        <p:spPr bwMode="auto">
          <a:xfrm>
            <a:off x="1835150" y="1844675"/>
            <a:ext cx="39846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>
                <a:latin typeface="Arial" charset="0"/>
              </a:rPr>
              <a:t>Z</a:t>
            </a:r>
          </a:p>
        </p:txBody>
      </p:sp>
      <p:sp>
        <p:nvSpPr>
          <p:cNvPr id="10245" name="Text Box 8"/>
          <p:cNvSpPr txBox="1">
            <a:spLocks noChangeArrowheads="1"/>
          </p:cNvSpPr>
          <p:nvPr/>
        </p:nvSpPr>
        <p:spPr bwMode="auto">
          <a:xfrm>
            <a:off x="5795963" y="1844675"/>
            <a:ext cx="4318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>
                <a:latin typeface="Arial" charset="0"/>
              </a:rPr>
              <a:t>L</a:t>
            </a:r>
          </a:p>
        </p:txBody>
      </p:sp>
      <p:sp>
        <p:nvSpPr>
          <p:cNvPr id="10246" name="Text Box 9"/>
          <p:cNvSpPr txBox="1">
            <a:spLocks noChangeArrowheads="1"/>
          </p:cNvSpPr>
          <p:nvPr/>
        </p:nvSpPr>
        <p:spPr bwMode="auto">
          <a:xfrm>
            <a:off x="539750" y="4672013"/>
            <a:ext cx="84153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 b="1">
                <a:latin typeface="Arial" charset="0"/>
              </a:rPr>
              <a:t>Která značka upozorňuje řidiče na přechod pro chodce?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4" name="Picture 4" descr="Přechod pro chod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625" y="2349500"/>
            <a:ext cx="1944688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6" descr="Pozor, přechod pro chodc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078038"/>
            <a:ext cx="2447925" cy="2144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Rectangle 9"/>
          <p:cNvSpPr>
            <a:spLocks noChangeArrowheads="1"/>
          </p:cNvSpPr>
          <p:nvPr/>
        </p:nvSpPr>
        <p:spPr bwMode="auto">
          <a:xfrm>
            <a:off x="5003800" y="1989138"/>
            <a:ext cx="8636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/>
              <a:t>O</a:t>
            </a:r>
          </a:p>
        </p:txBody>
      </p:sp>
      <p:sp>
        <p:nvSpPr>
          <p:cNvPr id="11269" name="Text Box 10"/>
          <p:cNvSpPr txBox="1">
            <a:spLocks noChangeArrowheads="1"/>
          </p:cNvSpPr>
          <p:nvPr/>
        </p:nvSpPr>
        <p:spPr bwMode="auto">
          <a:xfrm>
            <a:off x="1527175" y="4959350"/>
            <a:ext cx="60436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 b="1">
                <a:latin typeface="Arial" charset="0"/>
              </a:rPr>
              <a:t>U které značky můžeš přejít přes silnici?</a:t>
            </a:r>
          </a:p>
        </p:txBody>
      </p:sp>
      <p:sp>
        <p:nvSpPr>
          <p:cNvPr id="11270" name="Text Box 11"/>
          <p:cNvSpPr txBox="1">
            <a:spLocks noChangeArrowheads="1"/>
          </p:cNvSpPr>
          <p:nvPr/>
        </p:nvSpPr>
        <p:spPr bwMode="auto">
          <a:xfrm>
            <a:off x="1619250" y="2054225"/>
            <a:ext cx="5048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/>
              <a:t>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 descr="Stezka pro chod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133600"/>
            <a:ext cx="2303463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5" descr="Stezka pro cyklist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625" y="2205038"/>
            <a:ext cx="2159000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 Box 10"/>
          <p:cNvSpPr txBox="1">
            <a:spLocks noChangeArrowheads="1"/>
          </p:cNvSpPr>
          <p:nvPr/>
        </p:nvSpPr>
        <p:spPr bwMode="auto">
          <a:xfrm>
            <a:off x="900113" y="4887913"/>
            <a:ext cx="79200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 b="1">
                <a:latin typeface="Arial" charset="0"/>
              </a:rPr>
              <a:t>Jedeš na kole. U které značky nesmíš jet dál? Proč?</a:t>
            </a:r>
          </a:p>
        </p:txBody>
      </p:sp>
      <p:sp>
        <p:nvSpPr>
          <p:cNvPr id="12293" name="Text Box 11"/>
          <p:cNvSpPr txBox="1">
            <a:spLocks noChangeArrowheads="1"/>
          </p:cNvSpPr>
          <p:nvPr/>
        </p:nvSpPr>
        <p:spPr bwMode="auto">
          <a:xfrm>
            <a:off x="1166813" y="1360488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sp>
        <p:nvSpPr>
          <p:cNvPr id="12294" name="Text Box 13"/>
          <p:cNvSpPr txBox="1">
            <a:spLocks noChangeArrowheads="1"/>
          </p:cNvSpPr>
          <p:nvPr/>
        </p:nvSpPr>
        <p:spPr bwMode="auto">
          <a:xfrm>
            <a:off x="5292725" y="2205038"/>
            <a:ext cx="9350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>
                <a:latin typeface="Arial" charset="0"/>
              </a:rPr>
              <a:t>T</a:t>
            </a:r>
          </a:p>
        </p:txBody>
      </p:sp>
      <p:sp>
        <p:nvSpPr>
          <p:cNvPr id="12295" name="Rectangle 14"/>
          <p:cNvSpPr>
            <a:spLocks noChangeArrowheads="1"/>
          </p:cNvSpPr>
          <p:nvPr/>
        </p:nvSpPr>
        <p:spPr bwMode="auto">
          <a:xfrm>
            <a:off x="1524000" y="2058988"/>
            <a:ext cx="5524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/>
              <a:t>R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6" name="Picture 4" descr="Zákaz vjezdu cyklistů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2852738"/>
            <a:ext cx="1979613" cy="197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5" descr="Zákaz vjezdu traktorů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163" y="2924175"/>
            <a:ext cx="1944687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 Box 14"/>
          <p:cNvSpPr txBox="1">
            <a:spLocks noChangeArrowheads="1"/>
          </p:cNvSpPr>
          <p:nvPr/>
        </p:nvSpPr>
        <p:spPr bwMode="auto">
          <a:xfrm>
            <a:off x="971550" y="5026025"/>
            <a:ext cx="78533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 b="1"/>
              <a:t>U které značky smíš pokračovat v jízdě na kole?</a:t>
            </a:r>
          </a:p>
        </p:txBody>
      </p:sp>
      <p:sp>
        <p:nvSpPr>
          <p:cNvPr id="13317" name="Text Box 15"/>
          <p:cNvSpPr txBox="1">
            <a:spLocks noChangeArrowheads="1"/>
          </p:cNvSpPr>
          <p:nvPr/>
        </p:nvSpPr>
        <p:spPr bwMode="auto">
          <a:xfrm>
            <a:off x="1403350" y="2060575"/>
            <a:ext cx="5048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/>
              <a:t>N</a:t>
            </a:r>
          </a:p>
        </p:txBody>
      </p:sp>
      <p:sp>
        <p:nvSpPr>
          <p:cNvPr id="13318" name="Text Box 16"/>
          <p:cNvSpPr txBox="1">
            <a:spLocks noChangeArrowheads="1"/>
          </p:cNvSpPr>
          <p:nvPr/>
        </p:nvSpPr>
        <p:spPr bwMode="auto">
          <a:xfrm>
            <a:off x="5148263" y="2060575"/>
            <a:ext cx="719137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/>
              <a:t>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Zákaz vjezdu všech vozidel ( v obou směrech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050" y="2781300"/>
            <a:ext cx="161925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5" descr="Dej přednost v jízdě!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5600" y="2852738"/>
            <a:ext cx="184785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7"/>
          <p:cNvSpPr txBox="1">
            <a:spLocks noChangeArrowheads="1"/>
          </p:cNvSpPr>
          <p:nvPr/>
        </p:nvSpPr>
        <p:spPr bwMode="auto">
          <a:xfrm>
            <a:off x="4695825" y="2508250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/>
          </a:p>
        </p:txBody>
      </p:sp>
      <p:sp>
        <p:nvSpPr>
          <p:cNvPr id="14341" name="Rectangle 9"/>
          <p:cNvSpPr>
            <a:spLocks noChangeArrowheads="1"/>
          </p:cNvSpPr>
          <p:nvPr/>
        </p:nvSpPr>
        <p:spPr bwMode="auto">
          <a:xfrm>
            <a:off x="1547813" y="2214563"/>
            <a:ext cx="496887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/>
              <a:t>É</a:t>
            </a:r>
          </a:p>
        </p:txBody>
      </p:sp>
      <p:sp>
        <p:nvSpPr>
          <p:cNvPr id="14342" name="Rectangle 11"/>
          <p:cNvSpPr>
            <a:spLocks noChangeArrowheads="1"/>
          </p:cNvSpPr>
          <p:nvPr/>
        </p:nvSpPr>
        <p:spPr bwMode="auto">
          <a:xfrm>
            <a:off x="4932363" y="2143125"/>
            <a:ext cx="522287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/>
              <a:t>Ě</a:t>
            </a:r>
          </a:p>
        </p:txBody>
      </p:sp>
      <p:sp>
        <p:nvSpPr>
          <p:cNvPr id="14343" name="Text Box 12"/>
          <p:cNvSpPr txBox="1">
            <a:spLocks noChangeArrowheads="1"/>
          </p:cNvSpPr>
          <p:nvPr/>
        </p:nvSpPr>
        <p:spPr bwMode="auto">
          <a:xfrm>
            <a:off x="827088" y="4953000"/>
            <a:ext cx="8118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 b="1"/>
              <a:t>Která značka ti přikazuje: Dej přednost v jízdě!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 descr="Zákaz vjezdu cyklistů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19438"/>
            <a:ext cx="1908175" cy="190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5" descr="Stezka pro cyklist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525" y="2852738"/>
            <a:ext cx="2047875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4" name="Text Box 7"/>
          <p:cNvSpPr txBox="1">
            <a:spLocks noChangeArrowheads="1"/>
          </p:cNvSpPr>
          <p:nvPr/>
        </p:nvSpPr>
        <p:spPr bwMode="auto">
          <a:xfrm>
            <a:off x="1403350" y="2205038"/>
            <a:ext cx="7207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/>
              <a:t>T</a:t>
            </a:r>
          </a:p>
        </p:txBody>
      </p:sp>
      <p:sp>
        <p:nvSpPr>
          <p:cNvPr id="15365" name="Text Box 8"/>
          <p:cNvSpPr txBox="1">
            <a:spLocks noChangeArrowheads="1"/>
          </p:cNvSpPr>
          <p:nvPr/>
        </p:nvSpPr>
        <p:spPr bwMode="auto">
          <a:xfrm>
            <a:off x="5508625" y="2205038"/>
            <a:ext cx="5032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/>
              <a:t>A</a:t>
            </a:r>
          </a:p>
        </p:txBody>
      </p:sp>
      <p:sp>
        <p:nvSpPr>
          <p:cNvPr id="15366" name="Text Box 10"/>
          <p:cNvSpPr txBox="1">
            <a:spLocks noChangeArrowheads="1"/>
          </p:cNvSpPr>
          <p:nvPr/>
        </p:nvSpPr>
        <p:spPr bwMode="auto">
          <a:xfrm>
            <a:off x="1338263" y="50276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/>
          </a:p>
        </p:txBody>
      </p:sp>
      <p:sp>
        <p:nvSpPr>
          <p:cNvPr id="15367" name="Text Box 11"/>
          <p:cNvSpPr txBox="1">
            <a:spLocks noChangeArrowheads="1"/>
          </p:cNvSpPr>
          <p:nvPr/>
        </p:nvSpPr>
        <p:spPr bwMode="auto">
          <a:xfrm>
            <a:off x="1311275" y="5313363"/>
            <a:ext cx="661751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 b="1" dirty="0"/>
              <a:t>Která značka ti </a:t>
            </a:r>
            <a:r>
              <a:rPr lang="cs-CZ" altLang="cs-CZ" sz="2400" b="1" dirty="0" smtClean="0"/>
              <a:t>ukazuje, </a:t>
            </a:r>
            <a:r>
              <a:rPr lang="cs-CZ" altLang="cs-CZ" sz="2400" b="1" dirty="0"/>
              <a:t>kudy nesmíš jet?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Zákaz vjezdu vyznačených vozide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4075" y="2636838"/>
            <a:ext cx="161925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5" descr="Železniční přejezd bez záv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781300"/>
            <a:ext cx="1838325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1166813" y="2373313"/>
            <a:ext cx="433387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/>
              <a:t>I</a:t>
            </a:r>
          </a:p>
        </p:txBody>
      </p:sp>
      <p:sp>
        <p:nvSpPr>
          <p:cNvPr id="16389" name="Text Box 7"/>
          <p:cNvSpPr txBox="1">
            <a:spLocks noChangeArrowheads="1"/>
          </p:cNvSpPr>
          <p:nvPr/>
        </p:nvSpPr>
        <p:spPr bwMode="auto">
          <a:xfrm>
            <a:off x="5148263" y="2492375"/>
            <a:ext cx="7207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4000" b="1"/>
              <a:t>C</a:t>
            </a:r>
          </a:p>
        </p:txBody>
      </p:sp>
      <p:sp>
        <p:nvSpPr>
          <p:cNvPr id="16390" name="Text Box 8"/>
          <p:cNvSpPr txBox="1">
            <a:spLocks noChangeArrowheads="1"/>
          </p:cNvSpPr>
          <p:nvPr/>
        </p:nvSpPr>
        <p:spPr bwMode="auto">
          <a:xfrm>
            <a:off x="684213" y="4941888"/>
            <a:ext cx="7885112" cy="830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 b="1"/>
              <a:t>Která dopravní značka zakazuje vjezd všem vozidlům na silnici?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196752"/>
            <a:ext cx="7026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Prémiový úkol: </a:t>
            </a:r>
            <a:r>
              <a:rPr lang="cs-CZ" dirty="0" smtClean="0"/>
              <a:t>Které značky jsou na informační tabuli ve Stožci? </a:t>
            </a:r>
            <a:endParaRPr lang="cs-CZ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143483" y="2061220"/>
            <a:ext cx="5256584" cy="4265910"/>
            <a:chOff x="1475656" y="1988840"/>
            <a:chExt cx="5256584" cy="4265910"/>
          </a:xfrm>
        </p:grpSpPr>
        <p:pic>
          <p:nvPicPr>
            <p:cNvPr id="6146" name="Picture 3" descr="C:\Documents and Settings\Standard\Plocha\Přírodniny\Panel značky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1775" y="2133600"/>
              <a:ext cx="3090863" cy="4121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4" name="Přímá spojnice se šipkou 3"/>
            <p:cNvCxnSpPr/>
            <p:nvPr/>
          </p:nvCxnSpPr>
          <p:spPr>
            <a:xfrm flipH="1">
              <a:off x="4788024" y="2780928"/>
              <a:ext cx="1512168" cy="576064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se šipkou 5"/>
            <p:cNvCxnSpPr/>
            <p:nvPr/>
          </p:nvCxnSpPr>
          <p:spPr>
            <a:xfrm flipH="1">
              <a:off x="4317206" y="1988840"/>
              <a:ext cx="254794" cy="432048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se šipkou 7"/>
            <p:cNvCxnSpPr/>
            <p:nvPr/>
          </p:nvCxnSpPr>
          <p:spPr>
            <a:xfrm>
              <a:off x="1475656" y="3645024"/>
              <a:ext cx="2088232" cy="72008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se šipkou 9"/>
            <p:cNvCxnSpPr/>
            <p:nvPr/>
          </p:nvCxnSpPr>
          <p:spPr>
            <a:xfrm flipV="1">
              <a:off x="2198659" y="4509120"/>
              <a:ext cx="2373341" cy="722916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>
              <a:off x="1873058" y="4311098"/>
              <a:ext cx="1797434" cy="108012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/>
            <p:nvPr/>
          </p:nvCxnSpPr>
          <p:spPr>
            <a:xfrm flipH="1">
              <a:off x="5019866" y="4005064"/>
              <a:ext cx="1064302" cy="414046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 flipH="1">
              <a:off x="5220072" y="4149080"/>
              <a:ext cx="1512168" cy="72008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/>
            <p:nvPr/>
          </p:nvCxnSpPr>
          <p:spPr>
            <a:xfrm>
              <a:off x="2519772" y="3068960"/>
              <a:ext cx="1620180" cy="144016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/>
            <p:nvPr/>
          </p:nvCxnSpPr>
          <p:spPr>
            <a:xfrm>
              <a:off x="1691680" y="2133600"/>
              <a:ext cx="1080095" cy="71264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TextovéPole 25"/>
          <p:cNvSpPr txBox="1"/>
          <p:nvPr/>
        </p:nvSpPr>
        <p:spPr>
          <a:xfrm>
            <a:off x="5724128" y="2636912"/>
            <a:ext cx="39946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</a:p>
          <a:p>
            <a:r>
              <a:rPr lang="cs-CZ" dirty="0" smtClean="0"/>
              <a:t>2)</a:t>
            </a:r>
          </a:p>
          <a:p>
            <a:r>
              <a:rPr lang="cs-CZ" dirty="0" smtClean="0"/>
              <a:t>3)</a:t>
            </a:r>
          </a:p>
          <a:p>
            <a:r>
              <a:rPr lang="cs-CZ" dirty="0" smtClean="0"/>
              <a:t>4)</a:t>
            </a:r>
          </a:p>
          <a:p>
            <a:r>
              <a:rPr lang="cs-CZ" dirty="0" smtClean="0"/>
              <a:t>5)</a:t>
            </a:r>
          </a:p>
          <a:p>
            <a:r>
              <a:rPr lang="cs-CZ" dirty="0" smtClean="0"/>
              <a:t>6)</a:t>
            </a:r>
          </a:p>
          <a:p>
            <a:r>
              <a:rPr lang="cs-CZ" dirty="0" smtClean="0"/>
              <a:t>7)</a:t>
            </a:r>
          </a:p>
          <a:p>
            <a:r>
              <a:rPr lang="cs-CZ" dirty="0" smtClean="0"/>
              <a:t>8)</a:t>
            </a:r>
          </a:p>
          <a:p>
            <a:endParaRPr lang="cs-CZ" dirty="0" smtClean="0"/>
          </a:p>
        </p:txBody>
      </p:sp>
      <p:sp>
        <p:nvSpPr>
          <p:cNvPr id="27" name="TextovéPole 26"/>
          <p:cNvSpPr txBox="1"/>
          <p:nvPr/>
        </p:nvSpPr>
        <p:spPr>
          <a:xfrm>
            <a:off x="3347864" y="2061220"/>
            <a:ext cx="39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51995" y="2853308"/>
            <a:ext cx="39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43983" y="4077444"/>
            <a:ext cx="39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843717" y="4383478"/>
            <a:ext cx="448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99554" y="4942958"/>
            <a:ext cx="39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  <p:sp>
        <p:nvSpPr>
          <p:cNvPr id="6144" name="TextovéPole 6143"/>
          <p:cNvSpPr txBox="1"/>
          <p:nvPr/>
        </p:nvSpPr>
        <p:spPr>
          <a:xfrm>
            <a:off x="611560" y="4383478"/>
            <a:ext cx="39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  <p:sp>
        <p:nvSpPr>
          <p:cNvPr id="6145" name="TextovéPole 6144"/>
          <p:cNvSpPr txBox="1"/>
          <p:nvPr/>
        </p:nvSpPr>
        <p:spPr>
          <a:xfrm>
            <a:off x="359507" y="3717404"/>
            <a:ext cx="39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  <p:sp>
        <p:nvSpPr>
          <p:cNvPr id="6147" name="TextovéPole 6146"/>
          <p:cNvSpPr txBox="1"/>
          <p:nvPr/>
        </p:nvSpPr>
        <p:spPr>
          <a:xfrm>
            <a:off x="1099288" y="3037974"/>
            <a:ext cx="39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</a:t>
            </a:r>
            <a:endParaRPr lang="cs-CZ" dirty="0"/>
          </a:p>
        </p:txBody>
      </p:sp>
      <p:sp>
        <p:nvSpPr>
          <p:cNvPr id="6148" name="TextovéPole 6147"/>
          <p:cNvSpPr txBox="1"/>
          <p:nvPr/>
        </p:nvSpPr>
        <p:spPr>
          <a:xfrm>
            <a:off x="359507" y="2241612"/>
            <a:ext cx="39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1835150" y="1412875"/>
            <a:ext cx="936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Řešení: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547664" y="2996952"/>
            <a:ext cx="392633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vyšlo v tajence?  POZOR DĚTI</a:t>
            </a:r>
          </a:p>
          <a:p>
            <a:endParaRPr lang="cs-CZ" dirty="0"/>
          </a:p>
          <a:p>
            <a:r>
              <a:rPr lang="cs-CZ" dirty="0" smtClean="0"/>
              <a:t>Informační tabule ve Stožci : </a:t>
            </a:r>
          </a:p>
          <a:p>
            <a:r>
              <a:rPr lang="cs-CZ" dirty="0" smtClean="0"/>
              <a:t>1) Slepá ulice</a:t>
            </a:r>
          </a:p>
          <a:p>
            <a:r>
              <a:rPr lang="cs-CZ" dirty="0" smtClean="0"/>
              <a:t>2) Parkoviště</a:t>
            </a:r>
          </a:p>
          <a:p>
            <a:r>
              <a:rPr lang="cs-CZ" dirty="0" smtClean="0"/>
              <a:t>3) Celnice</a:t>
            </a:r>
          </a:p>
          <a:p>
            <a:r>
              <a:rPr lang="cs-CZ" dirty="0" smtClean="0"/>
              <a:t>4) Policie</a:t>
            </a:r>
          </a:p>
          <a:p>
            <a:r>
              <a:rPr lang="cs-CZ" dirty="0" smtClean="0"/>
              <a:t>5) Zákaz vjezdu vyznačených vozidel</a:t>
            </a:r>
          </a:p>
          <a:p>
            <a:r>
              <a:rPr lang="cs-CZ" dirty="0" smtClean="0"/>
              <a:t>6) Informace</a:t>
            </a:r>
          </a:p>
          <a:p>
            <a:r>
              <a:rPr lang="cs-CZ" dirty="0" smtClean="0"/>
              <a:t>7) Směrové šipky </a:t>
            </a:r>
          </a:p>
          <a:p>
            <a:r>
              <a:rPr lang="cs-CZ" dirty="0" smtClean="0"/>
              <a:t>8) Začátek obce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1258888" y="2708275"/>
            <a:ext cx="5143972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 dirty="0"/>
              <a:t>Zdroje</a:t>
            </a:r>
            <a:r>
              <a:rPr lang="cs-CZ" altLang="cs-CZ" sz="1800" dirty="0" smtClean="0"/>
              <a:t>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 dirty="0" smtClean="0"/>
              <a:t>Značky : </a:t>
            </a:r>
            <a:r>
              <a:rPr lang="cs-CZ" altLang="cs-CZ" sz="1800" dirty="0" smtClean="0">
                <a:hlinkClick r:id="rId2"/>
              </a:rPr>
              <a:t>www.dopravni-znaceni.eu</a:t>
            </a:r>
            <a:endParaRPr lang="cs-CZ" altLang="cs-CZ" sz="1800" dirty="0" smtClean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 dirty="0" smtClean="0"/>
              <a:t>Panel ve Stožci: Foto z vlastní fotogalerie autorky</a:t>
            </a:r>
            <a:endParaRPr lang="cs-CZ" alt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ěsice">
  <a:themeElements>
    <a:clrScheme name="Směsice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c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479</TotalTime>
  <Words>322</Words>
  <Application>Microsoft Office PowerPoint</Application>
  <PresentationFormat>Předvádění na obrazovce (4:3)</PresentationFormat>
  <Paragraphs>85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Směsice</vt:lpstr>
      <vt:lpstr>Motiv systému Office</vt:lpstr>
      <vt:lpstr>Snímek 1</vt:lpstr>
      <vt:lpstr>Snímek 2</vt:lpstr>
      <vt:lpstr>DOPRAVNÍ  ZNAČKY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 ZNAČKY</dc:title>
  <dc:creator>Uživatel</dc:creator>
  <cp:lastModifiedBy>Dum</cp:lastModifiedBy>
  <cp:revision>26</cp:revision>
  <dcterms:created xsi:type="dcterms:W3CDTF">2013-10-15T11:21:08Z</dcterms:created>
  <dcterms:modified xsi:type="dcterms:W3CDTF">2014-02-27T14:15:25Z</dcterms:modified>
</cp:coreProperties>
</file>