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5"/>
  </p:notesMasterIdLst>
  <p:sldIdLst>
    <p:sldId id="257" r:id="rId5"/>
    <p:sldId id="261" r:id="rId6"/>
    <p:sldId id="262" r:id="rId7"/>
    <p:sldId id="258" r:id="rId8"/>
    <p:sldId id="268" r:id="rId9"/>
    <p:sldId id="270" r:id="rId10"/>
    <p:sldId id="260" r:id="rId11"/>
    <p:sldId id="264" r:id="rId12"/>
    <p:sldId id="26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95" autoAdjust="0"/>
    <p:restoredTop sz="94660"/>
  </p:normalViewPr>
  <p:slideViewPr>
    <p:cSldViewPr>
      <p:cViewPr varScale="1">
        <p:scale>
          <a:sx n="103" d="100"/>
          <a:sy n="103" d="100"/>
        </p:scale>
        <p:origin x="-3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3E666B-7ACB-4BC7-96DD-90B340EAD2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289F75-0091-44A2-8505-01C82BBB6A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4087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Pusť</a:t>
            </a:r>
            <a:r>
              <a:rPr lang="cs-CZ" baseline="0" dirty="0" smtClean="0"/>
              <a:t> si prezentaci z aktuálního snímku a klikej na nesprávné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289F75-0091-44A2-8505-01C82BBB6A4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362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289F75-0091-44A2-8505-01C82BBB6A4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2605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Klikni na název značky a přetáhni</a:t>
            </a:r>
            <a:r>
              <a:rPr lang="cs-CZ" baseline="0" dirty="0" smtClean="0"/>
              <a:t> do </a:t>
            </a:r>
            <a:r>
              <a:rPr lang="cs-CZ" baseline="0" dirty="0" err="1" smtClean="0"/>
              <a:t>okémka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289F75-0091-44A2-8505-01C82BBB6A4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9219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289F75-0091-44A2-8505-01C82BBB6A4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687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Vedle SMAJLÍKA přesuň správné telefonní číslo. Klikni na číslo, najdi dvě zkřížené šipky</a:t>
            </a:r>
            <a:r>
              <a:rPr lang="cs-CZ" smtClean="0"/>
              <a:t>,</a:t>
            </a:r>
            <a:r>
              <a:rPr lang="cs-CZ" baseline="0" smtClean="0"/>
              <a:t> </a:t>
            </a:r>
            <a:r>
              <a:rPr lang="cs-CZ" smtClean="0"/>
              <a:t>drž pravé </a:t>
            </a:r>
            <a:r>
              <a:rPr lang="cs-CZ" dirty="0" smtClean="0"/>
              <a:t>tlačítko </a:t>
            </a:r>
            <a:r>
              <a:rPr lang="cs-CZ" smtClean="0"/>
              <a:t>a táhni.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289F75-0091-44A2-8505-01C82BBB6A4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6025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606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1427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0452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5498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4423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004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6982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5017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177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319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1943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809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468807-9292-4E72-A94F-9BB8DF0E267C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1BB352-5DB3-4BFB-A1EA-4D46D0EE89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mezelenou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pravni-znaceni.eu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2132856"/>
            <a:ext cx="7690048" cy="3993307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NÁZEV ŠKOLY: Základní škola a Mateřská škola Doudleby, okres České Budějovice</a:t>
            </a:r>
          </a:p>
          <a:p>
            <a:r>
              <a:rPr lang="cs-CZ" sz="2600" dirty="0" smtClean="0"/>
              <a:t> </a:t>
            </a:r>
          </a:p>
          <a:p>
            <a:r>
              <a:rPr lang="cs-CZ" sz="2600" dirty="0" smtClean="0"/>
              <a:t>AUTOR: Mgr. Jaromíra </a:t>
            </a:r>
            <a:r>
              <a:rPr lang="cs-CZ" sz="2600" dirty="0" err="1" smtClean="0"/>
              <a:t>Stropková</a:t>
            </a:r>
            <a:endParaRPr lang="cs-CZ" sz="2600" dirty="0" smtClean="0"/>
          </a:p>
          <a:p>
            <a:r>
              <a:rPr lang="cs-CZ" sz="2600" dirty="0" smtClean="0"/>
              <a:t>NÁZEV:	VY_32_INOVACE_04_Dopravní značení, komunikace, </a:t>
            </a:r>
            <a:r>
              <a:rPr lang="cs-CZ" sz="2600" smtClean="0"/>
              <a:t>dopravní prostředky</a:t>
            </a:r>
            <a:endParaRPr lang="cs-CZ" sz="2600" dirty="0" smtClean="0"/>
          </a:p>
          <a:p>
            <a:r>
              <a:rPr lang="cs-CZ" sz="2600" dirty="0" smtClean="0"/>
              <a:t>TÉMA: Prvouka , Já a můj svět, Cesta do školy </a:t>
            </a:r>
          </a:p>
          <a:p>
            <a:r>
              <a:rPr lang="cs-CZ" sz="2600" dirty="0" smtClean="0"/>
              <a:t>Datum tvorby:  15. října 2013 </a:t>
            </a:r>
          </a:p>
          <a:p>
            <a:r>
              <a:rPr lang="cs-CZ" sz="2600" dirty="0" smtClean="0"/>
              <a:t>Číslo projektu:      CZ.1.07/1.4.00/21.3424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8525673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09012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18056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824001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Digitální učební materiál shrnuje učební látku z prvouky pro druhý ročník</a:t>
            </a:r>
          </a:p>
          <a:p>
            <a:r>
              <a:rPr lang="cs-CZ" dirty="0" smtClean="0"/>
              <a:t> na téma DOPRAVNÍ VÝCHOVA.</a:t>
            </a:r>
          </a:p>
          <a:p>
            <a:endParaRPr lang="cs-CZ" dirty="0"/>
          </a:p>
          <a:p>
            <a:r>
              <a:rPr lang="cs-CZ" dirty="0" smtClean="0"/>
              <a:t>Jednoduchá cvičení ověřují znalosti žáků a jejich myšlení a jednání </a:t>
            </a:r>
          </a:p>
          <a:p>
            <a:r>
              <a:rPr lang="cs-CZ" dirty="0" smtClean="0"/>
              <a:t>v dopravních situacích.</a:t>
            </a:r>
          </a:p>
          <a:p>
            <a:endParaRPr lang="cs-CZ" dirty="0"/>
          </a:p>
          <a:p>
            <a:r>
              <a:rPr lang="cs-CZ" dirty="0" smtClean="0"/>
              <a:t>Žáci pracují s učitelem na IT,  při </a:t>
            </a:r>
            <a:r>
              <a:rPr lang="cs-CZ" smtClean="0"/>
              <a:t>spuštěné prezentaci, </a:t>
            </a:r>
            <a:r>
              <a:rPr lang="cs-CZ" dirty="0" smtClean="0"/>
              <a:t>diskutují a hledají správné řešení.</a:t>
            </a:r>
          </a:p>
          <a:p>
            <a:r>
              <a:rPr lang="cs-CZ" dirty="0" smtClean="0"/>
              <a:t>Snímek 9 : Tato značka v naší obci není nikde umístěna.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91698" y="5301208"/>
            <a:ext cx="22994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altLang="cs-CZ" dirty="0">
                <a:hlinkClick r:id="rId2"/>
              </a:rPr>
              <a:t>www.mamezelenou.cz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301208"/>
            <a:ext cx="2704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Výuku je vhodné doplnit o: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7217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  </a:t>
            </a:r>
            <a:r>
              <a:rPr lang="cs-CZ" sz="4400" b="1" dirty="0" smtClean="0">
                <a:solidFill>
                  <a:srgbClr val="0070C0"/>
                </a:solidFill>
              </a:rPr>
              <a:t>C E S T A  DO  Š K O L Y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95982" y="2132856"/>
            <a:ext cx="3721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CHODÍM PO CHODNÍKU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3697328"/>
            <a:ext cx="6996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CHODÍM PO PROSTŘEDKU CHODNÍKU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7730" y="5143160"/>
            <a:ext cx="8442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KDE NENÍ CHODNÍK, JDU PO </a:t>
            </a:r>
            <a:r>
              <a:rPr lang="cs-CZ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LEVÉ </a:t>
            </a:r>
            <a:r>
              <a:rPr lang="cs-CZ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STRANĚ SILNICE</a:t>
            </a:r>
            <a:endParaRPr lang="cs-CZ" sz="28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1177588"/>
            <a:ext cx="6092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NEŽ PŘEJDU, TAK SE POKLONÍM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38038" y="3177150"/>
            <a:ext cx="48938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DODRŽUJI DOPRAVNÍ PŘEDPISY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738600"/>
            <a:ext cx="607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CHOVÁM SE HLUČNĚ A SKOTAČÍM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2277" y="1700808"/>
            <a:ext cx="4379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PERU SE S KAMARÁDY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5843190"/>
            <a:ext cx="63131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VŠÍMÁM SI DOPRAVNÍCH ZNAČEK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730" y="4214939"/>
            <a:ext cx="88322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SILNICI PŘECHÁZÍM PO PŘECHODU PRO CHODCE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51363" y="365684"/>
            <a:ext cx="1324293" cy="1027347"/>
            <a:chOff x="151363" y="365684"/>
            <a:chExt cx="1324293" cy="1027347"/>
          </a:xfrm>
        </p:grpSpPr>
        <p:grpSp>
          <p:nvGrpSpPr>
            <p:cNvPr id="13" name="Skupina 12"/>
            <p:cNvGrpSpPr/>
            <p:nvPr/>
          </p:nvGrpSpPr>
          <p:grpSpPr>
            <a:xfrm>
              <a:off x="403455" y="365684"/>
              <a:ext cx="534583" cy="603535"/>
              <a:chOff x="1601852" y="4365104"/>
              <a:chExt cx="887511" cy="1025093"/>
            </a:xfrm>
          </p:grpSpPr>
          <p:pic>
            <p:nvPicPr>
              <p:cNvPr id="14" name="Picture 5" descr="C:\Users\pc\AppData\Local\Microsoft\Windows\Temporary Internet Files\Content.IE5\1XELVQVC\MP900430970[1]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 xmlns="">
                      <a14:imgLayer r:embed="rId4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01852" y="4798754"/>
                <a:ext cx="887511" cy="5914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15" name="Přímá spojnice se šipkou 14"/>
              <p:cNvCxnSpPr/>
              <p:nvPr/>
            </p:nvCxnSpPr>
            <p:spPr>
              <a:xfrm>
                <a:off x="1601852" y="4365104"/>
                <a:ext cx="521876" cy="648072"/>
              </a:xfrm>
              <a:prstGeom prst="straightConnector1">
                <a:avLst/>
              </a:prstGeom>
              <a:ln w="57150">
                <a:solidFill>
                  <a:srgbClr val="0070C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" name="TextovéPole 4"/>
            <p:cNvSpPr txBox="1"/>
            <p:nvPr/>
          </p:nvSpPr>
          <p:spPr>
            <a:xfrm>
              <a:off x="151363" y="808256"/>
              <a:ext cx="132429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Na chybné odpovědi!</a:t>
              </a:r>
              <a:endParaRPr lang="cs-CZ" sz="1600" dirty="0"/>
            </a:p>
          </p:txBody>
        </p:sp>
      </p:grpSp>
      <p:sp>
        <p:nvSpPr>
          <p:cNvPr id="16" name="Veselý obličej 15"/>
          <p:cNvSpPr/>
          <p:nvPr/>
        </p:nvSpPr>
        <p:spPr>
          <a:xfrm>
            <a:off x="7642403" y="5666380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755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315" accel="50000">
                                          <p:stCondLst>
                                            <p:cond delay="31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188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11">
                                          <p:stCondLst>
                                            <p:cond delay="318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162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62" tmFilter="0, 0; 0.125,0.2665; 0.25,0.4; 0.375,0.465; 0.5,0.5;  0.625,0.535; 0.75,0.6; 0.875,0.7335; 1,1">
                                          <p:stCondLst>
                                            <p:cond delay="11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81" tmFilter="0, 0; 0.125,0.2665; 0.25,0.4; 0.375,0.465; 0.5,0.5;  0.625,0.535; 0.75,0.6; 0.875,0.7335; 1,1">
                                          <p:stCondLst>
                                            <p:cond delay="23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87" tmFilter="0, 0; 0.125,0.2665; 0.25,0.4; 0.375,0.465; 0.5,0.5;  0.625,0.535; 0.75,0.6; 0.875,0.7335; 1,1">
                                          <p:stCondLst>
                                            <p:cond delay="289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15" accel="50000">
                                          <p:stCondLst>
                                            <p:cond delay="31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45">
                                          <p:stCondLst>
                                            <p:cond delay="10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90" decel="50000">
                                          <p:stCondLst>
                                            <p:cond delay="11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45">
                                          <p:stCondLst>
                                            <p:cond delay="229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90" decel="50000">
                                          <p:stCondLst>
                                            <p:cond delay="23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45">
                                          <p:stCondLst>
                                            <p:cond delay="287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90" decel="50000">
                                          <p:stCondLst>
                                            <p:cond delay="291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45">
                                          <p:stCondLst>
                                            <p:cond delay="31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90" decel="50000">
                                          <p:stCondLst>
                                            <p:cond delay="320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16" presetClass="entr" presetSubtype="37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9" grpId="0"/>
      <p:bldP spid="10" grpId="0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álný popisek 26"/>
          <p:cNvSpPr/>
          <p:nvPr/>
        </p:nvSpPr>
        <p:spPr>
          <a:xfrm>
            <a:off x="5896581" y="4637595"/>
            <a:ext cx="1363635" cy="680231"/>
          </a:xfrm>
          <a:prstGeom prst="wedgeEllipseCallout">
            <a:avLst>
              <a:gd name="adj1" fmla="val 70607"/>
              <a:gd name="adj2" fmla="val 4417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ný popisek 25"/>
          <p:cNvSpPr/>
          <p:nvPr/>
        </p:nvSpPr>
        <p:spPr>
          <a:xfrm>
            <a:off x="4184006" y="1390504"/>
            <a:ext cx="1538287" cy="907256"/>
          </a:xfrm>
          <a:prstGeom prst="wedgeEllipseCallout">
            <a:avLst>
              <a:gd name="adj1" fmla="val 75086"/>
              <a:gd name="adj2" fmla="val 1897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ný popisek 3"/>
          <p:cNvSpPr/>
          <p:nvPr/>
        </p:nvSpPr>
        <p:spPr>
          <a:xfrm>
            <a:off x="3879146" y="6165304"/>
            <a:ext cx="1852341" cy="612648"/>
          </a:xfrm>
          <a:prstGeom prst="wedgeEllipseCallout">
            <a:avLst>
              <a:gd name="adj1" fmla="val -14579"/>
              <a:gd name="adj2" fmla="val -11248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ný popisek 27"/>
          <p:cNvSpPr/>
          <p:nvPr/>
        </p:nvSpPr>
        <p:spPr>
          <a:xfrm>
            <a:off x="1668517" y="4842738"/>
            <a:ext cx="1454585" cy="989702"/>
          </a:xfrm>
          <a:prstGeom prst="wedgeEllipseCallout">
            <a:avLst>
              <a:gd name="adj1" fmla="val -63694"/>
              <a:gd name="adj2" fmla="val 184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ný popisek 23"/>
          <p:cNvSpPr/>
          <p:nvPr/>
        </p:nvSpPr>
        <p:spPr>
          <a:xfrm>
            <a:off x="4499993" y="2643152"/>
            <a:ext cx="2444600" cy="795548"/>
          </a:xfrm>
          <a:prstGeom prst="wedgeEllipseCallout">
            <a:avLst>
              <a:gd name="adj1" fmla="val 61058"/>
              <a:gd name="adj2" fmla="val 24622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ný popisek 24"/>
          <p:cNvSpPr/>
          <p:nvPr/>
        </p:nvSpPr>
        <p:spPr>
          <a:xfrm>
            <a:off x="2067368" y="2718569"/>
            <a:ext cx="1346448" cy="980053"/>
          </a:xfrm>
          <a:prstGeom prst="wedgeEllipseCallout">
            <a:avLst>
              <a:gd name="adj1" fmla="val -60963"/>
              <a:gd name="adj2" fmla="val -524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6" name="Picture 8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6841" y="4103065"/>
            <a:ext cx="1556950" cy="155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25187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525" y="2718569"/>
            <a:ext cx="2016224" cy="131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Program Files\Microsoft Office\MEDIA\CAGCAT10\j023307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6517" y="1143036"/>
            <a:ext cx="2244228" cy="112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894407"/>
            <a:ext cx="1806575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9642" y="4842738"/>
            <a:ext cx="1538287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961" y="4663143"/>
            <a:ext cx="1262704" cy="197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0717" y="2852284"/>
            <a:ext cx="1798823" cy="93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64010" y="234388"/>
            <a:ext cx="10513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Jmenuj, </a:t>
            </a:r>
            <a:r>
              <a:rPr lang="cs-CZ" sz="3600" b="1" dirty="0" smtClean="0">
                <a:solidFill>
                  <a:srgbClr val="FF0000"/>
                </a:solidFill>
              </a:rPr>
              <a:t>kde se dopravní prostředek pohybuje,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                  potom klikni  na bublinu.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77509" y="1582522"/>
            <a:ext cx="1453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VZDUCH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03710" y="4977710"/>
            <a:ext cx="1956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VESMÍR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22650" y="2751766"/>
            <a:ext cx="2731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ZÁVODNÍ DRÁHA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9216" y="6021288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SILNICE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89612" y="3040926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SILNICE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2033520" y="1384944"/>
            <a:ext cx="1380296" cy="833437"/>
          </a:xfrm>
          <a:prstGeom prst="wedgeEllipseCallout">
            <a:avLst>
              <a:gd name="adj1" fmla="val -75486"/>
              <a:gd name="adj2" fmla="val -1564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ný popisek 15"/>
          <p:cNvSpPr/>
          <p:nvPr/>
        </p:nvSpPr>
        <p:spPr>
          <a:xfrm>
            <a:off x="6030192" y="722313"/>
            <a:ext cx="914400" cy="612648"/>
          </a:xfrm>
          <a:prstGeom prst="wedgeEllipseCallou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ný popisek 17"/>
          <p:cNvSpPr/>
          <p:nvPr/>
        </p:nvSpPr>
        <p:spPr>
          <a:xfrm>
            <a:off x="8037868" y="836712"/>
            <a:ext cx="914400" cy="612648"/>
          </a:xfrm>
          <a:prstGeom prst="wedgeEllipseCallou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ný popisek 18"/>
          <p:cNvSpPr/>
          <p:nvPr/>
        </p:nvSpPr>
        <p:spPr>
          <a:xfrm>
            <a:off x="3432016" y="2708920"/>
            <a:ext cx="914400" cy="612648"/>
          </a:xfrm>
          <a:prstGeom prst="wedgeEllipseCallou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ný popisek 21"/>
          <p:cNvSpPr/>
          <p:nvPr/>
        </p:nvSpPr>
        <p:spPr>
          <a:xfrm>
            <a:off x="6799336" y="4091474"/>
            <a:ext cx="914400" cy="612648"/>
          </a:xfrm>
          <a:prstGeom prst="wedgeEllipseCallou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033758" y="4716100"/>
            <a:ext cx="1066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VODA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961" y="114303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13736" y="138494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5040" y="2703121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9642" y="271856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1442" y="45194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66725" y="414511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451945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33520" y="1573900"/>
            <a:ext cx="1661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SILNICE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6929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FBFB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4E1F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8D8D8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BCB9A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4E1F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FBFBF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4" grpId="0" animBg="1"/>
      <p:bldP spid="25" grpId="0" animBg="1"/>
      <p:bldP spid="2" grpId="0"/>
      <p:bldP spid="6" grpId="0"/>
      <p:bldP spid="7" grpId="0"/>
      <p:bldP spid="10" grpId="0"/>
      <p:bldP spid="11" grpId="0"/>
      <p:bldP spid="12" grpId="0"/>
      <p:bldP spid="15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8171" y="186757"/>
            <a:ext cx="8495211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 procházce naší obcí jsme viděli tyto dopravní značky.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Pamatujete si jejich název? 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Klikni na značku, pojmenuj ji, pak klikni do obdélníku.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                                  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26725"/>
            <a:ext cx="1062267" cy="1065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I:\Dopravní značky\Stůj, dej přednost v jízdě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363751"/>
            <a:ext cx="1042804" cy="1042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I:\Dopravní značky\Cyklisté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539" y="1700807"/>
            <a:ext cx="1269873" cy="111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84448" y="2287542"/>
            <a:ext cx="1564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CYKLISTI</a:t>
            </a:r>
            <a:r>
              <a:rPr lang="cs-CZ" sz="2800" dirty="0" smtClean="0">
                <a:solidFill>
                  <a:srgbClr val="00B050"/>
                </a:solidFill>
              </a:rPr>
              <a:t>!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3656016"/>
            <a:ext cx="3333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STEZKA PRO CHODCE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43808" y="5356523"/>
            <a:ext cx="4519394" cy="60640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43808" y="3614425"/>
            <a:ext cx="4480017" cy="60640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824119" y="2204359"/>
            <a:ext cx="4519394" cy="60640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3015" y="5439706"/>
            <a:ext cx="43073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STŮJ, DEJ PŘEDOST V JÍZDĚ!</a:t>
            </a:r>
          </a:p>
        </p:txBody>
      </p:sp>
    </p:spTree>
    <p:extLst>
      <p:ext uri="{BB962C8B-B14F-4D97-AF65-F5344CB8AC3E}">
        <p14:creationId xmlns:p14="http://schemas.microsoft.com/office/powerpoint/2010/main" xmlns="" val="14291213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84683"/>
            <a:ext cx="1584175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 descr="I:\Dopravní značky\Zákaz vjezdu vyznačených vozid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966" y="2586524"/>
            <a:ext cx="1691770" cy="169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758" y="4862308"/>
            <a:ext cx="1745986" cy="1532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691213" y="1115161"/>
            <a:ext cx="34360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</a:rPr>
              <a:t>STEZKA PRO CYKLISTY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71468" y="3383413"/>
            <a:ext cx="62892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ZÁKAZ VJEZDU VYZNAČENÝCH  </a:t>
            </a:r>
            <a:r>
              <a:rPr lang="cs-CZ" sz="2800" b="1" dirty="0">
                <a:solidFill>
                  <a:srgbClr val="FFC000"/>
                </a:solidFill>
              </a:rPr>
              <a:t>VOZIDEL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485353" y="5266374"/>
            <a:ext cx="36820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DEJ PŘEDNOST V JÍZDĚ!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914647" y="3383413"/>
            <a:ext cx="6049841" cy="63486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5" y="1073570"/>
            <a:ext cx="4821175" cy="60640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15816" y="5183191"/>
            <a:ext cx="4821174" cy="60640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53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60648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Semafor v naší obci nemáme.</a:t>
            </a:r>
          </a:p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Znáš jeho barvy?</a:t>
            </a:r>
          </a:p>
          <a:p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Pusť prezentaci a klikej.</a:t>
            </a:r>
            <a:endParaRPr lang="cs-CZ" sz="28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1715493" y="3184392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715493" y="4098792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722381" y="5017728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202808" y="3126403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202808" y="4039958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02808" y="4969680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592624" y="3088529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80605" y="24017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STŮJ!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2401724"/>
            <a:ext cx="1745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VOLNO!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28183" y="2404154"/>
            <a:ext cx="18722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POZOR!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592624" y="4032759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592624" y="5017728"/>
            <a:ext cx="9144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972850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5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8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8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9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5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animClr clrSpc="rgb" dir="cw">
                                      <p:cBhvr>
                                        <p:cTn id="1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4" grpId="0" animBg="1"/>
      <p:bldP spid="4" grpId="1" animBg="1"/>
      <p:bldP spid="5" grpId="0" animBg="1"/>
      <p:bldP spid="5" grpId="1" animBg="1"/>
      <p:bldP spid="5" grpId="2" animBg="1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10" grpId="0" animBg="1"/>
      <p:bldP spid="10" grpId="1" animBg="1"/>
      <p:bldP spid="10" grpId="2" animBg="1"/>
      <p:bldP spid="11" grpId="0" animBg="1"/>
      <p:bldP spid="11" grpId="1" animBg="1"/>
      <p:bldP spid="11" grpId="2" animBg="1"/>
      <p:bldP spid="15" grpId="0" animBg="1"/>
      <p:bldP spid="15" grpId="1" animBg="1"/>
      <p:bldP spid="15" grpId="2" animBg="1"/>
      <p:bldP spid="16" grpId="0" animBg="1"/>
      <p:bldP spid="16" grpId="1" animBg="1"/>
      <p:bldP spid="16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Veselý obličej 21"/>
          <p:cNvSpPr/>
          <p:nvPr/>
        </p:nvSpPr>
        <p:spPr>
          <a:xfrm>
            <a:off x="7596336" y="1747663"/>
            <a:ext cx="914400" cy="914400"/>
          </a:xfrm>
          <a:prstGeom prst="smileyFac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331624" y="2994567"/>
            <a:ext cx="914400" cy="914400"/>
          </a:xfrm>
          <a:prstGeom prst="smileyFac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195736" y="188640"/>
            <a:ext cx="445397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 příběhy, tři čísla.</a:t>
            </a:r>
          </a:p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Kam zavoláš?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396552" y="1572696"/>
            <a:ext cx="612068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Dneska při cestě do školy</a:t>
            </a:r>
          </a:p>
          <a:p>
            <a:pPr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</a:t>
            </a:r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ezl </a:t>
            </a:r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onza na strom, spadl  a zranil se..</a:t>
            </a:r>
          </a:p>
          <a:p>
            <a:pPr algn="ctr"/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Fanda zavolal SANITKU. Jaké číslo volal?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91680" y="2789004"/>
            <a:ext cx="774225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Když jsme šli ze školy, viděli jsme, že se z okna</a:t>
            </a:r>
          </a:p>
          <a:p>
            <a:pPr algn="ctr"/>
            <a:r>
              <a:rPr lang="cs-CZ" sz="2400" b="1" dirty="0">
                <a:ln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b</a:t>
            </a:r>
            <a:r>
              <a:rPr lang="cs-CZ" sz="2400" b="1" dirty="0" smtClean="0">
                <a:ln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abičky Nováků kouří. Zavolali jsme hasiče.</a:t>
            </a:r>
          </a:p>
          <a:p>
            <a:pPr algn="ctr"/>
            <a:r>
              <a:rPr lang="cs-CZ" sz="2400" b="1" dirty="0" smtClean="0">
                <a:ln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Jaké číslo jsme volali? </a:t>
            </a:r>
          </a:p>
          <a:p>
            <a:pPr algn="ctr"/>
            <a:r>
              <a:rPr lang="cs-CZ" sz="24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</a:t>
            </a:r>
            <a:endParaRPr lang="cs-CZ" sz="2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3933056"/>
            <a:ext cx="637871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</a:rPr>
              <a:t>Když jsme jeli na dovolenou, ukradl nám někdo z auta fotoaparát. Tatínek zavolal policii.</a:t>
            </a:r>
          </a:p>
          <a:p>
            <a:pPr algn="ctr"/>
            <a:r>
              <a:rPr lang="cs-CZ" sz="2400" b="1" cap="none" spc="0" dirty="0" smtClean="0">
                <a:ln/>
                <a:solidFill>
                  <a:schemeClr val="accent3"/>
                </a:solidFill>
                <a:effectLst/>
              </a:rPr>
              <a:t>Jaké číslo volal?</a:t>
            </a:r>
            <a:endParaRPr lang="cs-CZ" sz="2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76816" y="5282271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158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29027" y="5282271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155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39308" y="5282271"/>
            <a:ext cx="19450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Veselý obličej 23"/>
          <p:cNvSpPr/>
          <p:nvPr/>
        </p:nvSpPr>
        <p:spPr>
          <a:xfrm>
            <a:off x="7768844" y="4076020"/>
            <a:ext cx="914400" cy="914400"/>
          </a:xfrm>
          <a:prstGeom prst="smileyFac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9449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9362E-6 L 0.12864 -0.52602 " pathEditMode="relative" rAng="0" ptsTypes="AA">
                                      <p:cBhvr>
                                        <p:cTn id="33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24" y="-26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19362E-6 L -0.57083 -0.36873 " pathEditMode="relative" rAng="0" ptsTypes="AA">
                                      <p:cBhvr>
                                        <p:cTn id="58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42" y="-18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500"/>
                            </p:stCondLst>
                            <p:childTnLst>
                              <p:par>
                                <p:cTn id="6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-0.00139 L 0.504 -0.16933 " pathEditMode="relative" rAng="0" ptsTypes="AA">
                                      <p:cBhvr>
                                        <p:cTn id="83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70" y="-83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"/>
                            </p:stCondLst>
                            <p:childTnLst>
                              <p:par>
                                <p:cTn id="8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3" grpId="0"/>
      <p:bldP spid="6" grpId="0"/>
      <p:bldP spid="7" grpId="0"/>
      <p:bldP spid="9" grpId="0"/>
      <p:bldP spid="12" grpId="0"/>
      <p:bldP spid="12" grpId="1"/>
      <p:bldP spid="14" grpId="0"/>
      <p:bldP spid="14" grpId="1"/>
      <p:bldP spid="15" grpId="0"/>
      <p:bldP spid="15" grpId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99" y="2636912"/>
            <a:ext cx="33416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92D050"/>
                </a:solidFill>
              </a:rPr>
              <a:t>2) Komu je určena?</a:t>
            </a:r>
          </a:p>
          <a:p>
            <a:r>
              <a:rPr lang="cs-CZ" sz="2800" b="1" dirty="0"/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54058"/>
            <a:ext cx="2669626" cy="2669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2601" y="959242"/>
            <a:ext cx="572636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Přemýšlej a povídej!</a:t>
            </a:r>
          </a:p>
          <a:p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108235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87624" y="1700808"/>
            <a:ext cx="648072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800" b="1" dirty="0">
                <a:solidFill>
                  <a:srgbClr val="FF0000"/>
                </a:solidFill>
              </a:rPr>
              <a:t>1) Jak se jmenuje tato dopravní značka?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35420" y="3105835"/>
            <a:ext cx="57225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3) Kde ji najdeš v naší obci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1028301" y="3813494"/>
            <a:ext cx="59368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7030A0"/>
                </a:solidFill>
              </a:rPr>
              <a:t> 4) </a:t>
            </a:r>
            <a:r>
              <a:rPr lang="cs-CZ" sz="3200" b="1" dirty="0">
                <a:solidFill>
                  <a:srgbClr val="7030A0"/>
                </a:solidFill>
              </a:rPr>
              <a:t>Kam bys ji v naší obci umístil?</a:t>
            </a:r>
          </a:p>
        </p:txBody>
      </p:sp>
    </p:spTree>
    <p:extLst>
      <p:ext uri="{BB962C8B-B14F-4D97-AF65-F5344CB8AC3E}">
        <p14:creationId xmlns:p14="http://schemas.microsoft.com/office/powerpoint/2010/main" xmlns="" val="33138804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955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1844824"/>
            <a:ext cx="6597575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r>
              <a:rPr lang="cs-CZ" dirty="0" smtClean="0"/>
              <a:t>      </a:t>
            </a:r>
            <a:r>
              <a:rPr lang="cs-CZ" dirty="0" smtClean="0"/>
              <a:t>-  OBRÁZKY DOPRAVNÍCH PROSTŘEDKŮ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www.dopravni-znaceni.eu</a:t>
            </a:r>
            <a:r>
              <a:rPr lang="cs-CZ" dirty="0" smtClean="0"/>
              <a:t>      -  DOPRAVNÍ ZNAČKY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82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693</TotalTime>
  <Words>430</Words>
  <Application>Microsoft Office PowerPoint</Application>
  <PresentationFormat>Předvádění na obrazovce (4:3)</PresentationFormat>
  <Paragraphs>95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Motiv systému Office</vt:lpstr>
      <vt:lpstr>Aerodynamika</vt:lpstr>
      <vt:lpstr>Aspekt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Dum</cp:lastModifiedBy>
  <cp:revision>65</cp:revision>
  <dcterms:created xsi:type="dcterms:W3CDTF">2013-10-14T09:26:04Z</dcterms:created>
  <dcterms:modified xsi:type="dcterms:W3CDTF">2014-02-27T14:17:50Z</dcterms:modified>
</cp:coreProperties>
</file>