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6" r:id="rId1"/>
  </p:sldMasterIdLst>
  <p:notesMasterIdLst>
    <p:notesMasterId r:id="rId16"/>
  </p:notesMasterIdLst>
  <p:sldIdLst>
    <p:sldId id="278" r:id="rId2"/>
    <p:sldId id="279" r:id="rId3"/>
    <p:sldId id="274" r:id="rId4"/>
    <p:sldId id="260" r:id="rId5"/>
    <p:sldId id="276" r:id="rId6"/>
    <p:sldId id="275" r:id="rId7"/>
    <p:sldId id="261" r:id="rId8"/>
    <p:sldId id="265" r:id="rId9"/>
    <p:sldId id="270" r:id="rId10"/>
    <p:sldId id="267" r:id="rId11"/>
    <p:sldId id="272" r:id="rId12"/>
    <p:sldId id="273" r:id="rId13"/>
    <p:sldId id="264" r:id="rId14"/>
    <p:sldId id="277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787"/>
    <p:restoredTop sz="90929"/>
  </p:normalViewPr>
  <p:slideViewPr>
    <p:cSldViewPr>
      <p:cViewPr varScale="1">
        <p:scale>
          <a:sx n="67" d="100"/>
          <a:sy n="67" d="100"/>
        </p:scale>
        <p:origin x="-21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image" Target="../media/image11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image" Target="../media/image11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image" Target="../media/image1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22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BDF75ABA-7EE6-43E3-96BC-DAF04AC0B3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4024323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DF75ABA-7EE6-43E3-96BC-DAF04AC0B30D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513812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r>
              <a:rPr lang="cs-CZ" smtClean="0"/>
              <a:t>Systémové pojetí hospodářské organizace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AD180E6A-739B-4ED6-8F75-29CDF8372F2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Systémové pojetí hospodářské organizace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DE16C92-81B8-483A-AD74-CABC14EE507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r>
              <a:rPr lang="cs-CZ" smtClean="0"/>
              <a:t>Systémové pojetí hospodářské organizace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pPr>
              <a:defRPr/>
            </a:pPr>
            <a:fld id="{A8F4C7D1-B4B0-42F7-934A-128C3B59E96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Systémové pojetí hospodářské organizace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E4B944D-9876-41A2-9F3D-C3B57D13708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Systémové pojetí hospodářské organizace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8142A51-2E76-4B64-A0EF-697DF1AC03D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Systémové pojetí hospodářské organizace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DFD3DA6-231E-4089-BB1C-919817D046C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r>
              <a:rPr lang="cs-CZ" smtClean="0"/>
              <a:t>Systémové pojetí hospodářské organizace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9111708-2887-4746-8BF5-D76D656EFEF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Systémové pojetí hospodářské organizace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E504FE6-A2BE-43BF-A53A-A6CB3958119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Systémové pojetí hospodářské organizace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8D9FF35-AD88-4E66-AA3B-03F6A8EFC3F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Systémové pojetí hospodářské organizace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EDB0523-882A-4570-98F3-819B017BCE7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Systémové pojetí hospodářské organizace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F4F52FE8-6DAB-4A97-BA22-9724122497A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r>
              <a:rPr lang="cs-CZ" smtClean="0"/>
              <a:t>Systémové pojetí hospodářské organizace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3EC5C657-13B1-4C3C-8F48-200A04F2BD5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hf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7" Type="http://schemas.openxmlformats.org/officeDocument/2006/relationships/image" Target="../media/image8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3.bin"/><Relationship Id="rId5" Type="http://schemas.openxmlformats.org/officeDocument/2006/relationships/oleObject" Target="../embeddings/oleObject2.bin"/><Relationship Id="rId4" Type="http://schemas.openxmlformats.org/officeDocument/2006/relationships/image" Target="../media/image7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3.vml"/><Relationship Id="rId5" Type="http://schemas.openxmlformats.org/officeDocument/2006/relationships/oleObject" Target="../embeddings/oleObject7.bin"/><Relationship Id="rId4" Type="http://schemas.openxmlformats.org/officeDocument/2006/relationships/oleObject" Target="../embeddings/oleObject6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4.vml"/><Relationship Id="rId5" Type="http://schemas.openxmlformats.org/officeDocument/2006/relationships/oleObject" Target="../embeddings/oleObject10.bin"/><Relationship Id="rId4" Type="http://schemas.openxmlformats.org/officeDocument/2006/relationships/oleObject" Target="../embeddings/oleObject9.bin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5.vml"/><Relationship Id="rId5" Type="http://schemas.openxmlformats.org/officeDocument/2006/relationships/oleObject" Target="../embeddings/oleObject13.bin"/><Relationship Id="rId4" Type="http://schemas.openxmlformats.org/officeDocument/2006/relationships/oleObject" Target="../embeddings/oleObject12.bin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592483890"/>
              </p:ext>
            </p:extLst>
          </p:nvPr>
        </p:nvGraphicFramePr>
        <p:xfrm>
          <a:off x="1115616" y="1619995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Times New Roman" pitchFamily="18" charset="0"/>
                        </a:rPr>
                        <a:t>VY_32_INOVACE_14_B_10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logistika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Elektronické obchodování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Bc. Dagmar Poláková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15616" y="11663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="" xmlns:p14="http://schemas.microsoft.com/office/powerpoint/2010/main" val="340581466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1916832"/>
            <a:ext cx="7571184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2. ročník studijního oboru PROVOZ A EKONOMIKA DOPRAVY, předmětu LOGISTIKA A OBSLUŽNÉ SYSTÉMY. Inovuje výuku použitím multimediálních pomůcek – prezentace doplněné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9317825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23528" y="1772816"/>
            <a:ext cx="8671201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altLang="cs-CZ" sz="5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ELEKTRONICKÉ OBCHODOVÁNÍ</a:t>
            </a:r>
            <a:endParaRPr lang="cs-CZ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04315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z="3200" dirty="0" smtClean="0"/>
          </a:p>
        </p:txBody>
      </p:sp>
      <p:sp>
        <p:nvSpPr>
          <p:cNvPr id="5125" name="Rectangle 3"/>
          <p:cNvSpPr>
            <a:spLocks noGrp="1" noChangeArrowheads="1"/>
          </p:cNvSpPr>
          <p:nvPr>
            <p:ph idx="1"/>
          </p:nvPr>
        </p:nvSpPr>
        <p:spPr>
          <a:xfrm>
            <a:off x="323528" y="1905000"/>
            <a:ext cx="8609335" cy="1235968"/>
          </a:xfrm>
        </p:spPr>
        <p:txBody>
          <a:bodyPr>
            <a:noAutofit/>
          </a:bodyPr>
          <a:lstStyle/>
          <a:p>
            <a:pPr marL="0" indent="0">
              <a:buFontTx/>
              <a:buNone/>
              <a:defRPr/>
            </a:pPr>
            <a:r>
              <a:rPr lang="cs-CZ" sz="32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Nejčastěji </a:t>
            </a:r>
            <a:r>
              <a:rPr lang="cs-CZ" sz="32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používané pojmy v elektronickém obchodování jsou</a:t>
            </a:r>
            <a:r>
              <a:rPr lang="cs-CZ" sz="32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:</a:t>
            </a:r>
          </a:p>
          <a:p>
            <a:pPr marL="0" indent="0">
              <a:buFontTx/>
              <a:buNone/>
              <a:defRPr/>
            </a:pPr>
            <a:endParaRPr lang="cs-CZ" sz="32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  <a:p>
            <a:pPr marL="0" indent="0">
              <a:buFontTx/>
              <a:buNone/>
              <a:defRPr/>
            </a:pPr>
            <a:endParaRPr lang="cs-CZ" sz="32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  <a:p>
            <a:pPr marL="0" indent="0">
              <a:buFontTx/>
              <a:buNone/>
              <a:defRPr/>
            </a:pPr>
            <a:r>
              <a:rPr lang="cs-CZ" sz="32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 </a:t>
            </a:r>
          </a:p>
          <a:p>
            <a:pPr marL="355600" indent="-355600" eaLnBrk="1" hangingPunct="1">
              <a:lnSpc>
                <a:spcPct val="80000"/>
              </a:lnSpc>
              <a:defRPr/>
            </a:pPr>
            <a:endParaRPr lang="cs-CZ" sz="3200" b="1" dirty="0" smtClean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2050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5CAB0ECE-2383-4BDB-8DAE-D5CE6B0011F7}" type="slidenum">
              <a:rPr lang="cs-CZ" altLang="cs-CZ" sz="1400" smtClean="0"/>
              <a:pPr eaLnBrk="1" hangingPunct="1"/>
              <a:t>4</a:t>
            </a:fld>
            <a:endParaRPr lang="cs-CZ" altLang="cs-CZ" sz="1400" smtClean="0"/>
          </a:p>
        </p:txBody>
      </p:sp>
      <p:sp>
        <p:nvSpPr>
          <p:cNvPr id="2" name="Obdélník 1"/>
          <p:cNvSpPr/>
          <p:nvPr/>
        </p:nvSpPr>
        <p:spPr>
          <a:xfrm>
            <a:off x="611560" y="4149080"/>
            <a:ext cx="2066591" cy="58477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marL="0" indent="0">
              <a:buNone/>
              <a:defRPr/>
            </a:pPr>
            <a:r>
              <a:rPr lang="cs-CZ" sz="3200" b="1" dirty="0"/>
              <a:t>e-business 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5148064" y="4149080"/>
            <a:ext cx="2400594" cy="58477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eaLnBrk="0" hangingPunct="0">
              <a:spcBef>
                <a:spcPct val="20000"/>
              </a:spcBef>
              <a:defRPr/>
            </a:pPr>
            <a:r>
              <a:rPr lang="cs-CZ" sz="3200" b="1" dirty="0"/>
              <a:t>e-</a:t>
            </a:r>
            <a:r>
              <a:rPr lang="cs-CZ" sz="3200" b="1" dirty="0" err="1"/>
              <a:t>commerce</a:t>
            </a:r>
            <a:r>
              <a:rPr lang="cs-CZ" sz="3200" b="1" dirty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B050"/>
                </a:solidFill>
              </a:rPr>
              <a:t>e-business </a:t>
            </a:r>
            <a:r>
              <a:rPr lang="cs-CZ" b="1" dirty="0" smtClean="0">
                <a:solidFill>
                  <a:srgbClr val="00B050"/>
                </a:solidFill>
              </a:rPr>
              <a:t/>
            </a:r>
            <a:br>
              <a:rPr lang="cs-CZ" b="1" dirty="0" smtClean="0">
                <a:solidFill>
                  <a:srgbClr val="00B050"/>
                </a:solidFill>
              </a:rPr>
            </a:br>
            <a:r>
              <a:rPr lang="cs-CZ" sz="2400" dirty="0" smtClean="0"/>
              <a:t>business-to-business (B2B)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643192" cy="5059944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40000"/>
              </a:lnSpc>
              <a:defRPr/>
            </a:pPr>
            <a:r>
              <a:rPr lang="cs-CZ" sz="2400" dirty="0" smtClean="0"/>
              <a:t>Tento </a:t>
            </a:r>
            <a:r>
              <a:rPr lang="cs-CZ" sz="2400" dirty="0"/>
              <a:t>druh elektronického obchodování se používá v distribučních a prodejních sítích, ve kterých mohou mezi sebou komunikovat výrobci, pobočky, distributoři, velkoobchody, dealeři nebo obchodní </a:t>
            </a:r>
            <a:r>
              <a:rPr lang="cs-CZ" sz="2400" dirty="0" smtClean="0"/>
              <a:t>zástupci,</a:t>
            </a:r>
          </a:p>
          <a:p>
            <a:pPr>
              <a:lnSpc>
                <a:spcPct val="140000"/>
              </a:lnSpc>
              <a:defRPr/>
            </a:pPr>
            <a:r>
              <a:rPr lang="cs-CZ" sz="2400" dirty="0" smtClean="0"/>
              <a:t>způsob </a:t>
            </a:r>
            <a:r>
              <a:rPr lang="cs-CZ" sz="2400" dirty="0"/>
              <a:t>podnikání uskutečňovaný pomocí elektronických prostředků, tj. s maximálním využitím informačních a komunikačních technologií,</a:t>
            </a:r>
          </a:p>
          <a:p>
            <a:pPr>
              <a:lnSpc>
                <a:spcPct val="140000"/>
              </a:lnSpc>
              <a:defRPr/>
            </a:pPr>
            <a:r>
              <a:rPr lang="cs-CZ" sz="2400" dirty="0"/>
              <a:t>uplatňuje se mezi podniky:</a:t>
            </a:r>
          </a:p>
          <a:p>
            <a:pPr lvl="5">
              <a:lnSpc>
                <a:spcPct val="140000"/>
              </a:lnSpc>
            </a:pP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dodavatelé a finální výrobci</a:t>
            </a:r>
          </a:p>
          <a:p>
            <a:pPr lvl="5">
              <a:lnSpc>
                <a:spcPct val="140000"/>
              </a:lnSpc>
            </a:pP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výrobci mezi sebou </a:t>
            </a:r>
          </a:p>
          <a:p>
            <a:pPr lvl="5">
              <a:lnSpc>
                <a:spcPct val="140000"/>
              </a:lnSpc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výrobci </a:t>
            </a: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 maloobchod 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DE16C92-81B8-483A-AD74-CABC14EE5074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25526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  <a:latin typeface="+mn-lt"/>
              </a:rPr>
              <a:t>e-</a:t>
            </a:r>
            <a:r>
              <a:rPr lang="cs-CZ" b="1" dirty="0" err="1" smtClean="0">
                <a:solidFill>
                  <a:srgbClr val="00B050"/>
                </a:solidFill>
                <a:latin typeface="+mn-lt"/>
              </a:rPr>
              <a:t>commerce</a:t>
            </a:r>
            <a:r>
              <a:rPr lang="cs-CZ" b="1" dirty="0" smtClean="0">
                <a:solidFill>
                  <a:srgbClr val="00B050"/>
                </a:solidFill>
                <a:latin typeface="+mn-lt"/>
              </a:rPr>
              <a:t/>
            </a:r>
            <a:br>
              <a:rPr lang="cs-CZ" b="1" dirty="0" smtClean="0">
                <a:solidFill>
                  <a:srgbClr val="00B050"/>
                </a:solidFill>
                <a:latin typeface="+mn-lt"/>
              </a:rPr>
            </a:br>
            <a:r>
              <a:rPr lang="cs-CZ" sz="2400" dirty="0" smtClean="0"/>
              <a:t>business-to-</a:t>
            </a:r>
            <a:r>
              <a:rPr lang="cs-CZ" sz="2400" dirty="0" err="1" smtClean="0"/>
              <a:t>consumer</a:t>
            </a:r>
            <a:r>
              <a:rPr lang="cs-CZ" sz="2400" dirty="0" smtClean="0"/>
              <a:t> (B2C)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844824"/>
            <a:ext cx="7772400" cy="39681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0" hangingPunct="0">
              <a:lnSpc>
                <a:spcPct val="150000"/>
              </a:lnSpc>
              <a:spcBef>
                <a:spcPct val="20000"/>
              </a:spcBef>
              <a:defRPr/>
            </a:pPr>
            <a:r>
              <a:rPr lang="cs-CZ" sz="2800" dirty="0" smtClean="0"/>
              <a:t>Označuje také obchodní  </a:t>
            </a:r>
            <a:r>
              <a:rPr lang="cs-CZ" sz="2800" dirty="0"/>
              <a:t>vztah </a:t>
            </a:r>
            <a:r>
              <a:rPr lang="cs-CZ" sz="2800" dirty="0" smtClean="0"/>
              <a:t>mezi </a:t>
            </a:r>
            <a:r>
              <a:rPr lang="cs-CZ" sz="2800" dirty="0"/>
              <a:t>fyzickými </a:t>
            </a:r>
            <a:r>
              <a:rPr lang="cs-CZ" sz="2800" dirty="0" smtClean="0"/>
              <a:t>osobami, popř. domácnostmi,</a:t>
            </a:r>
          </a:p>
          <a:p>
            <a:pPr>
              <a:lnSpc>
                <a:spcPct val="150000"/>
              </a:lnSpc>
              <a:defRPr/>
            </a:pPr>
            <a:r>
              <a:rPr lang="cs-CZ" sz="2800" dirty="0" smtClean="0"/>
              <a:t>Mezi </a:t>
            </a:r>
            <a:r>
              <a:rPr lang="cs-CZ" sz="2800" dirty="0"/>
              <a:t>základní prvky patří nabídkový katalog zboží s fulltextovým a hierarchickým vyhledáváním, nákupní </a:t>
            </a:r>
            <a:r>
              <a:rPr lang="cs-CZ" sz="2800" dirty="0" smtClean="0"/>
              <a:t>košík a </a:t>
            </a:r>
            <a:r>
              <a:rPr lang="cs-CZ" sz="2800" dirty="0"/>
              <a:t>objednávkový </a:t>
            </a:r>
            <a:r>
              <a:rPr lang="cs-CZ" sz="2800" dirty="0" smtClean="0"/>
              <a:t>systém.</a:t>
            </a:r>
            <a:endParaRPr lang="cs-CZ" sz="2800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DE16C92-81B8-483A-AD74-CABC14EE5074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35563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476672"/>
            <a:ext cx="8276456" cy="659160"/>
          </a:xfr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eaLnBrk="1" hangingPunct="1"/>
            <a:r>
              <a:rPr lang="cs-CZ" altLang="cs-CZ" sz="3200" dirty="0" smtClean="0"/>
              <a:t>Přehled vztahů mezi subjekty e-Businessu</a:t>
            </a:r>
          </a:p>
        </p:txBody>
      </p:sp>
      <p:sp>
        <p:nvSpPr>
          <p:cNvPr id="3074" name="Zástupný symbol pro číslo snímku 4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48E1CB7E-D48F-45E2-BF1B-2CB14E4678CC}" type="slidenum">
              <a:rPr lang="cs-CZ" altLang="cs-CZ" sz="1400" smtClean="0"/>
              <a:pPr eaLnBrk="1" hangingPunct="1"/>
              <a:t>7</a:t>
            </a:fld>
            <a:endParaRPr lang="cs-CZ" altLang="cs-CZ" sz="1400" smtClean="0"/>
          </a:p>
        </p:txBody>
      </p:sp>
      <p:graphicFrame>
        <p:nvGraphicFramePr>
          <p:cNvPr id="7171" name="Group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352719869"/>
              </p:ext>
            </p:extLst>
          </p:nvPr>
        </p:nvGraphicFramePr>
        <p:xfrm>
          <a:off x="250825" y="1557338"/>
          <a:ext cx="8642350" cy="4319586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1751943"/>
                <a:gridCol w="2209488"/>
                <a:gridCol w="2337058"/>
                <a:gridCol w="2343861"/>
              </a:tblGrid>
              <a:tr h="6191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91447" marR="91447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Podnik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(B – Business)</a:t>
                      </a: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91447" marR="91447" anchor="b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Zákazník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(C – Consumer)</a:t>
                      </a: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91447" marR="91447" anchor="b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Správa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(G – Government)</a:t>
                      </a: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91447" marR="91447" anchor="b" horzOverflow="overflow"/>
                </a:tc>
              </a:tr>
              <a:tr h="123348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Podnik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(B – Business)</a:t>
                      </a: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91447" marR="91447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B2B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Systémy pro obchodní transakce mezi podniky</a:t>
                      </a: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91447" marR="91447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B2C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Internetové obchody určené koncovým spotřebitelům</a:t>
                      </a: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91447" marR="91447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B2G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Nabídka služeb a zboží, komunikace se státní správou</a:t>
                      </a: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91447" marR="91447" horzOverflow="overflow"/>
                </a:tc>
              </a:tr>
              <a:tr h="123348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Zákazník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(C – Consumer)</a:t>
                      </a: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91447" marR="91447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C2B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Prodej spotřebitelů firmám, sledování nabídek</a:t>
                      </a: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91447" marR="91447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C2C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Aukční systémy pro prodej použitého zboží</a:t>
                      </a: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91447" marR="91447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C2G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Podávání daňových přiznání, volby, sčítání lidu</a:t>
                      </a: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91447" marR="91447" horzOverflow="overflow"/>
                </a:tc>
              </a:tr>
              <a:tr h="123348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Správa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(G–</a:t>
                      </a:r>
                      <a:r>
                        <a:rPr kumimoji="0" lang="cs-CZ" sz="1600" u="none" strike="noStrike" cap="none" normalizeH="0" baseline="0" dirty="0" err="1" smtClean="0">
                          <a:ln>
                            <a:noFill/>
                          </a:ln>
                          <a:effectLst/>
                        </a:rPr>
                        <a:t>Government</a:t>
                      </a:r>
                      <a:r>
                        <a:rPr kumimoji="0" lang="cs-CZ" sz="16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)</a:t>
                      </a: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91447" marR="91447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G2B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Zadávání veřejných zakázek a grantových projektů</a:t>
                      </a: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91447" marR="91447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G2C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Poskytování informací o veřejné správě</a:t>
                      </a: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91447" marR="91447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G2G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Spolupráce státních orgánů, mezinárodní koordinace</a:t>
                      </a: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91447" marR="91447" horzOverflow="overflow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908720"/>
            <a:ext cx="7772400" cy="576064"/>
          </a:xfr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vert="horz" lIns="45720" tIns="0" rIns="45720" bIns="0" anchor="b" anchorCtr="0">
            <a:normAutofit/>
          </a:bodyPr>
          <a:lstStyle/>
          <a:p>
            <a:pPr algn="ctr"/>
            <a:r>
              <a:rPr lang="cs-CZ" altLang="cs-CZ" sz="3200" dirty="0"/>
              <a:t>Typy aplikací e-Businessu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844824"/>
            <a:ext cx="7239000" cy="4610912"/>
          </a:xfrm>
        </p:spPr>
        <p:txBody>
          <a:bodyPr/>
          <a:lstStyle/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dirty="0" smtClean="0"/>
              <a:t>Elektronický obchod (e-</a:t>
            </a:r>
            <a:r>
              <a:rPr lang="cs-CZ" dirty="0" err="1" smtClean="0"/>
              <a:t>commerce</a:t>
            </a:r>
            <a:r>
              <a:rPr lang="cs-CZ" dirty="0" smtClean="0"/>
              <a:t>)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dirty="0" smtClean="0"/>
              <a:t>Elektronické zásobování (e-</a:t>
            </a:r>
            <a:r>
              <a:rPr lang="cs-CZ" dirty="0" err="1" smtClean="0"/>
              <a:t>Procurement</a:t>
            </a:r>
            <a:r>
              <a:rPr lang="cs-CZ" dirty="0" smtClean="0"/>
              <a:t>)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dirty="0" smtClean="0"/>
              <a:t>Elektronická tržiště (e-Marketplace)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dirty="0" smtClean="0"/>
              <a:t>Řízení dodavatelských řetězců </a:t>
            </a:r>
            <a:endParaRPr lang="cs-CZ" dirty="0"/>
          </a:p>
        </p:txBody>
      </p:sp>
      <p:sp>
        <p:nvSpPr>
          <p:cNvPr id="4098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D87A4D60-7D5B-4ED2-9ADA-3CD02F886CA6}" type="slidenum">
              <a:rPr lang="cs-CZ" altLang="cs-CZ" sz="1400" smtClean="0"/>
              <a:pPr eaLnBrk="1" hangingPunct="1"/>
              <a:t>8</a:t>
            </a:fld>
            <a:endParaRPr lang="cs-CZ" altLang="cs-CZ" sz="1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6100" y="606400"/>
            <a:ext cx="8037525" cy="554320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 defTabSz="612000"/>
            <a:r>
              <a:rPr lang="cs-CZ" sz="2800" cap="none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1)	Elektronický obchod 	(e-</a:t>
            </a:r>
            <a:r>
              <a:rPr lang="cs-CZ" sz="2800" cap="none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Commerce</a:t>
            </a:r>
            <a:r>
              <a:rPr lang="cs-CZ" sz="2800" cap="none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)</a:t>
            </a:r>
            <a:endParaRPr lang="cs-CZ" sz="2800" cap="none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772816"/>
            <a:ext cx="7486600" cy="1080120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60000"/>
              </a:lnSpc>
              <a:buFont typeface="Wingdings" panose="05000000000000000000" pitchFamily="2" charset="2"/>
              <a:buChar char="Ø"/>
            </a:pPr>
            <a:r>
              <a:rPr lang="cs-CZ" b="1" dirty="0" smtClean="0"/>
              <a:t>založený primárně na vztahu B2C, tedy vztazích firem a konečných spotřebitelů 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DE16C92-81B8-483A-AD74-CABC14EE5074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  <p:graphicFrame>
        <p:nvGraphicFramePr>
          <p:cNvPr id="10" name="Object 7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3147929743"/>
              </p:ext>
            </p:extLst>
          </p:nvPr>
        </p:nvGraphicFramePr>
        <p:xfrm>
          <a:off x="2333282" y="5884092"/>
          <a:ext cx="981298" cy="716923"/>
        </p:xfrm>
        <a:graphic>
          <a:graphicData uri="http://schemas.openxmlformats.org/presentationml/2006/ole">
            <p:oleObj spid="_x0000_s23596" name="Klip" r:id="rId3" imgW="2286000" imgH="1773291" progId="">
              <p:embed/>
            </p:oleObj>
          </a:graphicData>
        </a:graphic>
      </p:graphicFrame>
      <p:sp>
        <p:nvSpPr>
          <p:cNvPr id="13" name="AutoShape 10"/>
          <p:cNvSpPr>
            <a:spLocks noChangeArrowheads="1"/>
          </p:cNvSpPr>
          <p:nvPr/>
        </p:nvSpPr>
        <p:spPr bwMode="auto">
          <a:xfrm rot="19344719">
            <a:off x="3163228" y="5741335"/>
            <a:ext cx="1205832" cy="356108"/>
          </a:xfrm>
          <a:prstGeom prst="leftRightArrow">
            <a:avLst>
              <a:gd name="adj1" fmla="val 50000"/>
              <a:gd name="adj2" fmla="val 63877"/>
            </a:avLst>
          </a:prstGeom>
          <a:solidFill>
            <a:srgbClr val="DDDDDD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 altLang="cs-CZ" sz="1200" b="1">
                <a:solidFill>
                  <a:srgbClr val="000066"/>
                </a:solidFill>
                <a:latin typeface="Arial" charset="0"/>
              </a:rPr>
              <a:t>B2C</a:t>
            </a:r>
          </a:p>
        </p:txBody>
      </p:sp>
      <p:pic>
        <p:nvPicPr>
          <p:cNvPr id="23554" name="Picture 2" descr="C:\Program Files (x86)\Microsoft Office\MEDIA\CAGCAT10\j019538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1607" y="3407771"/>
            <a:ext cx="1224802" cy="125037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6" name="Skupina 15"/>
          <p:cNvGrpSpPr/>
          <p:nvPr/>
        </p:nvGrpSpPr>
        <p:grpSpPr>
          <a:xfrm>
            <a:off x="1809241" y="3501008"/>
            <a:ext cx="4806827" cy="2797236"/>
            <a:chOff x="1809241" y="3501008"/>
            <a:chExt cx="4806827" cy="2797236"/>
          </a:xfrm>
        </p:grpSpPr>
        <p:sp>
          <p:nvSpPr>
            <p:cNvPr id="7" name="AutoShape 4"/>
            <p:cNvSpPr>
              <a:spLocks noChangeArrowheads="1"/>
            </p:cNvSpPr>
            <p:nvPr/>
          </p:nvSpPr>
          <p:spPr bwMode="auto">
            <a:xfrm>
              <a:off x="3843484" y="4958524"/>
              <a:ext cx="1056144" cy="567891"/>
            </a:xfrm>
            <a:prstGeom prst="roundRect">
              <a:avLst>
                <a:gd name="adj" fmla="val 16667"/>
              </a:avLst>
            </a:prstGeom>
            <a:solidFill>
              <a:srgbClr val="DDDDDD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 eaLnBrk="1" hangingPunct="1"/>
              <a:r>
                <a:rPr lang="cs-CZ" altLang="cs-CZ" sz="1200" b="1" dirty="0">
                  <a:solidFill>
                    <a:srgbClr val="000066"/>
                  </a:solidFill>
                  <a:latin typeface="Arial" charset="0"/>
                </a:rPr>
                <a:t>e-</a:t>
              </a:r>
              <a:r>
                <a:rPr lang="cs-CZ" altLang="cs-CZ" sz="1200" b="1" dirty="0" err="1">
                  <a:solidFill>
                    <a:srgbClr val="000066"/>
                  </a:solidFill>
                  <a:latin typeface="Arial" charset="0"/>
                </a:rPr>
                <a:t>Commerce</a:t>
              </a:r>
              <a:endParaRPr lang="cs-CZ" altLang="cs-CZ" sz="1200" b="1" dirty="0">
                <a:solidFill>
                  <a:srgbClr val="000066"/>
                </a:solidFill>
                <a:latin typeface="Arial" charset="0"/>
              </a:endParaRPr>
            </a:p>
            <a:p>
              <a:pPr algn="ctr" eaLnBrk="1" hangingPunct="1"/>
              <a:r>
                <a:rPr lang="cs-CZ" altLang="cs-CZ" sz="1200" b="1" dirty="0">
                  <a:solidFill>
                    <a:srgbClr val="000066"/>
                  </a:solidFill>
                  <a:latin typeface="Arial" charset="0"/>
                </a:rPr>
                <a:t>(www)</a:t>
              </a:r>
            </a:p>
          </p:txBody>
        </p:sp>
        <p:sp>
          <p:nvSpPr>
            <p:cNvPr id="11" name="AutoShape 8"/>
            <p:cNvSpPr>
              <a:spLocks noChangeArrowheads="1"/>
            </p:cNvSpPr>
            <p:nvPr/>
          </p:nvSpPr>
          <p:spPr bwMode="auto">
            <a:xfrm rot="2151902">
              <a:off x="3088383" y="4318470"/>
              <a:ext cx="1205833" cy="356109"/>
            </a:xfrm>
            <a:prstGeom prst="leftRightArrow">
              <a:avLst>
                <a:gd name="adj1" fmla="val 50000"/>
                <a:gd name="adj2" fmla="val 63877"/>
              </a:avLst>
            </a:prstGeom>
            <a:solidFill>
              <a:srgbClr val="DDDDDD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 eaLnBrk="1" hangingPunct="1"/>
              <a:r>
                <a:rPr lang="cs-CZ" altLang="cs-CZ" sz="1200" b="1">
                  <a:solidFill>
                    <a:srgbClr val="000066"/>
                  </a:solidFill>
                  <a:latin typeface="Arial" charset="0"/>
                </a:rPr>
                <a:t>B2C</a:t>
              </a:r>
            </a:p>
          </p:txBody>
        </p:sp>
        <p:sp>
          <p:nvSpPr>
            <p:cNvPr id="12" name="AutoShape 9"/>
            <p:cNvSpPr>
              <a:spLocks noChangeArrowheads="1"/>
            </p:cNvSpPr>
            <p:nvPr/>
          </p:nvSpPr>
          <p:spPr bwMode="auto">
            <a:xfrm rot="19706884">
              <a:off x="4447232" y="4246307"/>
              <a:ext cx="1205832" cy="356109"/>
            </a:xfrm>
            <a:prstGeom prst="leftRightArrow">
              <a:avLst>
                <a:gd name="adj1" fmla="val 50000"/>
                <a:gd name="adj2" fmla="val 63877"/>
              </a:avLst>
            </a:prstGeom>
            <a:solidFill>
              <a:srgbClr val="DDDDDD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 eaLnBrk="1" hangingPunct="1"/>
              <a:r>
                <a:rPr lang="cs-CZ" altLang="cs-CZ" sz="1200" b="1">
                  <a:solidFill>
                    <a:srgbClr val="000066"/>
                  </a:solidFill>
                  <a:latin typeface="Arial" charset="0"/>
                </a:rPr>
                <a:t>B2C</a:t>
              </a:r>
            </a:p>
          </p:txBody>
        </p:sp>
        <p:graphicFrame>
          <p:nvGraphicFramePr>
            <p:cNvPr id="14" name="Object 15"/>
            <p:cNvGraphicFramePr>
              <a:graphicFrameLocks noChangeAspect="1"/>
            </p:cNvGraphicFramePr>
            <p:nvPr>
              <p:extLst>
                <p:ext uri="{D42A27DB-BD31-4B8C-83A1-F6EECF244321}">
                  <p14:modId xmlns="" xmlns:p14="http://schemas.microsoft.com/office/powerpoint/2010/main" val="293065966"/>
                </p:ext>
              </p:extLst>
            </p:nvPr>
          </p:nvGraphicFramePr>
          <p:xfrm>
            <a:off x="4806487" y="5611128"/>
            <a:ext cx="1809581" cy="687116"/>
          </p:xfrm>
          <a:graphic>
            <a:graphicData uri="http://schemas.openxmlformats.org/presentationml/2006/ole">
              <p:oleObj spid="_x0000_s23597" name="Klip" r:id="rId5" imgW="2286000" imgH="920571" progId="">
                <p:embed/>
              </p:oleObj>
            </a:graphicData>
          </a:graphic>
        </p:graphicFrame>
        <p:graphicFrame>
          <p:nvGraphicFramePr>
            <p:cNvPr id="15" name="Object 48"/>
            <p:cNvGraphicFramePr>
              <a:graphicFrameLocks noChangeAspect="1"/>
            </p:cNvGraphicFramePr>
            <p:nvPr>
              <p:extLst>
                <p:ext uri="{D42A27DB-BD31-4B8C-83A1-F6EECF244321}">
                  <p14:modId xmlns="" xmlns:p14="http://schemas.microsoft.com/office/powerpoint/2010/main" val="2519719015"/>
                </p:ext>
              </p:extLst>
            </p:nvPr>
          </p:nvGraphicFramePr>
          <p:xfrm>
            <a:off x="4856384" y="4740068"/>
            <a:ext cx="718510" cy="1137350"/>
          </p:xfrm>
          <a:graphic>
            <a:graphicData uri="http://schemas.openxmlformats.org/presentationml/2006/ole">
              <p:oleObj spid="_x0000_s23598" name="VISIO" r:id="rId6" imgW="356040" imgH="597240" progId="">
                <p:embed/>
              </p:oleObj>
            </a:graphicData>
          </a:graphic>
        </p:graphicFrame>
        <p:pic>
          <p:nvPicPr>
            <p:cNvPr id="23555" name="Picture 3" descr="C:\Users\PC9\AppData\Local\Microsoft\Windows\Temporary Internet Files\Content.IE5\MMITW0DU\MC900440619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09241" y="3501008"/>
              <a:ext cx="1370532" cy="1370532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="" xmlns:p14="http://schemas.microsoft.com/office/powerpoint/2010/main" val="2445670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98" name="Rectangle 28"/>
          <p:cNvSpPr>
            <a:spLocks noGrp="1" noChangeArrowheads="1"/>
          </p:cNvSpPr>
          <p:nvPr>
            <p:ph type="title"/>
          </p:nvPr>
        </p:nvSpPr>
        <p:spPr>
          <a:xfrm>
            <a:off x="757238" y="260648"/>
            <a:ext cx="7772400" cy="4572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eaLnBrk="1" hangingPunct="1"/>
            <a:r>
              <a:rPr lang="cs-CZ" altLang="cs-CZ" sz="2800" dirty="0" smtClean="0"/>
              <a:t>e-</a:t>
            </a:r>
            <a:r>
              <a:rPr lang="cs-CZ" altLang="cs-CZ" sz="2800" dirty="0" err="1" smtClean="0"/>
              <a:t>Commerce</a:t>
            </a:r>
            <a:r>
              <a:rPr lang="cs-CZ" altLang="cs-CZ" sz="2800" dirty="0" smtClean="0"/>
              <a:t> – průběh operací v el. obchodě</a:t>
            </a:r>
          </a:p>
        </p:txBody>
      </p:sp>
      <p:sp>
        <p:nvSpPr>
          <p:cNvPr id="7171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932613" y="6296025"/>
            <a:ext cx="1905000" cy="457200"/>
          </a:xfr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CD464D95-B11E-456A-A1C3-9AB07A6B3496}" type="slidenum">
              <a:rPr lang="cs-CZ" altLang="cs-CZ" sz="1400" smtClean="0"/>
              <a:pPr eaLnBrk="1" hangingPunct="1"/>
              <a:t>10</a:t>
            </a:fld>
            <a:endParaRPr lang="cs-CZ" altLang="cs-CZ" sz="1400" dirty="0" smtClean="0"/>
          </a:p>
        </p:txBody>
      </p:sp>
      <p:grpSp>
        <p:nvGrpSpPr>
          <p:cNvPr id="3" name="Skupina 2"/>
          <p:cNvGrpSpPr/>
          <p:nvPr/>
        </p:nvGrpSpPr>
        <p:grpSpPr>
          <a:xfrm>
            <a:off x="251520" y="1016794"/>
            <a:ext cx="8089716" cy="5472112"/>
            <a:chOff x="611188" y="908050"/>
            <a:chExt cx="8205520" cy="5616575"/>
          </a:xfrm>
        </p:grpSpPr>
        <p:sp>
          <p:nvSpPr>
            <p:cNvPr id="7174" name="AutoShape 4"/>
            <p:cNvSpPr>
              <a:spLocks noChangeArrowheads="1"/>
            </p:cNvSpPr>
            <p:nvPr/>
          </p:nvSpPr>
          <p:spPr bwMode="auto">
            <a:xfrm>
              <a:off x="611188" y="2060575"/>
              <a:ext cx="1152525" cy="287338"/>
            </a:xfrm>
            <a:prstGeom prst="roundRect">
              <a:avLst>
                <a:gd name="adj" fmla="val 16667"/>
              </a:avLst>
            </a:prstGeom>
            <a:solidFill>
              <a:srgbClr val="DDDDDD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 eaLnBrk="1" hangingPunct="1"/>
              <a:r>
                <a:rPr lang="cs-CZ" altLang="cs-CZ" sz="1200" b="1">
                  <a:solidFill>
                    <a:srgbClr val="000066"/>
                  </a:solidFill>
                  <a:latin typeface="Arial" charset="0"/>
                </a:rPr>
                <a:t>Zákazník</a:t>
              </a:r>
            </a:p>
          </p:txBody>
        </p:sp>
        <p:graphicFrame>
          <p:nvGraphicFramePr>
            <p:cNvPr id="7175" name="Object 5"/>
            <p:cNvGraphicFramePr>
              <a:graphicFrameLocks noChangeAspect="1"/>
            </p:cNvGraphicFramePr>
            <p:nvPr>
              <p:extLst>
                <p:ext uri="{D42A27DB-BD31-4B8C-83A1-F6EECF244321}">
                  <p14:modId xmlns="" xmlns:p14="http://schemas.microsoft.com/office/powerpoint/2010/main" val="4108099112"/>
                </p:ext>
              </p:extLst>
            </p:nvPr>
          </p:nvGraphicFramePr>
          <p:xfrm>
            <a:off x="3059113" y="908050"/>
            <a:ext cx="857250" cy="1439863"/>
          </p:xfrm>
          <a:graphic>
            <a:graphicData uri="http://schemas.openxmlformats.org/presentationml/2006/ole">
              <p:oleObj spid="_x0000_s7219" name="VISIO" r:id="rId3" imgW="356040" imgH="597240" progId="">
                <p:embed/>
              </p:oleObj>
            </a:graphicData>
          </a:graphic>
        </p:graphicFrame>
        <p:sp>
          <p:nvSpPr>
            <p:cNvPr id="7176" name="AutoShape 6"/>
            <p:cNvSpPr>
              <a:spLocks noChangeArrowheads="1"/>
            </p:cNvSpPr>
            <p:nvPr/>
          </p:nvSpPr>
          <p:spPr bwMode="auto">
            <a:xfrm>
              <a:off x="1908175" y="1052513"/>
              <a:ext cx="1008063" cy="719137"/>
            </a:xfrm>
            <a:prstGeom prst="rightArrow">
              <a:avLst>
                <a:gd name="adj1" fmla="val 50000"/>
                <a:gd name="adj2" fmla="val 35044"/>
              </a:avLst>
            </a:prstGeom>
            <a:solidFill>
              <a:srgbClr val="DDDDDD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 eaLnBrk="1" hangingPunct="1"/>
              <a:r>
                <a:rPr lang="cs-CZ" altLang="cs-CZ" sz="1200" b="1">
                  <a:solidFill>
                    <a:srgbClr val="000066"/>
                  </a:solidFill>
                  <a:latin typeface="Arial" charset="0"/>
                </a:rPr>
                <a:t>Vstup na </a:t>
              </a:r>
            </a:p>
            <a:p>
              <a:pPr algn="ctr" eaLnBrk="1" hangingPunct="1"/>
              <a:r>
                <a:rPr lang="cs-CZ" altLang="cs-CZ" sz="1200" b="1">
                  <a:solidFill>
                    <a:srgbClr val="000066"/>
                  </a:solidFill>
                  <a:latin typeface="Arial" charset="0"/>
                </a:rPr>
                <a:t>el. obchod</a:t>
              </a:r>
            </a:p>
          </p:txBody>
        </p:sp>
        <p:sp>
          <p:nvSpPr>
            <p:cNvPr id="7178" name="AutoShape 8"/>
            <p:cNvSpPr>
              <a:spLocks noChangeArrowheads="1"/>
            </p:cNvSpPr>
            <p:nvPr/>
          </p:nvSpPr>
          <p:spPr bwMode="auto">
            <a:xfrm>
              <a:off x="4211638" y="1123950"/>
              <a:ext cx="1655762" cy="719138"/>
            </a:xfrm>
            <a:prstGeom prst="rightArrow">
              <a:avLst>
                <a:gd name="adj1" fmla="val 50000"/>
                <a:gd name="adj2" fmla="val 57561"/>
              </a:avLst>
            </a:prstGeom>
            <a:solidFill>
              <a:srgbClr val="DDDDDD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 eaLnBrk="1" hangingPunct="1"/>
              <a:r>
                <a:rPr lang="cs-CZ" altLang="cs-CZ" sz="1200" b="1">
                  <a:solidFill>
                    <a:srgbClr val="000066"/>
                  </a:solidFill>
                  <a:latin typeface="Arial" charset="0"/>
                </a:rPr>
                <a:t>Vstup do  katalogu</a:t>
              </a:r>
            </a:p>
          </p:txBody>
        </p:sp>
        <p:sp>
          <p:nvSpPr>
            <p:cNvPr id="7179" name="AutoShape 9"/>
            <p:cNvSpPr>
              <a:spLocks noChangeArrowheads="1"/>
            </p:cNvSpPr>
            <p:nvPr/>
          </p:nvSpPr>
          <p:spPr bwMode="auto">
            <a:xfrm>
              <a:off x="6083300" y="1052513"/>
              <a:ext cx="1225550" cy="792162"/>
            </a:xfrm>
            <a:prstGeom prst="flowChartDocument">
              <a:avLst/>
            </a:prstGeom>
            <a:solidFill>
              <a:srgbClr val="DDDDDD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 eaLnBrk="1" hangingPunct="1"/>
              <a:r>
                <a:rPr lang="cs-CZ" altLang="cs-CZ" sz="1200" b="1">
                  <a:solidFill>
                    <a:srgbClr val="000066"/>
                  </a:solidFill>
                  <a:latin typeface="Arial" charset="0"/>
                </a:rPr>
                <a:t>Elektronický</a:t>
              </a:r>
            </a:p>
            <a:p>
              <a:pPr algn="ctr" eaLnBrk="1" hangingPunct="1"/>
              <a:r>
                <a:rPr lang="cs-CZ" altLang="cs-CZ" sz="1200" b="1">
                  <a:solidFill>
                    <a:srgbClr val="000066"/>
                  </a:solidFill>
                  <a:latin typeface="Arial" charset="0"/>
                </a:rPr>
                <a:t>katalog </a:t>
              </a:r>
            </a:p>
            <a:p>
              <a:pPr algn="ctr" eaLnBrk="1" hangingPunct="1"/>
              <a:r>
                <a:rPr lang="cs-CZ" altLang="cs-CZ" sz="1200" b="1">
                  <a:solidFill>
                    <a:srgbClr val="000066"/>
                  </a:solidFill>
                  <a:latin typeface="Arial" charset="0"/>
                </a:rPr>
                <a:t>zboží</a:t>
              </a:r>
            </a:p>
          </p:txBody>
        </p:sp>
        <p:sp>
          <p:nvSpPr>
            <p:cNvPr id="7180" name="AutoShape 10"/>
            <p:cNvSpPr>
              <a:spLocks noChangeArrowheads="1"/>
            </p:cNvSpPr>
            <p:nvPr/>
          </p:nvSpPr>
          <p:spPr bwMode="auto">
            <a:xfrm>
              <a:off x="6156325" y="2708275"/>
              <a:ext cx="1295400" cy="792163"/>
            </a:xfrm>
            <a:prstGeom prst="roundRect">
              <a:avLst>
                <a:gd name="adj" fmla="val 16667"/>
              </a:avLst>
            </a:prstGeom>
            <a:solidFill>
              <a:srgbClr val="DDDDDD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 eaLnBrk="1" hangingPunct="1"/>
              <a:r>
                <a:rPr lang="cs-CZ" altLang="cs-CZ" sz="1200" b="1">
                  <a:solidFill>
                    <a:srgbClr val="000066"/>
                  </a:solidFill>
                  <a:latin typeface="Arial" charset="0"/>
                </a:rPr>
                <a:t>Výběr </a:t>
              </a:r>
            </a:p>
            <a:p>
              <a:pPr algn="ctr" eaLnBrk="1" hangingPunct="1"/>
              <a:r>
                <a:rPr lang="cs-CZ" altLang="cs-CZ" sz="1200" b="1">
                  <a:solidFill>
                    <a:srgbClr val="000066"/>
                  </a:solidFill>
                  <a:latin typeface="Arial" charset="0"/>
                </a:rPr>
                <a:t>z katalogu,</a:t>
              </a:r>
            </a:p>
            <a:p>
              <a:pPr algn="ctr" eaLnBrk="1" hangingPunct="1"/>
              <a:r>
                <a:rPr lang="cs-CZ" altLang="cs-CZ" sz="1200" b="1">
                  <a:solidFill>
                    <a:srgbClr val="000066"/>
                  </a:solidFill>
                  <a:latin typeface="Arial" charset="0"/>
                </a:rPr>
                <a:t>informace</a:t>
              </a:r>
            </a:p>
            <a:p>
              <a:pPr algn="ctr" eaLnBrk="1" hangingPunct="1"/>
              <a:r>
                <a:rPr lang="cs-CZ" altLang="cs-CZ" sz="1200" b="1">
                  <a:solidFill>
                    <a:srgbClr val="000066"/>
                  </a:solidFill>
                  <a:latin typeface="Arial" charset="0"/>
                </a:rPr>
                <a:t>o zboží</a:t>
              </a:r>
            </a:p>
          </p:txBody>
        </p:sp>
        <p:sp>
          <p:nvSpPr>
            <p:cNvPr id="7181" name="Line 11"/>
            <p:cNvSpPr>
              <a:spLocks noChangeShapeType="1"/>
            </p:cNvSpPr>
            <p:nvPr/>
          </p:nvSpPr>
          <p:spPr bwMode="auto">
            <a:xfrm>
              <a:off x="6732588" y="1916113"/>
              <a:ext cx="0" cy="71913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182" name="Line 12"/>
            <p:cNvSpPr>
              <a:spLocks noChangeShapeType="1"/>
            </p:cNvSpPr>
            <p:nvPr/>
          </p:nvSpPr>
          <p:spPr bwMode="auto">
            <a:xfrm>
              <a:off x="6732588" y="3571875"/>
              <a:ext cx="0" cy="36036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183" name="AutoShape 13"/>
            <p:cNvSpPr>
              <a:spLocks noChangeArrowheads="1"/>
            </p:cNvSpPr>
            <p:nvPr/>
          </p:nvSpPr>
          <p:spPr bwMode="auto">
            <a:xfrm>
              <a:off x="6156325" y="3932238"/>
              <a:ext cx="1295400" cy="792162"/>
            </a:xfrm>
            <a:prstGeom prst="roundRect">
              <a:avLst>
                <a:gd name="adj" fmla="val 16667"/>
              </a:avLst>
            </a:prstGeom>
            <a:solidFill>
              <a:srgbClr val="DDDDDD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 eaLnBrk="1" hangingPunct="1"/>
              <a:r>
                <a:rPr lang="cs-CZ" altLang="cs-CZ" sz="1200" b="1" dirty="0">
                  <a:solidFill>
                    <a:srgbClr val="000066"/>
                  </a:solidFill>
                  <a:latin typeface="Arial" charset="0"/>
                </a:rPr>
                <a:t>Uložení zboží</a:t>
              </a:r>
            </a:p>
            <a:p>
              <a:pPr algn="ctr" eaLnBrk="1" hangingPunct="1"/>
              <a:r>
                <a:rPr lang="cs-CZ" altLang="cs-CZ" sz="1200" b="1" dirty="0">
                  <a:solidFill>
                    <a:srgbClr val="000066"/>
                  </a:solidFill>
                  <a:latin typeface="Arial" charset="0"/>
                </a:rPr>
                <a:t>do virtuálního </a:t>
              </a:r>
            </a:p>
            <a:p>
              <a:pPr algn="ctr" eaLnBrk="1" hangingPunct="1"/>
              <a:r>
                <a:rPr lang="cs-CZ" altLang="cs-CZ" sz="1200" b="1" dirty="0">
                  <a:solidFill>
                    <a:srgbClr val="000066"/>
                  </a:solidFill>
                  <a:latin typeface="Arial" charset="0"/>
                </a:rPr>
                <a:t>košíku</a:t>
              </a:r>
            </a:p>
          </p:txBody>
        </p:sp>
        <p:sp>
          <p:nvSpPr>
            <p:cNvPr id="7184" name="Line 14"/>
            <p:cNvSpPr>
              <a:spLocks noChangeShapeType="1"/>
            </p:cNvSpPr>
            <p:nvPr/>
          </p:nvSpPr>
          <p:spPr bwMode="auto">
            <a:xfrm>
              <a:off x="7524750" y="4364038"/>
              <a:ext cx="287338" cy="0"/>
            </a:xfrm>
            <a:prstGeom prst="line">
              <a:avLst/>
            </a:prstGeom>
            <a:ln>
              <a:headEnd type="triangle" w="med" len="med"/>
              <a:tailE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7185" name="AutoShape 15"/>
            <p:cNvSpPr>
              <a:spLocks noChangeArrowheads="1"/>
            </p:cNvSpPr>
            <p:nvPr/>
          </p:nvSpPr>
          <p:spPr bwMode="auto">
            <a:xfrm>
              <a:off x="3924300" y="3860800"/>
              <a:ext cx="1441450" cy="936625"/>
            </a:xfrm>
            <a:prstGeom prst="flowChartDecision">
              <a:avLst/>
            </a:prstGeom>
            <a:solidFill>
              <a:srgbClr val="DDDDDD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 eaLnBrk="1" hangingPunct="1"/>
              <a:r>
                <a:rPr lang="cs-CZ" altLang="cs-CZ" sz="1200" b="1" dirty="0">
                  <a:solidFill>
                    <a:srgbClr val="000066"/>
                  </a:solidFill>
                  <a:latin typeface="Arial" charset="0"/>
                </a:rPr>
                <a:t>Konec </a:t>
              </a:r>
            </a:p>
            <a:p>
              <a:pPr algn="ctr" eaLnBrk="1" hangingPunct="1"/>
              <a:r>
                <a:rPr lang="cs-CZ" altLang="cs-CZ" sz="1200" b="1" dirty="0">
                  <a:solidFill>
                    <a:srgbClr val="000066"/>
                  </a:solidFill>
                  <a:latin typeface="Arial" charset="0"/>
                </a:rPr>
                <a:t>nákupu ?</a:t>
              </a:r>
            </a:p>
          </p:txBody>
        </p:sp>
        <p:sp>
          <p:nvSpPr>
            <p:cNvPr id="7186" name="Line 16"/>
            <p:cNvSpPr>
              <a:spLocks noChangeShapeType="1"/>
            </p:cNvSpPr>
            <p:nvPr/>
          </p:nvSpPr>
          <p:spPr bwMode="auto">
            <a:xfrm flipH="1">
              <a:off x="5437188" y="4364038"/>
              <a:ext cx="6477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187" name="Line 17"/>
            <p:cNvSpPr>
              <a:spLocks noChangeShapeType="1"/>
            </p:cNvSpPr>
            <p:nvPr/>
          </p:nvSpPr>
          <p:spPr bwMode="auto">
            <a:xfrm>
              <a:off x="4643438" y="3500438"/>
              <a:ext cx="0" cy="36036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188" name="Text Box 18"/>
            <p:cNvSpPr txBox="1">
              <a:spLocks noChangeArrowheads="1"/>
            </p:cNvSpPr>
            <p:nvPr/>
          </p:nvSpPr>
          <p:spPr bwMode="auto">
            <a:xfrm>
              <a:off x="4716463" y="3571875"/>
              <a:ext cx="503237" cy="2746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altLang="cs-CZ" sz="1200" b="1">
                  <a:solidFill>
                    <a:srgbClr val="000066"/>
                  </a:solidFill>
                  <a:latin typeface="Arial" charset="0"/>
                </a:rPr>
                <a:t>Ne</a:t>
              </a:r>
            </a:p>
          </p:txBody>
        </p:sp>
        <p:sp>
          <p:nvSpPr>
            <p:cNvPr id="7189" name="AutoShape 19"/>
            <p:cNvSpPr>
              <a:spLocks noChangeArrowheads="1"/>
            </p:cNvSpPr>
            <p:nvPr/>
          </p:nvSpPr>
          <p:spPr bwMode="auto">
            <a:xfrm>
              <a:off x="3995738" y="2708275"/>
              <a:ext cx="1295400" cy="792163"/>
            </a:xfrm>
            <a:prstGeom prst="roundRect">
              <a:avLst>
                <a:gd name="adj" fmla="val 16667"/>
              </a:avLst>
            </a:prstGeom>
            <a:solidFill>
              <a:srgbClr val="DDDDDD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 eaLnBrk="1" hangingPunct="1"/>
              <a:r>
                <a:rPr lang="cs-CZ" altLang="cs-CZ" sz="1200" b="1">
                  <a:solidFill>
                    <a:srgbClr val="000066"/>
                  </a:solidFill>
                  <a:latin typeface="Arial" charset="0"/>
                </a:rPr>
                <a:t>Návrat </a:t>
              </a:r>
            </a:p>
            <a:p>
              <a:pPr algn="ctr" eaLnBrk="1" hangingPunct="1"/>
              <a:r>
                <a:rPr lang="cs-CZ" altLang="cs-CZ" sz="1200" b="1">
                  <a:solidFill>
                    <a:srgbClr val="000066"/>
                  </a:solidFill>
                  <a:latin typeface="Arial" charset="0"/>
                </a:rPr>
                <a:t>do katalogu</a:t>
              </a:r>
            </a:p>
          </p:txBody>
        </p:sp>
        <p:sp>
          <p:nvSpPr>
            <p:cNvPr id="7190" name="Line 20"/>
            <p:cNvSpPr>
              <a:spLocks noChangeShapeType="1"/>
            </p:cNvSpPr>
            <p:nvPr/>
          </p:nvSpPr>
          <p:spPr bwMode="auto">
            <a:xfrm>
              <a:off x="4643438" y="1844675"/>
              <a:ext cx="0" cy="7191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191" name="Line 21"/>
            <p:cNvSpPr>
              <a:spLocks noChangeShapeType="1"/>
            </p:cNvSpPr>
            <p:nvPr/>
          </p:nvSpPr>
          <p:spPr bwMode="auto">
            <a:xfrm flipH="1">
              <a:off x="3492500" y="4364038"/>
              <a:ext cx="358775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192" name="Text Box 22"/>
            <p:cNvSpPr txBox="1">
              <a:spLocks noChangeArrowheads="1"/>
            </p:cNvSpPr>
            <p:nvPr/>
          </p:nvSpPr>
          <p:spPr bwMode="auto">
            <a:xfrm>
              <a:off x="3563938" y="4003675"/>
              <a:ext cx="647700" cy="2746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altLang="cs-CZ" sz="1200" b="1">
                  <a:solidFill>
                    <a:srgbClr val="000066"/>
                  </a:solidFill>
                  <a:latin typeface="Arial" charset="0"/>
                </a:rPr>
                <a:t>Ano</a:t>
              </a:r>
            </a:p>
          </p:txBody>
        </p:sp>
        <p:sp>
          <p:nvSpPr>
            <p:cNvPr id="7193" name="AutoShape 23"/>
            <p:cNvSpPr>
              <a:spLocks noChangeArrowheads="1"/>
            </p:cNvSpPr>
            <p:nvPr/>
          </p:nvSpPr>
          <p:spPr bwMode="auto">
            <a:xfrm>
              <a:off x="2195513" y="3932238"/>
              <a:ext cx="1295400" cy="792162"/>
            </a:xfrm>
            <a:prstGeom prst="roundRect">
              <a:avLst>
                <a:gd name="adj" fmla="val 16667"/>
              </a:avLst>
            </a:prstGeom>
            <a:solidFill>
              <a:srgbClr val="DDDDDD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 eaLnBrk="1" hangingPunct="1"/>
              <a:r>
                <a:rPr lang="cs-CZ" altLang="cs-CZ" sz="1200" b="1" dirty="0">
                  <a:solidFill>
                    <a:srgbClr val="000066"/>
                  </a:solidFill>
                  <a:latin typeface="Arial" charset="0"/>
                </a:rPr>
                <a:t>Objednávka /</a:t>
              </a:r>
            </a:p>
            <a:p>
              <a:pPr algn="ctr" eaLnBrk="1" hangingPunct="1"/>
              <a:r>
                <a:rPr lang="cs-CZ" altLang="cs-CZ" sz="1200" b="1" dirty="0">
                  <a:solidFill>
                    <a:srgbClr val="000066"/>
                  </a:solidFill>
                  <a:latin typeface="Arial" charset="0"/>
                </a:rPr>
                <a:t>Platba </a:t>
              </a:r>
            </a:p>
            <a:p>
              <a:pPr algn="ctr" eaLnBrk="1" hangingPunct="1"/>
              <a:r>
                <a:rPr lang="cs-CZ" altLang="cs-CZ" sz="1200" b="1" dirty="0">
                  <a:solidFill>
                    <a:srgbClr val="000066"/>
                  </a:solidFill>
                  <a:latin typeface="Arial" charset="0"/>
                </a:rPr>
                <a:t>(zákaznické </a:t>
              </a:r>
            </a:p>
            <a:p>
              <a:pPr algn="ctr" eaLnBrk="1" hangingPunct="1"/>
              <a:r>
                <a:rPr lang="cs-CZ" altLang="cs-CZ" sz="1200" b="1" dirty="0">
                  <a:solidFill>
                    <a:srgbClr val="000066"/>
                  </a:solidFill>
                  <a:latin typeface="Arial" charset="0"/>
                </a:rPr>
                <a:t>konto, ..)</a:t>
              </a:r>
            </a:p>
          </p:txBody>
        </p:sp>
        <p:sp>
          <p:nvSpPr>
            <p:cNvPr id="7194" name="Line 24"/>
            <p:cNvSpPr>
              <a:spLocks noChangeShapeType="1"/>
            </p:cNvSpPr>
            <p:nvPr/>
          </p:nvSpPr>
          <p:spPr bwMode="auto">
            <a:xfrm>
              <a:off x="2843213" y="4722813"/>
              <a:ext cx="0" cy="28892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195" name="AutoShape 25"/>
            <p:cNvSpPr>
              <a:spLocks noChangeArrowheads="1"/>
            </p:cNvSpPr>
            <p:nvPr/>
          </p:nvSpPr>
          <p:spPr bwMode="auto">
            <a:xfrm>
              <a:off x="2195513" y="5011738"/>
              <a:ext cx="1295400" cy="792162"/>
            </a:xfrm>
            <a:prstGeom prst="roundRect">
              <a:avLst>
                <a:gd name="adj" fmla="val 16667"/>
              </a:avLst>
            </a:prstGeom>
            <a:solidFill>
              <a:srgbClr val="DDDDDD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 eaLnBrk="1" hangingPunct="1"/>
              <a:r>
                <a:rPr lang="cs-CZ" altLang="cs-CZ" sz="1200" b="1">
                  <a:solidFill>
                    <a:srgbClr val="000066"/>
                  </a:solidFill>
                  <a:latin typeface="Arial" charset="0"/>
                </a:rPr>
                <a:t>Aktualizace</a:t>
              </a:r>
            </a:p>
            <a:p>
              <a:pPr algn="ctr" eaLnBrk="1" hangingPunct="1"/>
              <a:r>
                <a:rPr lang="cs-CZ" altLang="cs-CZ" sz="1200" b="1">
                  <a:solidFill>
                    <a:srgbClr val="000066"/>
                  </a:solidFill>
                  <a:latin typeface="Arial" charset="0"/>
                </a:rPr>
                <a:t>dat o</a:t>
              </a:r>
            </a:p>
            <a:p>
              <a:pPr algn="ctr" eaLnBrk="1" hangingPunct="1"/>
              <a:r>
                <a:rPr lang="cs-CZ" altLang="cs-CZ" sz="1200" b="1">
                  <a:solidFill>
                    <a:srgbClr val="000066"/>
                  </a:solidFill>
                  <a:latin typeface="Arial" charset="0"/>
                </a:rPr>
                <a:t>zákazníkovi</a:t>
              </a:r>
            </a:p>
          </p:txBody>
        </p:sp>
        <p:sp>
          <p:nvSpPr>
            <p:cNvPr id="7196" name="Line 26"/>
            <p:cNvSpPr>
              <a:spLocks noChangeShapeType="1"/>
            </p:cNvSpPr>
            <p:nvPr/>
          </p:nvSpPr>
          <p:spPr bwMode="auto">
            <a:xfrm>
              <a:off x="2843213" y="5803900"/>
              <a:ext cx="0" cy="28892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197" name="AutoShape 27"/>
            <p:cNvSpPr>
              <a:spLocks noChangeArrowheads="1"/>
            </p:cNvSpPr>
            <p:nvPr/>
          </p:nvSpPr>
          <p:spPr bwMode="auto">
            <a:xfrm>
              <a:off x="2195513" y="6092825"/>
              <a:ext cx="1295400" cy="431800"/>
            </a:xfrm>
            <a:prstGeom prst="roundRect">
              <a:avLst>
                <a:gd name="adj" fmla="val 16667"/>
              </a:avLst>
            </a:prstGeom>
            <a:solidFill>
              <a:srgbClr val="DDDDDD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 eaLnBrk="1" hangingPunct="1"/>
              <a:r>
                <a:rPr lang="cs-CZ" altLang="cs-CZ" sz="1200" b="1">
                  <a:solidFill>
                    <a:srgbClr val="000066"/>
                  </a:solidFill>
                  <a:latin typeface="Arial" charset="0"/>
                </a:rPr>
                <a:t>KONEC</a:t>
              </a:r>
            </a:p>
          </p:txBody>
        </p:sp>
        <p:pic>
          <p:nvPicPr>
            <p:cNvPr id="7204" name="Picture 36" descr="C:\Users\PC9\AppData\Local\Microsoft\Windows\Temporary Internet Files\Content.IE5\K7SKVX5I\MC900411528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85113" y="3823190"/>
              <a:ext cx="931595" cy="1011844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208" name="Picture 40" descr="C:\Program Files (x86)\Microsoft Office\MEDIA\CAGCAT10\j0292020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7273" y="908844"/>
              <a:ext cx="1213473" cy="1151731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2372" y="548680"/>
            <a:ext cx="8219256" cy="770344"/>
          </a:xfr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defTabSz="612000"/>
            <a:r>
              <a:rPr lang="cs-CZ" sz="2800" cap="none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2) Elektronické zásobování (e-</a:t>
            </a:r>
            <a:r>
              <a:rPr lang="cs-CZ" sz="2800" cap="none" dirty="0" err="1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Procurement</a:t>
            </a:r>
            <a:r>
              <a:rPr lang="cs-CZ" sz="2800" cap="none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)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FD3DA6-231E-4089-BB1C-919817D046C9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2837542" y="3549650"/>
            <a:ext cx="3605212" cy="3055938"/>
            <a:chOff x="5106988" y="488950"/>
            <a:chExt cx="3605212" cy="3055938"/>
          </a:xfrm>
        </p:grpSpPr>
        <p:graphicFrame>
          <p:nvGraphicFramePr>
            <p:cNvPr id="6" name="Object 11"/>
            <p:cNvGraphicFramePr>
              <a:graphicFrameLocks noChangeAspect="1"/>
            </p:cNvGraphicFramePr>
            <p:nvPr>
              <p:extLst>
                <p:ext uri="{D42A27DB-BD31-4B8C-83A1-F6EECF244321}">
                  <p14:modId xmlns="" xmlns:p14="http://schemas.microsoft.com/office/powerpoint/2010/main" val="1297448122"/>
                </p:ext>
              </p:extLst>
            </p:nvPr>
          </p:nvGraphicFramePr>
          <p:xfrm>
            <a:off x="5106988" y="488950"/>
            <a:ext cx="1008062" cy="836613"/>
          </p:xfrm>
          <a:graphic>
            <a:graphicData uri="http://schemas.openxmlformats.org/presentationml/2006/ole">
              <p:oleObj spid="_x0000_s24617" name="Klip" r:id="rId3" imgW="2286684" imgH="1895190" progId="">
                <p:embed/>
              </p:oleObj>
            </a:graphicData>
          </a:graphic>
        </p:graphicFrame>
        <p:graphicFrame>
          <p:nvGraphicFramePr>
            <p:cNvPr id="7" name="Object 12"/>
            <p:cNvGraphicFramePr>
              <a:graphicFrameLocks noChangeAspect="1"/>
            </p:cNvGraphicFramePr>
            <p:nvPr>
              <p:extLst>
                <p:ext uri="{D42A27DB-BD31-4B8C-83A1-F6EECF244321}">
                  <p14:modId xmlns="" xmlns:p14="http://schemas.microsoft.com/office/powerpoint/2010/main" val="798076038"/>
                </p:ext>
              </p:extLst>
            </p:nvPr>
          </p:nvGraphicFramePr>
          <p:xfrm>
            <a:off x="7340600" y="561975"/>
            <a:ext cx="1371600" cy="711200"/>
          </p:xfrm>
          <a:graphic>
            <a:graphicData uri="http://schemas.openxmlformats.org/presentationml/2006/ole">
              <p:oleObj spid="_x0000_s24618" name="Klip" r:id="rId4" imgW="2286313" imgH="1185032" progId="">
                <p:embed/>
              </p:oleObj>
            </a:graphicData>
          </a:graphic>
        </p:graphicFrame>
        <p:graphicFrame>
          <p:nvGraphicFramePr>
            <p:cNvPr id="8" name="Object 13"/>
            <p:cNvGraphicFramePr>
              <a:graphicFrameLocks noChangeAspect="1"/>
            </p:cNvGraphicFramePr>
            <p:nvPr>
              <p:extLst>
                <p:ext uri="{D42A27DB-BD31-4B8C-83A1-F6EECF244321}">
                  <p14:modId xmlns="" xmlns:p14="http://schemas.microsoft.com/office/powerpoint/2010/main" val="447473550"/>
                </p:ext>
              </p:extLst>
            </p:nvPr>
          </p:nvGraphicFramePr>
          <p:xfrm>
            <a:off x="6475413" y="2865438"/>
            <a:ext cx="1081087" cy="679450"/>
          </p:xfrm>
          <a:graphic>
            <a:graphicData uri="http://schemas.openxmlformats.org/presentationml/2006/ole">
              <p:oleObj spid="_x0000_s24619" name="Klip" r:id="rId5" imgW="2286000" imgH="1437423" progId="">
                <p:embed/>
              </p:oleObj>
            </a:graphicData>
          </a:graphic>
        </p:graphicFrame>
        <p:sp>
          <p:nvSpPr>
            <p:cNvPr id="9" name="AutoShape 14"/>
            <p:cNvSpPr>
              <a:spLocks noChangeArrowheads="1"/>
            </p:cNvSpPr>
            <p:nvPr/>
          </p:nvSpPr>
          <p:spPr bwMode="auto">
            <a:xfrm>
              <a:off x="5106988" y="1281113"/>
              <a:ext cx="1152525" cy="431800"/>
            </a:xfrm>
            <a:prstGeom prst="roundRect">
              <a:avLst>
                <a:gd name="adj" fmla="val 16667"/>
              </a:avLst>
            </a:prstGeom>
            <a:solidFill>
              <a:srgbClr val="DDDDDD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 eaLnBrk="1" hangingPunct="1"/>
              <a:r>
                <a:rPr lang="cs-CZ" altLang="cs-CZ" sz="1200" b="1" dirty="0" smtClean="0">
                  <a:solidFill>
                    <a:srgbClr val="000066"/>
                  </a:solidFill>
                  <a:latin typeface="Arial" charset="0"/>
                </a:rPr>
                <a:t>e-</a:t>
              </a:r>
              <a:r>
                <a:rPr lang="cs-CZ" altLang="cs-CZ" sz="1200" b="1" dirty="0" err="1" smtClean="0">
                  <a:solidFill>
                    <a:srgbClr val="000066"/>
                  </a:solidFill>
                  <a:latin typeface="Arial" charset="0"/>
                </a:rPr>
                <a:t>Procurement</a:t>
              </a:r>
              <a:endParaRPr lang="cs-CZ" altLang="cs-CZ" sz="1200" b="1" dirty="0">
                <a:solidFill>
                  <a:srgbClr val="000066"/>
                </a:solidFill>
                <a:latin typeface="Arial" charset="0"/>
              </a:endParaRPr>
            </a:p>
          </p:txBody>
        </p:sp>
        <p:sp>
          <p:nvSpPr>
            <p:cNvPr id="10" name="AutoShape 16"/>
            <p:cNvSpPr>
              <a:spLocks noChangeArrowheads="1"/>
            </p:cNvSpPr>
            <p:nvPr/>
          </p:nvSpPr>
          <p:spPr bwMode="auto">
            <a:xfrm>
              <a:off x="7483475" y="1209675"/>
              <a:ext cx="1152525" cy="431800"/>
            </a:xfrm>
            <a:prstGeom prst="roundRect">
              <a:avLst>
                <a:gd name="adj" fmla="val 16667"/>
              </a:avLst>
            </a:prstGeom>
            <a:solidFill>
              <a:srgbClr val="DDDDDD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 eaLnBrk="1" hangingPunct="1"/>
              <a:r>
                <a:rPr lang="cs-CZ" altLang="cs-CZ" sz="1200" b="1" dirty="0" smtClean="0">
                  <a:solidFill>
                    <a:srgbClr val="000066"/>
                  </a:solidFill>
                  <a:latin typeface="Arial" charset="0"/>
                </a:rPr>
                <a:t>e-</a:t>
              </a:r>
              <a:r>
                <a:rPr lang="cs-CZ" altLang="cs-CZ" sz="1200" b="1" dirty="0" err="1" smtClean="0">
                  <a:solidFill>
                    <a:srgbClr val="000066"/>
                  </a:solidFill>
                  <a:latin typeface="Arial" charset="0"/>
                </a:rPr>
                <a:t>Procurement</a:t>
              </a:r>
              <a:endParaRPr lang="cs-CZ" altLang="cs-CZ" sz="1200" b="1" dirty="0">
                <a:solidFill>
                  <a:srgbClr val="000066"/>
                </a:solidFill>
                <a:latin typeface="Arial" charset="0"/>
              </a:endParaRPr>
            </a:p>
          </p:txBody>
        </p:sp>
        <p:sp>
          <p:nvSpPr>
            <p:cNvPr id="11" name="AutoShape 17"/>
            <p:cNvSpPr>
              <a:spLocks noChangeArrowheads="1"/>
            </p:cNvSpPr>
            <p:nvPr/>
          </p:nvSpPr>
          <p:spPr bwMode="auto">
            <a:xfrm>
              <a:off x="6403975" y="2433638"/>
              <a:ext cx="1152525" cy="431800"/>
            </a:xfrm>
            <a:prstGeom prst="roundRect">
              <a:avLst>
                <a:gd name="adj" fmla="val 16667"/>
              </a:avLst>
            </a:prstGeom>
            <a:solidFill>
              <a:srgbClr val="DDDDDD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 eaLnBrk="1" hangingPunct="1"/>
              <a:r>
                <a:rPr lang="cs-CZ" altLang="cs-CZ" sz="1200" b="1" dirty="0" smtClean="0">
                  <a:solidFill>
                    <a:srgbClr val="000066"/>
                  </a:solidFill>
                  <a:latin typeface="Arial" charset="0"/>
                </a:rPr>
                <a:t>e-</a:t>
              </a:r>
              <a:r>
                <a:rPr lang="cs-CZ" altLang="cs-CZ" sz="1200" b="1" dirty="0" err="1" smtClean="0">
                  <a:solidFill>
                    <a:srgbClr val="000066"/>
                  </a:solidFill>
                  <a:latin typeface="Arial" charset="0"/>
                </a:rPr>
                <a:t>Procurement</a:t>
              </a:r>
              <a:endParaRPr lang="cs-CZ" altLang="cs-CZ" sz="1200" b="1" dirty="0">
                <a:solidFill>
                  <a:srgbClr val="000066"/>
                </a:solidFill>
                <a:latin typeface="Arial" charset="0"/>
              </a:endParaRPr>
            </a:p>
          </p:txBody>
        </p:sp>
        <p:sp>
          <p:nvSpPr>
            <p:cNvPr id="12" name="AutoShape 18"/>
            <p:cNvSpPr>
              <a:spLocks noChangeArrowheads="1"/>
            </p:cNvSpPr>
            <p:nvPr/>
          </p:nvSpPr>
          <p:spPr bwMode="auto">
            <a:xfrm rot="-1893116">
              <a:off x="7196138" y="1857375"/>
              <a:ext cx="1150937" cy="360363"/>
            </a:xfrm>
            <a:prstGeom prst="leftRightArrow">
              <a:avLst>
                <a:gd name="adj1" fmla="val 50000"/>
                <a:gd name="adj2" fmla="val 63877"/>
              </a:avLst>
            </a:prstGeom>
            <a:solidFill>
              <a:srgbClr val="DDDDDD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 eaLnBrk="1" hangingPunct="1"/>
              <a:r>
                <a:rPr lang="cs-CZ" altLang="cs-CZ" sz="1200" b="1">
                  <a:solidFill>
                    <a:srgbClr val="000066"/>
                  </a:solidFill>
                  <a:latin typeface="Arial" charset="0"/>
                </a:rPr>
                <a:t>B2B</a:t>
              </a:r>
            </a:p>
          </p:txBody>
        </p:sp>
        <p:sp>
          <p:nvSpPr>
            <p:cNvPr id="13" name="AutoShape 19"/>
            <p:cNvSpPr>
              <a:spLocks noChangeArrowheads="1"/>
            </p:cNvSpPr>
            <p:nvPr/>
          </p:nvSpPr>
          <p:spPr bwMode="auto">
            <a:xfrm rot="-134314">
              <a:off x="6259513" y="849313"/>
              <a:ext cx="1150937" cy="360362"/>
            </a:xfrm>
            <a:prstGeom prst="leftRightArrow">
              <a:avLst>
                <a:gd name="adj1" fmla="val 50000"/>
                <a:gd name="adj2" fmla="val 63877"/>
              </a:avLst>
            </a:prstGeom>
            <a:solidFill>
              <a:srgbClr val="DDDDDD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 eaLnBrk="1" hangingPunct="1"/>
              <a:r>
                <a:rPr lang="cs-CZ" altLang="cs-CZ" sz="1200" b="1">
                  <a:solidFill>
                    <a:srgbClr val="000066"/>
                  </a:solidFill>
                  <a:latin typeface="Arial" charset="0"/>
                </a:rPr>
                <a:t>B2B</a:t>
              </a:r>
            </a:p>
          </p:txBody>
        </p:sp>
        <p:sp>
          <p:nvSpPr>
            <p:cNvPr id="14" name="AutoShape 20"/>
            <p:cNvSpPr>
              <a:spLocks noChangeArrowheads="1"/>
            </p:cNvSpPr>
            <p:nvPr/>
          </p:nvSpPr>
          <p:spPr bwMode="auto">
            <a:xfrm rot="2899859">
              <a:off x="5360988" y="2036762"/>
              <a:ext cx="1150938" cy="360363"/>
            </a:xfrm>
            <a:prstGeom prst="leftRightArrow">
              <a:avLst>
                <a:gd name="adj1" fmla="val 50000"/>
                <a:gd name="adj2" fmla="val 63877"/>
              </a:avLst>
            </a:prstGeom>
            <a:solidFill>
              <a:srgbClr val="DDDDDD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 eaLnBrk="1" hangingPunct="1"/>
              <a:r>
                <a:rPr lang="cs-CZ" altLang="cs-CZ" sz="1200" b="1">
                  <a:solidFill>
                    <a:srgbClr val="000066"/>
                  </a:solidFill>
                  <a:latin typeface="Arial" charset="0"/>
                </a:rPr>
                <a:t>B2B</a:t>
              </a:r>
            </a:p>
          </p:txBody>
        </p:sp>
      </p:grpSp>
      <p:sp>
        <p:nvSpPr>
          <p:cNvPr id="15" name="Obdélník 14"/>
          <p:cNvSpPr/>
          <p:nvPr/>
        </p:nvSpPr>
        <p:spPr>
          <a:xfrm>
            <a:off x="221042" y="1671737"/>
            <a:ext cx="7926303" cy="175432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355600" indent="-355600" eaLnBrk="1" hangingPunct="1">
              <a:lnSpc>
                <a:spcPct val="150000"/>
              </a:lnSpc>
              <a:buFont typeface="Wingdings" panose="05000000000000000000" pitchFamily="2" charset="2"/>
              <a:buChar char="Ø"/>
              <a:defRPr/>
            </a:pPr>
            <a:r>
              <a:rPr lang="cs-CZ" b="1" dirty="0" smtClean="0"/>
              <a:t>Založené </a:t>
            </a:r>
            <a:r>
              <a:rPr lang="cs-CZ" b="1" dirty="0"/>
              <a:t>na vztahu B2B, mezi dvěma firmami, které si mezi sebou elektronicky vyměňují obchodní dokumenty a další </a:t>
            </a:r>
            <a:r>
              <a:rPr lang="cs-CZ" b="1" dirty="0" smtClean="0"/>
              <a:t>data.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1399747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7120" y="332656"/>
            <a:ext cx="7242048" cy="864096"/>
          </a:xfr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defTabSz="612000"/>
            <a:r>
              <a:rPr lang="cs-CZ" sz="2800" cap="none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3) Elektronická tržiště (e-Marketplace)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FD3DA6-231E-4089-BB1C-919817D046C9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95536" y="1844824"/>
            <a:ext cx="777686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55600" indent="-355600">
              <a:lnSpc>
                <a:spcPct val="150000"/>
              </a:lnSpc>
              <a:buFont typeface="Wingdings" panose="05000000000000000000" pitchFamily="2" charset="2"/>
              <a:buChar char="Ø"/>
              <a:defRPr/>
            </a:pPr>
            <a:r>
              <a:rPr lang="cs-CZ" b="1" dirty="0" smtClean="0"/>
              <a:t>Vztahy </a:t>
            </a:r>
            <a:r>
              <a:rPr lang="cs-CZ" b="1" dirty="0"/>
              <a:t>B2B, ale současně mezi více obchodními partnery v prostředí speciálních internetových </a:t>
            </a:r>
            <a:r>
              <a:rPr lang="cs-CZ" b="1" dirty="0" smtClean="0"/>
              <a:t>aplikací. </a:t>
            </a:r>
            <a:endParaRPr lang="cs-CZ" b="1" dirty="0"/>
          </a:p>
        </p:txBody>
      </p:sp>
      <p:grpSp>
        <p:nvGrpSpPr>
          <p:cNvPr id="6" name="Skupina 5"/>
          <p:cNvGrpSpPr/>
          <p:nvPr/>
        </p:nvGrpSpPr>
        <p:grpSpPr>
          <a:xfrm>
            <a:off x="2472531" y="3376613"/>
            <a:ext cx="3965575" cy="2984500"/>
            <a:chOff x="641350" y="3873500"/>
            <a:chExt cx="3965575" cy="2984500"/>
          </a:xfrm>
        </p:grpSpPr>
        <p:graphicFrame>
          <p:nvGraphicFramePr>
            <p:cNvPr id="7" name="Object 21"/>
            <p:cNvGraphicFramePr>
              <a:graphicFrameLocks noChangeAspect="1"/>
            </p:cNvGraphicFramePr>
            <p:nvPr>
              <p:extLst>
                <p:ext uri="{D42A27DB-BD31-4B8C-83A1-F6EECF244321}">
                  <p14:modId xmlns="" xmlns:p14="http://schemas.microsoft.com/office/powerpoint/2010/main" val="1539642256"/>
                </p:ext>
              </p:extLst>
            </p:nvPr>
          </p:nvGraphicFramePr>
          <p:xfrm>
            <a:off x="641350" y="3873500"/>
            <a:ext cx="1008063" cy="836613"/>
          </p:xfrm>
          <a:graphic>
            <a:graphicData uri="http://schemas.openxmlformats.org/presentationml/2006/ole">
              <p:oleObj spid="_x0000_s25638" name="Klip" r:id="rId3" imgW="2286684" imgH="1895190" progId="">
                <p:embed/>
              </p:oleObj>
            </a:graphicData>
          </a:graphic>
        </p:graphicFrame>
        <p:graphicFrame>
          <p:nvGraphicFramePr>
            <p:cNvPr id="8" name="Object 22"/>
            <p:cNvGraphicFramePr>
              <a:graphicFrameLocks noChangeAspect="1"/>
            </p:cNvGraphicFramePr>
            <p:nvPr>
              <p:extLst>
                <p:ext uri="{D42A27DB-BD31-4B8C-83A1-F6EECF244321}">
                  <p14:modId xmlns="" xmlns:p14="http://schemas.microsoft.com/office/powerpoint/2010/main" val="2035994925"/>
                </p:ext>
              </p:extLst>
            </p:nvPr>
          </p:nvGraphicFramePr>
          <p:xfrm>
            <a:off x="3235325" y="3873500"/>
            <a:ext cx="1371600" cy="711200"/>
          </p:xfrm>
          <a:graphic>
            <a:graphicData uri="http://schemas.openxmlformats.org/presentationml/2006/ole">
              <p:oleObj spid="_x0000_s25639" name="Klip" r:id="rId4" imgW="2286313" imgH="1185032" progId="">
                <p:embed/>
              </p:oleObj>
            </a:graphicData>
          </a:graphic>
        </p:graphicFrame>
        <p:grpSp>
          <p:nvGrpSpPr>
            <p:cNvPr id="9" name="Skupina 8"/>
            <p:cNvGrpSpPr/>
            <p:nvPr/>
          </p:nvGrpSpPr>
          <p:grpSpPr>
            <a:xfrm>
              <a:off x="1003300" y="4305300"/>
              <a:ext cx="2952750" cy="2552700"/>
              <a:chOff x="1003300" y="4305300"/>
              <a:chExt cx="2952750" cy="2552700"/>
            </a:xfrm>
          </p:grpSpPr>
          <p:graphicFrame>
            <p:nvGraphicFramePr>
              <p:cNvPr id="10" name="Object 23"/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="" xmlns:p14="http://schemas.microsoft.com/office/powerpoint/2010/main" val="1970158060"/>
                  </p:ext>
                </p:extLst>
              </p:nvPr>
            </p:nvGraphicFramePr>
            <p:xfrm>
              <a:off x="1579563" y="6178550"/>
              <a:ext cx="1081087" cy="679450"/>
            </p:xfrm>
            <a:graphic>
              <a:graphicData uri="http://schemas.openxmlformats.org/presentationml/2006/ole">
                <p:oleObj spid="_x0000_s25640" name="Klip" r:id="rId5" imgW="2286000" imgH="1437423" progId="">
                  <p:embed/>
                </p:oleObj>
              </a:graphicData>
            </a:graphic>
          </p:graphicFrame>
          <p:sp>
            <p:nvSpPr>
              <p:cNvPr id="11" name="AutoShape 24"/>
              <p:cNvSpPr>
                <a:spLocks noChangeArrowheads="1"/>
              </p:cNvSpPr>
              <p:nvPr/>
            </p:nvSpPr>
            <p:spPr bwMode="auto">
              <a:xfrm rot="16441464">
                <a:off x="2355851" y="5907087"/>
                <a:ext cx="969962" cy="360363"/>
              </a:xfrm>
              <a:prstGeom prst="leftRightArrow">
                <a:avLst>
                  <a:gd name="adj1" fmla="val 50000"/>
                  <a:gd name="adj2" fmla="val 53832"/>
                </a:avLst>
              </a:prstGeom>
              <a:solidFill>
                <a:srgbClr val="DDDDDD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algn="ctr" eaLnBrk="1" hangingPunct="1"/>
                <a:r>
                  <a:rPr lang="cs-CZ" altLang="cs-CZ" sz="1200" b="1">
                    <a:solidFill>
                      <a:srgbClr val="000066"/>
                    </a:solidFill>
                    <a:latin typeface="Arial" charset="0"/>
                  </a:rPr>
                  <a:t>B2B</a:t>
                </a:r>
              </a:p>
            </p:txBody>
          </p:sp>
          <p:sp>
            <p:nvSpPr>
              <p:cNvPr id="12" name="AutoShape 25"/>
              <p:cNvSpPr>
                <a:spLocks noChangeArrowheads="1"/>
              </p:cNvSpPr>
              <p:nvPr/>
            </p:nvSpPr>
            <p:spPr bwMode="auto">
              <a:xfrm rot="18795840">
                <a:off x="3200400" y="4700588"/>
                <a:ext cx="1150938" cy="360362"/>
              </a:xfrm>
              <a:prstGeom prst="leftRightArrow">
                <a:avLst>
                  <a:gd name="adj1" fmla="val 50000"/>
                  <a:gd name="adj2" fmla="val 63877"/>
                </a:avLst>
              </a:prstGeom>
              <a:solidFill>
                <a:srgbClr val="DDDDDD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algn="ctr" eaLnBrk="1" hangingPunct="1"/>
                <a:r>
                  <a:rPr lang="cs-CZ" altLang="cs-CZ" sz="1200" b="1">
                    <a:solidFill>
                      <a:srgbClr val="000066"/>
                    </a:solidFill>
                    <a:latin typeface="Arial" charset="0"/>
                  </a:rPr>
                  <a:t>B2B</a:t>
                </a:r>
              </a:p>
            </p:txBody>
          </p:sp>
          <p:sp>
            <p:nvSpPr>
              <p:cNvPr id="13" name="AutoShape 26"/>
              <p:cNvSpPr>
                <a:spLocks noChangeArrowheads="1"/>
              </p:cNvSpPr>
              <p:nvPr/>
            </p:nvSpPr>
            <p:spPr bwMode="auto">
              <a:xfrm rot="2347485">
                <a:off x="1003300" y="4737100"/>
                <a:ext cx="1008063" cy="360363"/>
              </a:xfrm>
              <a:prstGeom prst="leftRightArrow">
                <a:avLst>
                  <a:gd name="adj1" fmla="val 50000"/>
                  <a:gd name="adj2" fmla="val 55947"/>
                </a:avLst>
              </a:prstGeom>
              <a:solidFill>
                <a:srgbClr val="DDDDDD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algn="ctr" eaLnBrk="1" hangingPunct="1"/>
                <a:r>
                  <a:rPr lang="cs-CZ" altLang="cs-CZ" sz="1200" b="1">
                    <a:solidFill>
                      <a:srgbClr val="000066"/>
                    </a:solidFill>
                    <a:latin typeface="Arial" charset="0"/>
                  </a:rPr>
                  <a:t>B2B</a:t>
                </a:r>
              </a:p>
            </p:txBody>
          </p:sp>
          <p:sp>
            <p:nvSpPr>
              <p:cNvPr id="14" name="AutoShape 27"/>
              <p:cNvSpPr>
                <a:spLocks noChangeArrowheads="1"/>
              </p:cNvSpPr>
              <p:nvPr/>
            </p:nvSpPr>
            <p:spPr bwMode="auto">
              <a:xfrm>
                <a:off x="1651000" y="4881563"/>
                <a:ext cx="2292350" cy="890587"/>
              </a:xfrm>
              <a:prstGeom prst="diamond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endParaRPr lang="cs-CZ" altLang="cs-CZ"/>
              </a:p>
            </p:txBody>
          </p:sp>
          <p:sp>
            <p:nvSpPr>
              <p:cNvPr id="15" name="Freeform 28"/>
              <p:cNvSpPr>
                <a:spLocks/>
              </p:cNvSpPr>
              <p:nvPr/>
            </p:nvSpPr>
            <p:spPr bwMode="auto">
              <a:xfrm rot="506081">
                <a:off x="1763713" y="4937125"/>
                <a:ext cx="739775" cy="411163"/>
              </a:xfrm>
              <a:custGeom>
                <a:avLst/>
                <a:gdLst>
                  <a:gd name="T0" fmla="*/ 0 w 386"/>
                  <a:gd name="T1" fmla="*/ 2147483647 h 252"/>
                  <a:gd name="T2" fmla="*/ 2147483647 w 386"/>
                  <a:gd name="T3" fmla="*/ 2147483647 h 252"/>
                  <a:gd name="T4" fmla="*/ 2147483647 w 386"/>
                  <a:gd name="T5" fmla="*/ 2147483647 h 252"/>
                  <a:gd name="T6" fmla="*/ 2147483647 w 386"/>
                  <a:gd name="T7" fmla="*/ 2147483647 h 252"/>
                  <a:gd name="T8" fmla="*/ 2147483647 w 386"/>
                  <a:gd name="T9" fmla="*/ 2147483647 h 252"/>
                  <a:gd name="T10" fmla="*/ 2147483647 w 386"/>
                  <a:gd name="T11" fmla="*/ 2147483647 h 252"/>
                  <a:gd name="T12" fmla="*/ 2147483647 w 386"/>
                  <a:gd name="T13" fmla="*/ 2147483647 h 252"/>
                  <a:gd name="T14" fmla="*/ 2147483647 w 386"/>
                  <a:gd name="T15" fmla="*/ 2147483647 h 252"/>
                  <a:gd name="T16" fmla="*/ 2147483647 w 386"/>
                  <a:gd name="T17" fmla="*/ 2147483647 h 252"/>
                  <a:gd name="T18" fmla="*/ 2147483647 w 386"/>
                  <a:gd name="T19" fmla="*/ 2147483647 h 252"/>
                  <a:gd name="T20" fmla="*/ 2147483647 w 386"/>
                  <a:gd name="T21" fmla="*/ 2147483647 h 252"/>
                  <a:gd name="T22" fmla="*/ 2147483647 w 386"/>
                  <a:gd name="T23" fmla="*/ 2147483647 h 252"/>
                  <a:gd name="T24" fmla="*/ 2147483647 w 386"/>
                  <a:gd name="T25" fmla="*/ 2147483647 h 252"/>
                  <a:gd name="T26" fmla="*/ 2147483647 w 386"/>
                  <a:gd name="T27" fmla="*/ 2147483647 h 252"/>
                  <a:gd name="T28" fmla="*/ 2147483647 w 386"/>
                  <a:gd name="T29" fmla="*/ 2147483647 h 252"/>
                  <a:gd name="T30" fmla="*/ 2147483647 w 386"/>
                  <a:gd name="T31" fmla="*/ 2147483647 h 252"/>
                  <a:gd name="T32" fmla="*/ 2147483647 w 386"/>
                  <a:gd name="T33" fmla="*/ 2147483647 h 252"/>
                  <a:gd name="T34" fmla="*/ 2147483647 w 386"/>
                  <a:gd name="T35" fmla="*/ 2147483647 h 252"/>
                  <a:gd name="T36" fmla="*/ 2147483647 w 386"/>
                  <a:gd name="T37" fmla="*/ 2147483647 h 252"/>
                  <a:gd name="T38" fmla="*/ 2147483647 w 386"/>
                  <a:gd name="T39" fmla="*/ 2147483647 h 252"/>
                  <a:gd name="T40" fmla="*/ 2147483647 w 386"/>
                  <a:gd name="T41" fmla="*/ 2147483647 h 252"/>
                  <a:gd name="T42" fmla="*/ 2147483647 w 386"/>
                  <a:gd name="T43" fmla="*/ 2147483647 h 252"/>
                  <a:gd name="T44" fmla="*/ 2147483647 w 386"/>
                  <a:gd name="T45" fmla="*/ 2147483647 h 252"/>
                  <a:gd name="T46" fmla="*/ 2147483647 w 386"/>
                  <a:gd name="T47" fmla="*/ 2147483647 h 252"/>
                  <a:gd name="T48" fmla="*/ 2147483647 w 386"/>
                  <a:gd name="T49" fmla="*/ 2147483647 h 252"/>
                  <a:gd name="T50" fmla="*/ 2147483647 w 386"/>
                  <a:gd name="T51" fmla="*/ 2147483647 h 252"/>
                  <a:gd name="T52" fmla="*/ 2147483647 w 386"/>
                  <a:gd name="T53" fmla="*/ 2147483647 h 252"/>
                  <a:gd name="T54" fmla="*/ 2147483647 w 386"/>
                  <a:gd name="T55" fmla="*/ 2147483647 h 252"/>
                  <a:gd name="T56" fmla="*/ 2147483647 w 386"/>
                  <a:gd name="T57" fmla="*/ 2147483647 h 252"/>
                  <a:gd name="T58" fmla="*/ 2147483647 w 386"/>
                  <a:gd name="T59" fmla="*/ 2147483647 h 252"/>
                  <a:gd name="T60" fmla="*/ 2147483647 w 386"/>
                  <a:gd name="T61" fmla="*/ 2147483647 h 252"/>
                  <a:gd name="T62" fmla="*/ 2147483647 w 386"/>
                  <a:gd name="T63" fmla="*/ 2147483647 h 252"/>
                  <a:gd name="T64" fmla="*/ 2147483647 w 386"/>
                  <a:gd name="T65" fmla="*/ 2147483647 h 252"/>
                  <a:gd name="T66" fmla="*/ 2147483647 w 386"/>
                  <a:gd name="T67" fmla="*/ 2147483647 h 252"/>
                  <a:gd name="T68" fmla="*/ 2147483647 w 386"/>
                  <a:gd name="T69" fmla="*/ 2147483647 h 252"/>
                  <a:gd name="T70" fmla="*/ 2147483647 w 386"/>
                  <a:gd name="T71" fmla="*/ 2147483647 h 252"/>
                  <a:gd name="T72" fmla="*/ 2147483647 w 386"/>
                  <a:gd name="T73" fmla="*/ 2147483647 h 252"/>
                  <a:gd name="T74" fmla="*/ 2147483647 w 386"/>
                  <a:gd name="T75" fmla="*/ 2147483647 h 252"/>
                  <a:gd name="T76" fmla="*/ 2147483647 w 386"/>
                  <a:gd name="T77" fmla="*/ 0 h 252"/>
                  <a:gd name="T78" fmla="*/ 2147483647 w 386"/>
                  <a:gd name="T79" fmla="*/ 0 h 252"/>
                  <a:gd name="T80" fmla="*/ 2147483647 w 386"/>
                  <a:gd name="T81" fmla="*/ 2147483647 h 252"/>
                  <a:gd name="T82" fmla="*/ 2147483647 w 386"/>
                  <a:gd name="T83" fmla="*/ 2147483647 h 252"/>
                  <a:gd name="T84" fmla="*/ 2147483647 w 386"/>
                  <a:gd name="T85" fmla="*/ 2147483647 h 252"/>
                  <a:gd name="T86" fmla="*/ 2147483647 w 386"/>
                  <a:gd name="T87" fmla="*/ 2147483647 h 252"/>
                  <a:gd name="T88" fmla="*/ 2147483647 w 386"/>
                  <a:gd name="T89" fmla="*/ 2147483647 h 252"/>
                  <a:gd name="T90" fmla="*/ 2147483647 w 386"/>
                  <a:gd name="T91" fmla="*/ 2147483647 h 252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w 386"/>
                  <a:gd name="T139" fmla="*/ 0 h 252"/>
                  <a:gd name="T140" fmla="*/ 386 w 386"/>
                  <a:gd name="T141" fmla="*/ 252 h 252"/>
                </a:gdLst>
                <a:ahLst/>
                <a:cxnLst>
                  <a:cxn ang="T92">
                    <a:pos x="T0" y="T1"/>
                  </a:cxn>
                  <a:cxn ang="T93">
                    <a:pos x="T2" y="T3"/>
                  </a:cxn>
                  <a:cxn ang="T94">
                    <a:pos x="T4" y="T5"/>
                  </a:cxn>
                  <a:cxn ang="T95">
                    <a:pos x="T6" y="T7"/>
                  </a:cxn>
                  <a:cxn ang="T96">
                    <a:pos x="T8" y="T9"/>
                  </a:cxn>
                  <a:cxn ang="T97">
                    <a:pos x="T10" y="T11"/>
                  </a:cxn>
                  <a:cxn ang="T98">
                    <a:pos x="T12" y="T13"/>
                  </a:cxn>
                  <a:cxn ang="T99">
                    <a:pos x="T14" y="T15"/>
                  </a:cxn>
                  <a:cxn ang="T100">
                    <a:pos x="T16" y="T17"/>
                  </a:cxn>
                  <a:cxn ang="T101">
                    <a:pos x="T18" y="T19"/>
                  </a:cxn>
                  <a:cxn ang="T102">
                    <a:pos x="T20" y="T21"/>
                  </a:cxn>
                  <a:cxn ang="T103">
                    <a:pos x="T22" y="T23"/>
                  </a:cxn>
                  <a:cxn ang="T104">
                    <a:pos x="T24" y="T25"/>
                  </a:cxn>
                  <a:cxn ang="T105">
                    <a:pos x="T26" y="T27"/>
                  </a:cxn>
                  <a:cxn ang="T106">
                    <a:pos x="T28" y="T29"/>
                  </a:cxn>
                  <a:cxn ang="T107">
                    <a:pos x="T30" y="T31"/>
                  </a:cxn>
                  <a:cxn ang="T108">
                    <a:pos x="T32" y="T33"/>
                  </a:cxn>
                  <a:cxn ang="T109">
                    <a:pos x="T34" y="T35"/>
                  </a:cxn>
                  <a:cxn ang="T110">
                    <a:pos x="T36" y="T37"/>
                  </a:cxn>
                  <a:cxn ang="T111">
                    <a:pos x="T38" y="T39"/>
                  </a:cxn>
                  <a:cxn ang="T112">
                    <a:pos x="T40" y="T41"/>
                  </a:cxn>
                  <a:cxn ang="T113">
                    <a:pos x="T42" y="T43"/>
                  </a:cxn>
                  <a:cxn ang="T114">
                    <a:pos x="T44" y="T45"/>
                  </a:cxn>
                  <a:cxn ang="T115">
                    <a:pos x="T46" y="T47"/>
                  </a:cxn>
                  <a:cxn ang="T116">
                    <a:pos x="T48" y="T49"/>
                  </a:cxn>
                  <a:cxn ang="T117">
                    <a:pos x="T50" y="T51"/>
                  </a:cxn>
                  <a:cxn ang="T118">
                    <a:pos x="T52" y="T53"/>
                  </a:cxn>
                  <a:cxn ang="T119">
                    <a:pos x="T54" y="T55"/>
                  </a:cxn>
                  <a:cxn ang="T120">
                    <a:pos x="T56" y="T57"/>
                  </a:cxn>
                  <a:cxn ang="T121">
                    <a:pos x="T58" y="T59"/>
                  </a:cxn>
                  <a:cxn ang="T122">
                    <a:pos x="T60" y="T61"/>
                  </a:cxn>
                  <a:cxn ang="T123">
                    <a:pos x="T62" y="T63"/>
                  </a:cxn>
                  <a:cxn ang="T124">
                    <a:pos x="T64" y="T65"/>
                  </a:cxn>
                  <a:cxn ang="T125">
                    <a:pos x="T66" y="T67"/>
                  </a:cxn>
                  <a:cxn ang="T126">
                    <a:pos x="T68" y="T69"/>
                  </a:cxn>
                  <a:cxn ang="T127">
                    <a:pos x="T70" y="T71"/>
                  </a:cxn>
                  <a:cxn ang="T128">
                    <a:pos x="T72" y="T73"/>
                  </a:cxn>
                  <a:cxn ang="T129">
                    <a:pos x="T74" y="T75"/>
                  </a:cxn>
                  <a:cxn ang="T130">
                    <a:pos x="T76" y="T77"/>
                  </a:cxn>
                  <a:cxn ang="T131">
                    <a:pos x="T78" y="T79"/>
                  </a:cxn>
                  <a:cxn ang="T132">
                    <a:pos x="T80" y="T81"/>
                  </a:cxn>
                  <a:cxn ang="T133">
                    <a:pos x="T82" y="T83"/>
                  </a:cxn>
                  <a:cxn ang="T134">
                    <a:pos x="T84" y="T85"/>
                  </a:cxn>
                  <a:cxn ang="T135">
                    <a:pos x="T86" y="T87"/>
                  </a:cxn>
                  <a:cxn ang="T136">
                    <a:pos x="T88" y="T89"/>
                  </a:cxn>
                  <a:cxn ang="T137">
                    <a:pos x="T90" y="T91"/>
                  </a:cxn>
                </a:cxnLst>
                <a:rect l="T138" t="T139" r="T140" b="T141"/>
                <a:pathLst>
                  <a:path w="386" h="252">
                    <a:moveTo>
                      <a:pt x="0" y="252"/>
                    </a:moveTo>
                    <a:lnTo>
                      <a:pt x="1" y="242"/>
                    </a:lnTo>
                    <a:lnTo>
                      <a:pt x="5" y="232"/>
                    </a:lnTo>
                    <a:lnTo>
                      <a:pt x="8" y="220"/>
                    </a:lnTo>
                    <a:lnTo>
                      <a:pt x="12" y="209"/>
                    </a:lnTo>
                    <a:lnTo>
                      <a:pt x="15" y="199"/>
                    </a:lnTo>
                    <a:lnTo>
                      <a:pt x="20" y="189"/>
                    </a:lnTo>
                    <a:lnTo>
                      <a:pt x="24" y="178"/>
                    </a:lnTo>
                    <a:lnTo>
                      <a:pt x="29" y="168"/>
                    </a:lnTo>
                    <a:lnTo>
                      <a:pt x="34" y="160"/>
                    </a:lnTo>
                    <a:lnTo>
                      <a:pt x="41" y="149"/>
                    </a:lnTo>
                    <a:lnTo>
                      <a:pt x="46" y="139"/>
                    </a:lnTo>
                    <a:lnTo>
                      <a:pt x="53" y="130"/>
                    </a:lnTo>
                    <a:lnTo>
                      <a:pt x="60" y="122"/>
                    </a:lnTo>
                    <a:lnTo>
                      <a:pt x="67" y="113"/>
                    </a:lnTo>
                    <a:lnTo>
                      <a:pt x="75" y="105"/>
                    </a:lnTo>
                    <a:lnTo>
                      <a:pt x="82" y="96"/>
                    </a:lnTo>
                    <a:lnTo>
                      <a:pt x="91" y="87"/>
                    </a:lnTo>
                    <a:lnTo>
                      <a:pt x="98" y="81"/>
                    </a:lnTo>
                    <a:lnTo>
                      <a:pt x="106" y="74"/>
                    </a:lnTo>
                    <a:lnTo>
                      <a:pt x="116" y="67"/>
                    </a:lnTo>
                    <a:lnTo>
                      <a:pt x="125" y="60"/>
                    </a:lnTo>
                    <a:lnTo>
                      <a:pt x="134" y="53"/>
                    </a:lnTo>
                    <a:lnTo>
                      <a:pt x="144" y="48"/>
                    </a:lnTo>
                    <a:lnTo>
                      <a:pt x="154" y="41"/>
                    </a:lnTo>
                    <a:lnTo>
                      <a:pt x="163" y="36"/>
                    </a:lnTo>
                    <a:lnTo>
                      <a:pt x="173" y="31"/>
                    </a:lnTo>
                    <a:lnTo>
                      <a:pt x="183" y="26"/>
                    </a:lnTo>
                    <a:lnTo>
                      <a:pt x="194" y="22"/>
                    </a:lnTo>
                    <a:lnTo>
                      <a:pt x="206" y="19"/>
                    </a:lnTo>
                    <a:lnTo>
                      <a:pt x="216" y="15"/>
                    </a:lnTo>
                    <a:lnTo>
                      <a:pt x="226" y="12"/>
                    </a:lnTo>
                    <a:lnTo>
                      <a:pt x="238" y="9"/>
                    </a:lnTo>
                    <a:lnTo>
                      <a:pt x="248" y="7"/>
                    </a:lnTo>
                    <a:lnTo>
                      <a:pt x="260" y="5"/>
                    </a:lnTo>
                    <a:lnTo>
                      <a:pt x="271" y="3"/>
                    </a:lnTo>
                    <a:lnTo>
                      <a:pt x="283" y="2"/>
                    </a:lnTo>
                    <a:lnTo>
                      <a:pt x="295" y="2"/>
                    </a:lnTo>
                    <a:lnTo>
                      <a:pt x="305" y="0"/>
                    </a:lnTo>
                    <a:lnTo>
                      <a:pt x="317" y="0"/>
                    </a:lnTo>
                    <a:lnTo>
                      <a:pt x="329" y="2"/>
                    </a:lnTo>
                    <a:lnTo>
                      <a:pt x="339" y="2"/>
                    </a:lnTo>
                    <a:lnTo>
                      <a:pt x="351" y="3"/>
                    </a:lnTo>
                    <a:lnTo>
                      <a:pt x="363" y="5"/>
                    </a:lnTo>
                    <a:lnTo>
                      <a:pt x="374" y="7"/>
                    </a:lnTo>
                    <a:lnTo>
                      <a:pt x="386" y="9"/>
                    </a:lnTo>
                  </a:path>
                </a:pathLst>
              </a:custGeom>
              <a:noFill/>
              <a:ln w="11176">
                <a:solidFill>
                  <a:schemeClr val="tx1"/>
                </a:solidFill>
                <a:prstDash val="solid"/>
                <a:round/>
                <a:headEnd/>
                <a:tailEnd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" name="Freeform 29"/>
              <p:cNvSpPr>
                <a:spLocks/>
              </p:cNvSpPr>
              <p:nvPr/>
            </p:nvSpPr>
            <p:spPr bwMode="auto">
              <a:xfrm>
                <a:off x="2190750" y="4886325"/>
                <a:ext cx="563563" cy="196850"/>
              </a:xfrm>
              <a:custGeom>
                <a:avLst/>
                <a:gdLst>
                  <a:gd name="T0" fmla="*/ 2147483647 w 377"/>
                  <a:gd name="T1" fmla="*/ 2147483647 h 170"/>
                  <a:gd name="T2" fmla="*/ 2147483647 w 377"/>
                  <a:gd name="T3" fmla="*/ 2147483647 h 170"/>
                  <a:gd name="T4" fmla="*/ 0 w 377"/>
                  <a:gd name="T5" fmla="*/ 2147483647 h 170"/>
                  <a:gd name="T6" fmla="*/ 0 w 377"/>
                  <a:gd name="T7" fmla="*/ 2147483647 h 170"/>
                  <a:gd name="T8" fmla="*/ 2147483647 w 377"/>
                  <a:gd name="T9" fmla="*/ 2147483647 h 170"/>
                  <a:gd name="T10" fmla="*/ 2147483647 w 377"/>
                  <a:gd name="T11" fmla="*/ 2147483647 h 170"/>
                  <a:gd name="T12" fmla="*/ 2147483647 w 377"/>
                  <a:gd name="T13" fmla="*/ 2147483647 h 170"/>
                  <a:gd name="T14" fmla="*/ 2147483647 w 377"/>
                  <a:gd name="T15" fmla="*/ 2147483647 h 170"/>
                  <a:gd name="T16" fmla="*/ 2147483647 w 377"/>
                  <a:gd name="T17" fmla="*/ 2147483647 h 170"/>
                  <a:gd name="T18" fmla="*/ 2147483647 w 377"/>
                  <a:gd name="T19" fmla="*/ 2147483647 h 170"/>
                  <a:gd name="T20" fmla="*/ 2147483647 w 377"/>
                  <a:gd name="T21" fmla="*/ 2147483647 h 170"/>
                  <a:gd name="T22" fmla="*/ 2147483647 w 377"/>
                  <a:gd name="T23" fmla="*/ 2147483647 h 170"/>
                  <a:gd name="T24" fmla="*/ 2147483647 w 377"/>
                  <a:gd name="T25" fmla="*/ 2147483647 h 170"/>
                  <a:gd name="T26" fmla="*/ 2147483647 w 377"/>
                  <a:gd name="T27" fmla="*/ 2147483647 h 170"/>
                  <a:gd name="T28" fmla="*/ 2147483647 w 377"/>
                  <a:gd name="T29" fmla="*/ 2147483647 h 170"/>
                  <a:gd name="T30" fmla="*/ 2147483647 w 377"/>
                  <a:gd name="T31" fmla="*/ 2147483647 h 170"/>
                  <a:gd name="T32" fmla="*/ 2147483647 w 377"/>
                  <a:gd name="T33" fmla="*/ 2147483647 h 170"/>
                  <a:gd name="T34" fmla="*/ 2147483647 w 377"/>
                  <a:gd name="T35" fmla="*/ 2147483647 h 170"/>
                  <a:gd name="T36" fmla="*/ 2147483647 w 377"/>
                  <a:gd name="T37" fmla="*/ 2147483647 h 170"/>
                  <a:gd name="T38" fmla="*/ 2147483647 w 377"/>
                  <a:gd name="T39" fmla="*/ 2147483647 h 170"/>
                  <a:gd name="T40" fmla="*/ 2147483647 w 377"/>
                  <a:gd name="T41" fmla="*/ 2147483647 h 170"/>
                  <a:gd name="T42" fmla="*/ 2147483647 w 377"/>
                  <a:gd name="T43" fmla="*/ 2147483647 h 170"/>
                  <a:gd name="T44" fmla="*/ 2147483647 w 377"/>
                  <a:gd name="T45" fmla="*/ 2147483647 h 170"/>
                  <a:gd name="T46" fmla="*/ 2147483647 w 377"/>
                  <a:gd name="T47" fmla="*/ 2147483647 h 170"/>
                  <a:gd name="T48" fmla="*/ 2147483647 w 377"/>
                  <a:gd name="T49" fmla="*/ 2147483647 h 170"/>
                  <a:gd name="T50" fmla="*/ 2147483647 w 377"/>
                  <a:gd name="T51" fmla="*/ 2147483647 h 170"/>
                  <a:gd name="T52" fmla="*/ 2147483647 w 377"/>
                  <a:gd name="T53" fmla="*/ 2147483647 h 170"/>
                  <a:gd name="T54" fmla="*/ 2147483647 w 377"/>
                  <a:gd name="T55" fmla="*/ 0 h 170"/>
                  <a:gd name="T56" fmla="*/ 2147483647 w 377"/>
                  <a:gd name="T57" fmla="*/ 0 h 170"/>
                  <a:gd name="T58" fmla="*/ 2147483647 w 377"/>
                  <a:gd name="T59" fmla="*/ 0 h 170"/>
                  <a:gd name="T60" fmla="*/ 2147483647 w 377"/>
                  <a:gd name="T61" fmla="*/ 0 h 170"/>
                  <a:gd name="T62" fmla="*/ 2147483647 w 377"/>
                  <a:gd name="T63" fmla="*/ 2147483647 h 170"/>
                  <a:gd name="T64" fmla="*/ 2147483647 w 377"/>
                  <a:gd name="T65" fmla="*/ 2147483647 h 170"/>
                  <a:gd name="T66" fmla="*/ 2147483647 w 377"/>
                  <a:gd name="T67" fmla="*/ 2147483647 h 170"/>
                  <a:gd name="T68" fmla="*/ 2147483647 w 377"/>
                  <a:gd name="T69" fmla="*/ 2147483647 h 170"/>
                  <a:gd name="T70" fmla="*/ 2147483647 w 377"/>
                  <a:gd name="T71" fmla="*/ 2147483647 h 170"/>
                  <a:gd name="T72" fmla="*/ 2147483647 w 377"/>
                  <a:gd name="T73" fmla="*/ 2147483647 h 170"/>
                  <a:gd name="T74" fmla="*/ 2147483647 w 377"/>
                  <a:gd name="T75" fmla="*/ 2147483647 h 170"/>
                  <a:gd name="T76" fmla="*/ 2147483647 w 377"/>
                  <a:gd name="T77" fmla="*/ 2147483647 h 170"/>
                  <a:gd name="T78" fmla="*/ 2147483647 w 377"/>
                  <a:gd name="T79" fmla="*/ 2147483647 h 170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w 377"/>
                  <a:gd name="T121" fmla="*/ 0 h 170"/>
                  <a:gd name="T122" fmla="*/ 377 w 377"/>
                  <a:gd name="T123" fmla="*/ 170 h 170"/>
                </a:gdLst>
                <a:ahLst/>
                <a:cxnLst>
                  <a:cxn ang="T80">
                    <a:pos x="T0" y="T1"/>
                  </a:cxn>
                  <a:cxn ang="T81">
                    <a:pos x="T2" y="T3"/>
                  </a:cxn>
                  <a:cxn ang="T82">
                    <a:pos x="T4" y="T5"/>
                  </a:cxn>
                  <a:cxn ang="T83">
                    <a:pos x="T6" y="T7"/>
                  </a:cxn>
                  <a:cxn ang="T84">
                    <a:pos x="T8" y="T9"/>
                  </a:cxn>
                  <a:cxn ang="T85">
                    <a:pos x="T10" y="T11"/>
                  </a:cxn>
                  <a:cxn ang="T86">
                    <a:pos x="T12" y="T13"/>
                  </a:cxn>
                  <a:cxn ang="T87">
                    <a:pos x="T14" y="T15"/>
                  </a:cxn>
                  <a:cxn ang="T88">
                    <a:pos x="T16" y="T17"/>
                  </a:cxn>
                  <a:cxn ang="T89">
                    <a:pos x="T18" y="T19"/>
                  </a:cxn>
                  <a:cxn ang="T90">
                    <a:pos x="T20" y="T21"/>
                  </a:cxn>
                  <a:cxn ang="T91">
                    <a:pos x="T22" y="T23"/>
                  </a:cxn>
                  <a:cxn ang="T92">
                    <a:pos x="T24" y="T25"/>
                  </a:cxn>
                  <a:cxn ang="T93">
                    <a:pos x="T26" y="T27"/>
                  </a:cxn>
                  <a:cxn ang="T94">
                    <a:pos x="T28" y="T29"/>
                  </a:cxn>
                  <a:cxn ang="T95">
                    <a:pos x="T30" y="T31"/>
                  </a:cxn>
                  <a:cxn ang="T96">
                    <a:pos x="T32" y="T33"/>
                  </a:cxn>
                  <a:cxn ang="T97">
                    <a:pos x="T34" y="T35"/>
                  </a:cxn>
                  <a:cxn ang="T98">
                    <a:pos x="T36" y="T37"/>
                  </a:cxn>
                  <a:cxn ang="T99">
                    <a:pos x="T38" y="T39"/>
                  </a:cxn>
                  <a:cxn ang="T100">
                    <a:pos x="T40" y="T41"/>
                  </a:cxn>
                  <a:cxn ang="T101">
                    <a:pos x="T42" y="T43"/>
                  </a:cxn>
                  <a:cxn ang="T102">
                    <a:pos x="T44" y="T45"/>
                  </a:cxn>
                  <a:cxn ang="T103">
                    <a:pos x="T46" y="T47"/>
                  </a:cxn>
                  <a:cxn ang="T104">
                    <a:pos x="T48" y="T49"/>
                  </a:cxn>
                  <a:cxn ang="T105">
                    <a:pos x="T50" y="T51"/>
                  </a:cxn>
                  <a:cxn ang="T106">
                    <a:pos x="T52" y="T53"/>
                  </a:cxn>
                  <a:cxn ang="T107">
                    <a:pos x="T54" y="T55"/>
                  </a:cxn>
                  <a:cxn ang="T108">
                    <a:pos x="T56" y="T57"/>
                  </a:cxn>
                  <a:cxn ang="T109">
                    <a:pos x="T58" y="T59"/>
                  </a:cxn>
                  <a:cxn ang="T110">
                    <a:pos x="T60" y="T61"/>
                  </a:cxn>
                  <a:cxn ang="T111">
                    <a:pos x="T62" y="T63"/>
                  </a:cxn>
                  <a:cxn ang="T112">
                    <a:pos x="T64" y="T65"/>
                  </a:cxn>
                  <a:cxn ang="T113">
                    <a:pos x="T66" y="T67"/>
                  </a:cxn>
                  <a:cxn ang="T114">
                    <a:pos x="T68" y="T69"/>
                  </a:cxn>
                  <a:cxn ang="T115">
                    <a:pos x="T70" y="T71"/>
                  </a:cxn>
                  <a:cxn ang="T116">
                    <a:pos x="T72" y="T73"/>
                  </a:cxn>
                  <a:cxn ang="T117">
                    <a:pos x="T74" y="T75"/>
                  </a:cxn>
                  <a:cxn ang="T118">
                    <a:pos x="T76" y="T77"/>
                  </a:cxn>
                  <a:cxn ang="T119">
                    <a:pos x="T78" y="T79"/>
                  </a:cxn>
                </a:cxnLst>
                <a:rect l="T120" t="T121" r="T122" b="T123"/>
                <a:pathLst>
                  <a:path w="377" h="170">
                    <a:moveTo>
                      <a:pt x="3" y="170"/>
                    </a:moveTo>
                    <a:lnTo>
                      <a:pt x="2" y="161"/>
                    </a:lnTo>
                    <a:lnTo>
                      <a:pt x="0" y="153"/>
                    </a:lnTo>
                    <a:lnTo>
                      <a:pt x="0" y="143"/>
                    </a:lnTo>
                    <a:lnTo>
                      <a:pt x="2" y="132"/>
                    </a:lnTo>
                    <a:lnTo>
                      <a:pt x="3" y="124"/>
                    </a:lnTo>
                    <a:lnTo>
                      <a:pt x="5" y="115"/>
                    </a:lnTo>
                    <a:lnTo>
                      <a:pt x="8" y="107"/>
                    </a:lnTo>
                    <a:lnTo>
                      <a:pt x="14" y="96"/>
                    </a:lnTo>
                    <a:lnTo>
                      <a:pt x="17" y="89"/>
                    </a:lnTo>
                    <a:lnTo>
                      <a:pt x="24" y="81"/>
                    </a:lnTo>
                    <a:lnTo>
                      <a:pt x="29" y="72"/>
                    </a:lnTo>
                    <a:lnTo>
                      <a:pt x="36" y="65"/>
                    </a:lnTo>
                    <a:lnTo>
                      <a:pt x="43" y="57"/>
                    </a:lnTo>
                    <a:lnTo>
                      <a:pt x="51" y="50"/>
                    </a:lnTo>
                    <a:lnTo>
                      <a:pt x="60" y="45"/>
                    </a:lnTo>
                    <a:lnTo>
                      <a:pt x="70" y="38"/>
                    </a:lnTo>
                    <a:lnTo>
                      <a:pt x="79" y="33"/>
                    </a:lnTo>
                    <a:lnTo>
                      <a:pt x="89" y="26"/>
                    </a:lnTo>
                    <a:lnTo>
                      <a:pt x="101" y="23"/>
                    </a:lnTo>
                    <a:lnTo>
                      <a:pt x="111" y="17"/>
                    </a:lnTo>
                    <a:lnTo>
                      <a:pt x="123" y="14"/>
                    </a:lnTo>
                    <a:lnTo>
                      <a:pt x="137" y="11"/>
                    </a:lnTo>
                    <a:lnTo>
                      <a:pt x="149" y="7"/>
                    </a:lnTo>
                    <a:lnTo>
                      <a:pt x="163" y="5"/>
                    </a:lnTo>
                    <a:lnTo>
                      <a:pt x="177" y="4"/>
                    </a:lnTo>
                    <a:lnTo>
                      <a:pt x="190" y="2"/>
                    </a:lnTo>
                    <a:lnTo>
                      <a:pt x="204" y="0"/>
                    </a:lnTo>
                    <a:lnTo>
                      <a:pt x="218" y="0"/>
                    </a:lnTo>
                    <a:lnTo>
                      <a:pt x="231" y="0"/>
                    </a:lnTo>
                    <a:lnTo>
                      <a:pt x="247" y="0"/>
                    </a:lnTo>
                    <a:lnTo>
                      <a:pt x="261" y="2"/>
                    </a:lnTo>
                    <a:lnTo>
                      <a:pt x="276" y="4"/>
                    </a:lnTo>
                    <a:lnTo>
                      <a:pt x="291" y="5"/>
                    </a:lnTo>
                    <a:lnTo>
                      <a:pt x="305" y="7"/>
                    </a:lnTo>
                    <a:lnTo>
                      <a:pt x="321" y="11"/>
                    </a:lnTo>
                    <a:lnTo>
                      <a:pt x="334" y="14"/>
                    </a:lnTo>
                    <a:lnTo>
                      <a:pt x="348" y="19"/>
                    </a:lnTo>
                    <a:lnTo>
                      <a:pt x="363" y="24"/>
                    </a:lnTo>
                    <a:lnTo>
                      <a:pt x="377" y="29"/>
                    </a:lnTo>
                  </a:path>
                </a:pathLst>
              </a:custGeom>
              <a:noFill/>
              <a:ln w="11176">
                <a:solidFill>
                  <a:schemeClr val="tx1"/>
                </a:solidFill>
                <a:prstDash val="solid"/>
                <a:round/>
                <a:headEnd/>
                <a:tailEnd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" name="Freeform 30"/>
              <p:cNvSpPr>
                <a:spLocks/>
              </p:cNvSpPr>
              <p:nvPr/>
            </p:nvSpPr>
            <p:spPr bwMode="auto">
              <a:xfrm>
                <a:off x="3082925" y="4992688"/>
                <a:ext cx="749300" cy="334962"/>
              </a:xfrm>
              <a:custGeom>
                <a:avLst/>
                <a:gdLst>
                  <a:gd name="T0" fmla="*/ 0 w 405"/>
                  <a:gd name="T1" fmla="*/ 2147483647 h 223"/>
                  <a:gd name="T2" fmla="*/ 2147483647 w 405"/>
                  <a:gd name="T3" fmla="*/ 2147483647 h 223"/>
                  <a:gd name="T4" fmla="*/ 2147483647 w 405"/>
                  <a:gd name="T5" fmla="*/ 2147483647 h 223"/>
                  <a:gd name="T6" fmla="*/ 2147483647 w 405"/>
                  <a:gd name="T7" fmla="*/ 2147483647 h 223"/>
                  <a:gd name="T8" fmla="*/ 2147483647 w 405"/>
                  <a:gd name="T9" fmla="*/ 2147483647 h 223"/>
                  <a:gd name="T10" fmla="*/ 2147483647 w 405"/>
                  <a:gd name="T11" fmla="*/ 2147483647 h 223"/>
                  <a:gd name="T12" fmla="*/ 2147483647 w 405"/>
                  <a:gd name="T13" fmla="*/ 2147483647 h 223"/>
                  <a:gd name="T14" fmla="*/ 2147483647 w 405"/>
                  <a:gd name="T15" fmla="*/ 0 h 223"/>
                  <a:gd name="T16" fmla="*/ 2147483647 w 405"/>
                  <a:gd name="T17" fmla="*/ 0 h 223"/>
                  <a:gd name="T18" fmla="*/ 2147483647 w 405"/>
                  <a:gd name="T19" fmla="*/ 0 h 223"/>
                  <a:gd name="T20" fmla="*/ 2147483647 w 405"/>
                  <a:gd name="T21" fmla="*/ 0 h 223"/>
                  <a:gd name="T22" fmla="*/ 2147483647 w 405"/>
                  <a:gd name="T23" fmla="*/ 0 h 223"/>
                  <a:gd name="T24" fmla="*/ 2147483647 w 405"/>
                  <a:gd name="T25" fmla="*/ 2147483647 h 223"/>
                  <a:gd name="T26" fmla="*/ 2147483647 w 405"/>
                  <a:gd name="T27" fmla="*/ 2147483647 h 223"/>
                  <a:gd name="T28" fmla="*/ 2147483647 w 405"/>
                  <a:gd name="T29" fmla="*/ 2147483647 h 223"/>
                  <a:gd name="T30" fmla="*/ 2147483647 w 405"/>
                  <a:gd name="T31" fmla="*/ 2147483647 h 223"/>
                  <a:gd name="T32" fmla="*/ 2147483647 w 405"/>
                  <a:gd name="T33" fmla="*/ 2147483647 h 223"/>
                  <a:gd name="T34" fmla="*/ 2147483647 w 405"/>
                  <a:gd name="T35" fmla="*/ 2147483647 h 223"/>
                  <a:gd name="T36" fmla="*/ 2147483647 w 405"/>
                  <a:gd name="T37" fmla="*/ 2147483647 h 223"/>
                  <a:gd name="T38" fmla="*/ 2147483647 w 405"/>
                  <a:gd name="T39" fmla="*/ 2147483647 h 223"/>
                  <a:gd name="T40" fmla="*/ 2147483647 w 405"/>
                  <a:gd name="T41" fmla="*/ 2147483647 h 223"/>
                  <a:gd name="T42" fmla="*/ 2147483647 w 405"/>
                  <a:gd name="T43" fmla="*/ 2147483647 h 223"/>
                  <a:gd name="T44" fmla="*/ 2147483647 w 405"/>
                  <a:gd name="T45" fmla="*/ 2147483647 h 223"/>
                  <a:gd name="T46" fmla="*/ 2147483647 w 405"/>
                  <a:gd name="T47" fmla="*/ 2147483647 h 223"/>
                  <a:gd name="T48" fmla="*/ 2147483647 w 405"/>
                  <a:gd name="T49" fmla="*/ 2147483647 h 223"/>
                  <a:gd name="T50" fmla="*/ 2147483647 w 405"/>
                  <a:gd name="T51" fmla="*/ 2147483647 h 223"/>
                  <a:gd name="T52" fmla="*/ 2147483647 w 405"/>
                  <a:gd name="T53" fmla="*/ 2147483647 h 223"/>
                  <a:gd name="T54" fmla="*/ 2147483647 w 405"/>
                  <a:gd name="T55" fmla="*/ 2147483647 h 223"/>
                  <a:gd name="T56" fmla="*/ 2147483647 w 405"/>
                  <a:gd name="T57" fmla="*/ 2147483647 h 223"/>
                  <a:gd name="T58" fmla="*/ 2147483647 w 405"/>
                  <a:gd name="T59" fmla="*/ 2147483647 h 223"/>
                  <a:gd name="T60" fmla="*/ 2147483647 w 405"/>
                  <a:gd name="T61" fmla="*/ 2147483647 h 223"/>
                  <a:gd name="T62" fmla="*/ 2147483647 w 405"/>
                  <a:gd name="T63" fmla="*/ 2147483647 h 223"/>
                  <a:gd name="T64" fmla="*/ 2147483647 w 405"/>
                  <a:gd name="T65" fmla="*/ 2147483647 h 223"/>
                  <a:gd name="T66" fmla="*/ 2147483647 w 405"/>
                  <a:gd name="T67" fmla="*/ 2147483647 h 223"/>
                  <a:gd name="T68" fmla="*/ 2147483647 w 405"/>
                  <a:gd name="T69" fmla="*/ 2147483647 h 223"/>
                  <a:gd name="T70" fmla="*/ 2147483647 w 405"/>
                  <a:gd name="T71" fmla="*/ 2147483647 h 223"/>
                  <a:gd name="T72" fmla="*/ 2147483647 w 405"/>
                  <a:gd name="T73" fmla="*/ 2147483647 h 223"/>
                  <a:gd name="T74" fmla="*/ 2147483647 w 405"/>
                  <a:gd name="T75" fmla="*/ 2147483647 h 223"/>
                  <a:gd name="T76" fmla="*/ 2147483647 w 405"/>
                  <a:gd name="T77" fmla="*/ 2147483647 h 223"/>
                  <a:gd name="T78" fmla="*/ 2147483647 w 405"/>
                  <a:gd name="T79" fmla="*/ 2147483647 h 223"/>
                  <a:gd name="T80" fmla="*/ 2147483647 w 405"/>
                  <a:gd name="T81" fmla="*/ 2147483647 h 223"/>
                  <a:gd name="T82" fmla="*/ 2147483647 w 405"/>
                  <a:gd name="T83" fmla="*/ 2147483647 h 223"/>
                  <a:gd name="T84" fmla="*/ 2147483647 w 405"/>
                  <a:gd name="T85" fmla="*/ 2147483647 h 223"/>
                  <a:gd name="T86" fmla="*/ 2147483647 w 405"/>
                  <a:gd name="T87" fmla="*/ 2147483647 h 223"/>
                  <a:gd name="T88" fmla="*/ 2147483647 w 405"/>
                  <a:gd name="T89" fmla="*/ 2147483647 h 223"/>
                  <a:gd name="T90" fmla="*/ 2147483647 w 405"/>
                  <a:gd name="T91" fmla="*/ 2147483647 h 223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w 405"/>
                  <a:gd name="T139" fmla="*/ 0 h 223"/>
                  <a:gd name="T140" fmla="*/ 405 w 405"/>
                  <a:gd name="T141" fmla="*/ 223 h 223"/>
                </a:gdLst>
                <a:ahLst/>
                <a:cxnLst>
                  <a:cxn ang="T92">
                    <a:pos x="T0" y="T1"/>
                  </a:cxn>
                  <a:cxn ang="T93">
                    <a:pos x="T2" y="T3"/>
                  </a:cxn>
                  <a:cxn ang="T94">
                    <a:pos x="T4" y="T5"/>
                  </a:cxn>
                  <a:cxn ang="T95">
                    <a:pos x="T6" y="T7"/>
                  </a:cxn>
                  <a:cxn ang="T96">
                    <a:pos x="T8" y="T9"/>
                  </a:cxn>
                  <a:cxn ang="T97">
                    <a:pos x="T10" y="T11"/>
                  </a:cxn>
                  <a:cxn ang="T98">
                    <a:pos x="T12" y="T13"/>
                  </a:cxn>
                  <a:cxn ang="T99">
                    <a:pos x="T14" y="T15"/>
                  </a:cxn>
                  <a:cxn ang="T100">
                    <a:pos x="T16" y="T17"/>
                  </a:cxn>
                  <a:cxn ang="T101">
                    <a:pos x="T18" y="T19"/>
                  </a:cxn>
                  <a:cxn ang="T102">
                    <a:pos x="T20" y="T21"/>
                  </a:cxn>
                  <a:cxn ang="T103">
                    <a:pos x="T22" y="T23"/>
                  </a:cxn>
                  <a:cxn ang="T104">
                    <a:pos x="T24" y="T25"/>
                  </a:cxn>
                  <a:cxn ang="T105">
                    <a:pos x="T26" y="T27"/>
                  </a:cxn>
                  <a:cxn ang="T106">
                    <a:pos x="T28" y="T29"/>
                  </a:cxn>
                  <a:cxn ang="T107">
                    <a:pos x="T30" y="T31"/>
                  </a:cxn>
                  <a:cxn ang="T108">
                    <a:pos x="T32" y="T33"/>
                  </a:cxn>
                  <a:cxn ang="T109">
                    <a:pos x="T34" y="T35"/>
                  </a:cxn>
                  <a:cxn ang="T110">
                    <a:pos x="T36" y="T37"/>
                  </a:cxn>
                  <a:cxn ang="T111">
                    <a:pos x="T38" y="T39"/>
                  </a:cxn>
                  <a:cxn ang="T112">
                    <a:pos x="T40" y="T41"/>
                  </a:cxn>
                  <a:cxn ang="T113">
                    <a:pos x="T42" y="T43"/>
                  </a:cxn>
                  <a:cxn ang="T114">
                    <a:pos x="T44" y="T45"/>
                  </a:cxn>
                  <a:cxn ang="T115">
                    <a:pos x="T46" y="T47"/>
                  </a:cxn>
                  <a:cxn ang="T116">
                    <a:pos x="T48" y="T49"/>
                  </a:cxn>
                  <a:cxn ang="T117">
                    <a:pos x="T50" y="T51"/>
                  </a:cxn>
                  <a:cxn ang="T118">
                    <a:pos x="T52" y="T53"/>
                  </a:cxn>
                  <a:cxn ang="T119">
                    <a:pos x="T54" y="T55"/>
                  </a:cxn>
                  <a:cxn ang="T120">
                    <a:pos x="T56" y="T57"/>
                  </a:cxn>
                  <a:cxn ang="T121">
                    <a:pos x="T58" y="T59"/>
                  </a:cxn>
                  <a:cxn ang="T122">
                    <a:pos x="T60" y="T61"/>
                  </a:cxn>
                  <a:cxn ang="T123">
                    <a:pos x="T62" y="T63"/>
                  </a:cxn>
                  <a:cxn ang="T124">
                    <a:pos x="T64" y="T65"/>
                  </a:cxn>
                  <a:cxn ang="T125">
                    <a:pos x="T66" y="T67"/>
                  </a:cxn>
                  <a:cxn ang="T126">
                    <a:pos x="T68" y="T69"/>
                  </a:cxn>
                  <a:cxn ang="T127">
                    <a:pos x="T70" y="T71"/>
                  </a:cxn>
                  <a:cxn ang="T128">
                    <a:pos x="T72" y="T73"/>
                  </a:cxn>
                  <a:cxn ang="T129">
                    <a:pos x="T74" y="T75"/>
                  </a:cxn>
                  <a:cxn ang="T130">
                    <a:pos x="T76" y="T77"/>
                  </a:cxn>
                  <a:cxn ang="T131">
                    <a:pos x="T78" y="T79"/>
                  </a:cxn>
                  <a:cxn ang="T132">
                    <a:pos x="T80" y="T81"/>
                  </a:cxn>
                  <a:cxn ang="T133">
                    <a:pos x="T82" y="T83"/>
                  </a:cxn>
                  <a:cxn ang="T134">
                    <a:pos x="T84" y="T85"/>
                  </a:cxn>
                  <a:cxn ang="T135">
                    <a:pos x="T86" y="T87"/>
                  </a:cxn>
                  <a:cxn ang="T136">
                    <a:pos x="T88" y="T89"/>
                  </a:cxn>
                  <a:cxn ang="T137">
                    <a:pos x="T90" y="T91"/>
                  </a:cxn>
                </a:cxnLst>
                <a:rect l="T138" t="T139" r="T140" b="T141"/>
                <a:pathLst>
                  <a:path w="405" h="223">
                    <a:moveTo>
                      <a:pt x="0" y="16"/>
                    </a:moveTo>
                    <a:lnTo>
                      <a:pt x="12" y="12"/>
                    </a:lnTo>
                    <a:lnTo>
                      <a:pt x="22" y="10"/>
                    </a:lnTo>
                    <a:lnTo>
                      <a:pt x="34" y="7"/>
                    </a:lnTo>
                    <a:lnTo>
                      <a:pt x="44" y="5"/>
                    </a:lnTo>
                    <a:lnTo>
                      <a:pt x="56" y="4"/>
                    </a:lnTo>
                    <a:lnTo>
                      <a:pt x="69" y="2"/>
                    </a:lnTo>
                    <a:lnTo>
                      <a:pt x="79" y="0"/>
                    </a:lnTo>
                    <a:lnTo>
                      <a:pt x="91" y="0"/>
                    </a:lnTo>
                    <a:lnTo>
                      <a:pt x="103" y="0"/>
                    </a:lnTo>
                    <a:lnTo>
                      <a:pt x="113" y="0"/>
                    </a:lnTo>
                    <a:lnTo>
                      <a:pt x="125" y="0"/>
                    </a:lnTo>
                    <a:lnTo>
                      <a:pt x="135" y="2"/>
                    </a:lnTo>
                    <a:lnTo>
                      <a:pt x="147" y="2"/>
                    </a:lnTo>
                    <a:lnTo>
                      <a:pt x="159" y="5"/>
                    </a:lnTo>
                    <a:lnTo>
                      <a:pt x="170" y="7"/>
                    </a:lnTo>
                    <a:lnTo>
                      <a:pt x="182" y="9"/>
                    </a:lnTo>
                    <a:lnTo>
                      <a:pt x="192" y="12"/>
                    </a:lnTo>
                    <a:lnTo>
                      <a:pt x="202" y="16"/>
                    </a:lnTo>
                    <a:lnTo>
                      <a:pt x="213" y="19"/>
                    </a:lnTo>
                    <a:lnTo>
                      <a:pt x="225" y="22"/>
                    </a:lnTo>
                    <a:lnTo>
                      <a:pt x="235" y="28"/>
                    </a:lnTo>
                    <a:lnTo>
                      <a:pt x="245" y="33"/>
                    </a:lnTo>
                    <a:lnTo>
                      <a:pt x="254" y="38"/>
                    </a:lnTo>
                    <a:lnTo>
                      <a:pt x="264" y="43"/>
                    </a:lnTo>
                    <a:lnTo>
                      <a:pt x="274" y="48"/>
                    </a:lnTo>
                    <a:lnTo>
                      <a:pt x="283" y="55"/>
                    </a:lnTo>
                    <a:lnTo>
                      <a:pt x="291" y="62"/>
                    </a:lnTo>
                    <a:lnTo>
                      <a:pt x="302" y="69"/>
                    </a:lnTo>
                    <a:lnTo>
                      <a:pt x="310" y="76"/>
                    </a:lnTo>
                    <a:lnTo>
                      <a:pt x="317" y="82"/>
                    </a:lnTo>
                    <a:lnTo>
                      <a:pt x="326" y="91"/>
                    </a:lnTo>
                    <a:lnTo>
                      <a:pt x="334" y="98"/>
                    </a:lnTo>
                    <a:lnTo>
                      <a:pt x="341" y="106"/>
                    </a:lnTo>
                    <a:lnTo>
                      <a:pt x="348" y="115"/>
                    </a:lnTo>
                    <a:lnTo>
                      <a:pt x="357" y="124"/>
                    </a:lnTo>
                    <a:lnTo>
                      <a:pt x="362" y="134"/>
                    </a:lnTo>
                    <a:lnTo>
                      <a:pt x="369" y="142"/>
                    </a:lnTo>
                    <a:lnTo>
                      <a:pt x="374" y="153"/>
                    </a:lnTo>
                    <a:lnTo>
                      <a:pt x="379" y="161"/>
                    </a:lnTo>
                    <a:lnTo>
                      <a:pt x="384" y="172"/>
                    </a:lnTo>
                    <a:lnTo>
                      <a:pt x="389" y="182"/>
                    </a:lnTo>
                    <a:lnTo>
                      <a:pt x="394" y="192"/>
                    </a:lnTo>
                    <a:lnTo>
                      <a:pt x="398" y="203"/>
                    </a:lnTo>
                    <a:lnTo>
                      <a:pt x="401" y="213"/>
                    </a:lnTo>
                    <a:lnTo>
                      <a:pt x="405" y="223"/>
                    </a:lnTo>
                  </a:path>
                </a:pathLst>
              </a:custGeom>
              <a:noFill/>
              <a:ln w="11176">
                <a:solidFill>
                  <a:schemeClr val="tx1"/>
                </a:solidFill>
                <a:prstDash val="solid"/>
                <a:round/>
                <a:headEnd/>
                <a:tailEnd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8" name="Freeform 31"/>
              <p:cNvSpPr>
                <a:spLocks/>
              </p:cNvSpPr>
              <p:nvPr/>
            </p:nvSpPr>
            <p:spPr bwMode="auto">
              <a:xfrm>
                <a:off x="2713038" y="4868863"/>
                <a:ext cx="576262" cy="176212"/>
              </a:xfrm>
              <a:custGeom>
                <a:avLst/>
                <a:gdLst>
                  <a:gd name="T0" fmla="*/ 0 w 386"/>
                  <a:gd name="T1" fmla="*/ 2147483647 h 153"/>
                  <a:gd name="T2" fmla="*/ 2147483647 w 386"/>
                  <a:gd name="T3" fmla="*/ 2147483647 h 153"/>
                  <a:gd name="T4" fmla="*/ 2147483647 w 386"/>
                  <a:gd name="T5" fmla="*/ 2147483647 h 153"/>
                  <a:gd name="T6" fmla="*/ 2147483647 w 386"/>
                  <a:gd name="T7" fmla="*/ 2147483647 h 153"/>
                  <a:gd name="T8" fmla="*/ 2147483647 w 386"/>
                  <a:gd name="T9" fmla="*/ 2147483647 h 153"/>
                  <a:gd name="T10" fmla="*/ 2147483647 w 386"/>
                  <a:gd name="T11" fmla="*/ 2147483647 h 153"/>
                  <a:gd name="T12" fmla="*/ 2147483647 w 386"/>
                  <a:gd name="T13" fmla="*/ 2147483647 h 153"/>
                  <a:gd name="T14" fmla="*/ 2147483647 w 386"/>
                  <a:gd name="T15" fmla="*/ 2147483647 h 153"/>
                  <a:gd name="T16" fmla="*/ 2147483647 w 386"/>
                  <a:gd name="T17" fmla="*/ 2147483647 h 153"/>
                  <a:gd name="T18" fmla="*/ 2147483647 w 386"/>
                  <a:gd name="T19" fmla="*/ 2147483647 h 153"/>
                  <a:gd name="T20" fmla="*/ 2147483647 w 386"/>
                  <a:gd name="T21" fmla="*/ 2147483647 h 153"/>
                  <a:gd name="T22" fmla="*/ 2147483647 w 386"/>
                  <a:gd name="T23" fmla="*/ 2147483647 h 153"/>
                  <a:gd name="T24" fmla="*/ 2147483647 w 386"/>
                  <a:gd name="T25" fmla="*/ 0 h 153"/>
                  <a:gd name="T26" fmla="*/ 2147483647 w 386"/>
                  <a:gd name="T27" fmla="*/ 0 h 153"/>
                  <a:gd name="T28" fmla="*/ 2147483647 w 386"/>
                  <a:gd name="T29" fmla="*/ 0 h 153"/>
                  <a:gd name="T30" fmla="*/ 2147483647 w 386"/>
                  <a:gd name="T31" fmla="*/ 2147483647 h 153"/>
                  <a:gd name="T32" fmla="*/ 2147483647 w 386"/>
                  <a:gd name="T33" fmla="*/ 2147483647 h 153"/>
                  <a:gd name="T34" fmla="*/ 2147483647 w 386"/>
                  <a:gd name="T35" fmla="*/ 2147483647 h 153"/>
                  <a:gd name="T36" fmla="*/ 2147483647 w 386"/>
                  <a:gd name="T37" fmla="*/ 2147483647 h 153"/>
                  <a:gd name="T38" fmla="*/ 2147483647 w 386"/>
                  <a:gd name="T39" fmla="*/ 2147483647 h 153"/>
                  <a:gd name="T40" fmla="*/ 2147483647 w 386"/>
                  <a:gd name="T41" fmla="*/ 2147483647 h 153"/>
                  <a:gd name="T42" fmla="*/ 2147483647 w 386"/>
                  <a:gd name="T43" fmla="*/ 2147483647 h 153"/>
                  <a:gd name="T44" fmla="*/ 2147483647 w 386"/>
                  <a:gd name="T45" fmla="*/ 2147483647 h 153"/>
                  <a:gd name="T46" fmla="*/ 2147483647 w 386"/>
                  <a:gd name="T47" fmla="*/ 2147483647 h 153"/>
                  <a:gd name="T48" fmla="*/ 2147483647 w 386"/>
                  <a:gd name="T49" fmla="*/ 2147483647 h 153"/>
                  <a:gd name="T50" fmla="*/ 2147483647 w 386"/>
                  <a:gd name="T51" fmla="*/ 2147483647 h 153"/>
                  <a:gd name="T52" fmla="*/ 2147483647 w 386"/>
                  <a:gd name="T53" fmla="*/ 2147483647 h 153"/>
                  <a:gd name="T54" fmla="*/ 2147483647 w 386"/>
                  <a:gd name="T55" fmla="*/ 2147483647 h 153"/>
                  <a:gd name="T56" fmla="*/ 2147483647 w 386"/>
                  <a:gd name="T57" fmla="*/ 2147483647 h 153"/>
                  <a:gd name="T58" fmla="*/ 2147483647 w 386"/>
                  <a:gd name="T59" fmla="*/ 2147483647 h 153"/>
                  <a:gd name="T60" fmla="*/ 2147483647 w 386"/>
                  <a:gd name="T61" fmla="*/ 2147483647 h 153"/>
                  <a:gd name="T62" fmla="*/ 2147483647 w 386"/>
                  <a:gd name="T63" fmla="*/ 2147483647 h 153"/>
                  <a:gd name="T64" fmla="*/ 2147483647 w 386"/>
                  <a:gd name="T65" fmla="*/ 2147483647 h 153"/>
                  <a:gd name="T66" fmla="*/ 2147483647 w 386"/>
                  <a:gd name="T67" fmla="*/ 2147483647 h 153"/>
                  <a:gd name="T68" fmla="*/ 2147483647 w 386"/>
                  <a:gd name="T69" fmla="*/ 2147483647 h 153"/>
                  <a:gd name="T70" fmla="*/ 2147483647 w 386"/>
                  <a:gd name="T71" fmla="*/ 2147483647 h 153"/>
                  <a:gd name="T72" fmla="*/ 2147483647 w 386"/>
                  <a:gd name="T73" fmla="*/ 2147483647 h 153"/>
                  <a:gd name="T74" fmla="*/ 2147483647 w 386"/>
                  <a:gd name="T75" fmla="*/ 2147483647 h 153"/>
                  <a:gd name="T76" fmla="*/ 2147483647 w 386"/>
                  <a:gd name="T77" fmla="*/ 2147483647 h 153"/>
                  <a:gd name="T78" fmla="*/ 2147483647 w 386"/>
                  <a:gd name="T79" fmla="*/ 2147483647 h 153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w 386"/>
                  <a:gd name="T121" fmla="*/ 0 h 153"/>
                  <a:gd name="T122" fmla="*/ 386 w 386"/>
                  <a:gd name="T123" fmla="*/ 153 h 153"/>
                </a:gdLst>
                <a:ahLst/>
                <a:cxnLst>
                  <a:cxn ang="T80">
                    <a:pos x="T0" y="T1"/>
                  </a:cxn>
                  <a:cxn ang="T81">
                    <a:pos x="T2" y="T3"/>
                  </a:cxn>
                  <a:cxn ang="T82">
                    <a:pos x="T4" y="T5"/>
                  </a:cxn>
                  <a:cxn ang="T83">
                    <a:pos x="T6" y="T7"/>
                  </a:cxn>
                  <a:cxn ang="T84">
                    <a:pos x="T8" y="T9"/>
                  </a:cxn>
                  <a:cxn ang="T85">
                    <a:pos x="T10" y="T11"/>
                  </a:cxn>
                  <a:cxn ang="T86">
                    <a:pos x="T12" y="T13"/>
                  </a:cxn>
                  <a:cxn ang="T87">
                    <a:pos x="T14" y="T15"/>
                  </a:cxn>
                  <a:cxn ang="T88">
                    <a:pos x="T16" y="T17"/>
                  </a:cxn>
                  <a:cxn ang="T89">
                    <a:pos x="T18" y="T19"/>
                  </a:cxn>
                  <a:cxn ang="T90">
                    <a:pos x="T20" y="T21"/>
                  </a:cxn>
                  <a:cxn ang="T91">
                    <a:pos x="T22" y="T23"/>
                  </a:cxn>
                  <a:cxn ang="T92">
                    <a:pos x="T24" y="T25"/>
                  </a:cxn>
                  <a:cxn ang="T93">
                    <a:pos x="T26" y="T27"/>
                  </a:cxn>
                  <a:cxn ang="T94">
                    <a:pos x="T28" y="T29"/>
                  </a:cxn>
                  <a:cxn ang="T95">
                    <a:pos x="T30" y="T31"/>
                  </a:cxn>
                  <a:cxn ang="T96">
                    <a:pos x="T32" y="T33"/>
                  </a:cxn>
                  <a:cxn ang="T97">
                    <a:pos x="T34" y="T35"/>
                  </a:cxn>
                  <a:cxn ang="T98">
                    <a:pos x="T36" y="T37"/>
                  </a:cxn>
                  <a:cxn ang="T99">
                    <a:pos x="T38" y="T39"/>
                  </a:cxn>
                  <a:cxn ang="T100">
                    <a:pos x="T40" y="T41"/>
                  </a:cxn>
                  <a:cxn ang="T101">
                    <a:pos x="T42" y="T43"/>
                  </a:cxn>
                  <a:cxn ang="T102">
                    <a:pos x="T44" y="T45"/>
                  </a:cxn>
                  <a:cxn ang="T103">
                    <a:pos x="T46" y="T47"/>
                  </a:cxn>
                  <a:cxn ang="T104">
                    <a:pos x="T48" y="T49"/>
                  </a:cxn>
                  <a:cxn ang="T105">
                    <a:pos x="T50" y="T51"/>
                  </a:cxn>
                  <a:cxn ang="T106">
                    <a:pos x="T52" y="T53"/>
                  </a:cxn>
                  <a:cxn ang="T107">
                    <a:pos x="T54" y="T55"/>
                  </a:cxn>
                  <a:cxn ang="T108">
                    <a:pos x="T56" y="T57"/>
                  </a:cxn>
                  <a:cxn ang="T109">
                    <a:pos x="T58" y="T59"/>
                  </a:cxn>
                  <a:cxn ang="T110">
                    <a:pos x="T60" y="T61"/>
                  </a:cxn>
                  <a:cxn ang="T111">
                    <a:pos x="T62" y="T63"/>
                  </a:cxn>
                  <a:cxn ang="T112">
                    <a:pos x="T64" y="T65"/>
                  </a:cxn>
                  <a:cxn ang="T113">
                    <a:pos x="T66" y="T67"/>
                  </a:cxn>
                  <a:cxn ang="T114">
                    <a:pos x="T68" y="T69"/>
                  </a:cxn>
                  <a:cxn ang="T115">
                    <a:pos x="T70" y="T71"/>
                  </a:cxn>
                  <a:cxn ang="T116">
                    <a:pos x="T72" y="T73"/>
                  </a:cxn>
                  <a:cxn ang="T117">
                    <a:pos x="T74" y="T75"/>
                  </a:cxn>
                  <a:cxn ang="T118">
                    <a:pos x="T76" y="T77"/>
                  </a:cxn>
                  <a:cxn ang="T119">
                    <a:pos x="T78" y="T79"/>
                  </a:cxn>
                </a:cxnLst>
                <a:rect l="T120" t="T121" r="T122" b="T123"/>
                <a:pathLst>
                  <a:path w="386" h="153">
                    <a:moveTo>
                      <a:pt x="0" y="45"/>
                    </a:moveTo>
                    <a:lnTo>
                      <a:pt x="13" y="40"/>
                    </a:lnTo>
                    <a:lnTo>
                      <a:pt x="27" y="33"/>
                    </a:lnTo>
                    <a:lnTo>
                      <a:pt x="41" y="28"/>
                    </a:lnTo>
                    <a:lnTo>
                      <a:pt x="55" y="22"/>
                    </a:lnTo>
                    <a:lnTo>
                      <a:pt x="68" y="19"/>
                    </a:lnTo>
                    <a:lnTo>
                      <a:pt x="84" y="14"/>
                    </a:lnTo>
                    <a:lnTo>
                      <a:pt x="98" y="10"/>
                    </a:lnTo>
                    <a:lnTo>
                      <a:pt x="111" y="9"/>
                    </a:lnTo>
                    <a:lnTo>
                      <a:pt x="127" y="5"/>
                    </a:lnTo>
                    <a:lnTo>
                      <a:pt x="140" y="4"/>
                    </a:lnTo>
                    <a:lnTo>
                      <a:pt x="156" y="2"/>
                    </a:lnTo>
                    <a:lnTo>
                      <a:pt x="170" y="0"/>
                    </a:lnTo>
                    <a:lnTo>
                      <a:pt x="183" y="0"/>
                    </a:lnTo>
                    <a:lnTo>
                      <a:pt x="197" y="0"/>
                    </a:lnTo>
                    <a:lnTo>
                      <a:pt x="211" y="2"/>
                    </a:lnTo>
                    <a:lnTo>
                      <a:pt x="224" y="4"/>
                    </a:lnTo>
                    <a:lnTo>
                      <a:pt x="238" y="4"/>
                    </a:lnTo>
                    <a:lnTo>
                      <a:pt x="250" y="7"/>
                    </a:lnTo>
                    <a:lnTo>
                      <a:pt x="262" y="10"/>
                    </a:lnTo>
                    <a:lnTo>
                      <a:pt x="274" y="14"/>
                    </a:lnTo>
                    <a:lnTo>
                      <a:pt x="286" y="17"/>
                    </a:lnTo>
                    <a:lnTo>
                      <a:pt x="296" y="21"/>
                    </a:lnTo>
                    <a:lnTo>
                      <a:pt x="307" y="26"/>
                    </a:lnTo>
                    <a:lnTo>
                      <a:pt x="317" y="31"/>
                    </a:lnTo>
                    <a:lnTo>
                      <a:pt x="326" y="36"/>
                    </a:lnTo>
                    <a:lnTo>
                      <a:pt x="334" y="43"/>
                    </a:lnTo>
                    <a:lnTo>
                      <a:pt x="343" y="50"/>
                    </a:lnTo>
                    <a:lnTo>
                      <a:pt x="350" y="57"/>
                    </a:lnTo>
                    <a:lnTo>
                      <a:pt x="356" y="64"/>
                    </a:lnTo>
                    <a:lnTo>
                      <a:pt x="363" y="70"/>
                    </a:lnTo>
                    <a:lnTo>
                      <a:pt x="368" y="79"/>
                    </a:lnTo>
                    <a:lnTo>
                      <a:pt x="374" y="88"/>
                    </a:lnTo>
                    <a:lnTo>
                      <a:pt x="377" y="96"/>
                    </a:lnTo>
                    <a:lnTo>
                      <a:pt x="380" y="105"/>
                    </a:lnTo>
                    <a:lnTo>
                      <a:pt x="384" y="113"/>
                    </a:lnTo>
                    <a:lnTo>
                      <a:pt x="386" y="124"/>
                    </a:lnTo>
                    <a:lnTo>
                      <a:pt x="386" y="134"/>
                    </a:lnTo>
                    <a:lnTo>
                      <a:pt x="386" y="142"/>
                    </a:lnTo>
                    <a:lnTo>
                      <a:pt x="386" y="153"/>
                    </a:lnTo>
                  </a:path>
                </a:pathLst>
              </a:custGeom>
              <a:noFill/>
              <a:ln w="11176">
                <a:solidFill>
                  <a:schemeClr val="tx1"/>
                </a:solidFill>
                <a:prstDash val="solid"/>
                <a:round/>
                <a:headEnd/>
                <a:tailEnd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9" name="Freeform 32"/>
              <p:cNvSpPr>
                <a:spLocks/>
              </p:cNvSpPr>
              <p:nvPr/>
            </p:nvSpPr>
            <p:spPr bwMode="auto">
              <a:xfrm>
                <a:off x="1651000" y="5327650"/>
                <a:ext cx="715963" cy="288925"/>
              </a:xfrm>
              <a:custGeom>
                <a:avLst/>
                <a:gdLst>
                  <a:gd name="T0" fmla="*/ 2147483647 w 403"/>
                  <a:gd name="T1" fmla="*/ 2147483647 h 223"/>
                  <a:gd name="T2" fmla="*/ 2147483647 w 403"/>
                  <a:gd name="T3" fmla="*/ 2147483647 h 223"/>
                  <a:gd name="T4" fmla="*/ 2147483647 w 403"/>
                  <a:gd name="T5" fmla="*/ 2147483647 h 223"/>
                  <a:gd name="T6" fmla="*/ 2147483647 w 403"/>
                  <a:gd name="T7" fmla="*/ 2147483647 h 223"/>
                  <a:gd name="T8" fmla="*/ 2147483647 w 403"/>
                  <a:gd name="T9" fmla="*/ 2147483647 h 223"/>
                  <a:gd name="T10" fmla="*/ 2147483647 w 403"/>
                  <a:gd name="T11" fmla="*/ 2147483647 h 223"/>
                  <a:gd name="T12" fmla="*/ 2147483647 w 403"/>
                  <a:gd name="T13" fmla="*/ 2147483647 h 223"/>
                  <a:gd name="T14" fmla="*/ 2147483647 w 403"/>
                  <a:gd name="T15" fmla="*/ 2147483647 h 223"/>
                  <a:gd name="T16" fmla="*/ 2147483647 w 403"/>
                  <a:gd name="T17" fmla="*/ 2147483647 h 223"/>
                  <a:gd name="T18" fmla="*/ 2147483647 w 403"/>
                  <a:gd name="T19" fmla="*/ 2147483647 h 223"/>
                  <a:gd name="T20" fmla="*/ 2147483647 w 403"/>
                  <a:gd name="T21" fmla="*/ 2147483647 h 223"/>
                  <a:gd name="T22" fmla="*/ 2147483647 w 403"/>
                  <a:gd name="T23" fmla="*/ 2147483647 h 223"/>
                  <a:gd name="T24" fmla="*/ 2147483647 w 403"/>
                  <a:gd name="T25" fmla="*/ 2147483647 h 223"/>
                  <a:gd name="T26" fmla="*/ 2147483647 w 403"/>
                  <a:gd name="T27" fmla="*/ 2147483647 h 223"/>
                  <a:gd name="T28" fmla="*/ 2147483647 w 403"/>
                  <a:gd name="T29" fmla="*/ 2147483647 h 223"/>
                  <a:gd name="T30" fmla="*/ 2147483647 w 403"/>
                  <a:gd name="T31" fmla="*/ 2147483647 h 223"/>
                  <a:gd name="T32" fmla="*/ 2147483647 w 403"/>
                  <a:gd name="T33" fmla="*/ 2147483647 h 223"/>
                  <a:gd name="T34" fmla="*/ 2147483647 w 403"/>
                  <a:gd name="T35" fmla="*/ 2147483647 h 223"/>
                  <a:gd name="T36" fmla="*/ 2147483647 w 403"/>
                  <a:gd name="T37" fmla="*/ 2147483647 h 223"/>
                  <a:gd name="T38" fmla="*/ 2147483647 w 403"/>
                  <a:gd name="T39" fmla="*/ 2147483647 h 223"/>
                  <a:gd name="T40" fmla="*/ 2147483647 w 403"/>
                  <a:gd name="T41" fmla="*/ 2147483647 h 223"/>
                  <a:gd name="T42" fmla="*/ 2147483647 w 403"/>
                  <a:gd name="T43" fmla="*/ 2147483647 h 223"/>
                  <a:gd name="T44" fmla="*/ 2147483647 w 403"/>
                  <a:gd name="T45" fmla="*/ 2147483647 h 223"/>
                  <a:gd name="T46" fmla="*/ 2147483647 w 403"/>
                  <a:gd name="T47" fmla="*/ 2147483647 h 223"/>
                  <a:gd name="T48" fmla="*/ 2147483647 w 403"/>
                  <a:gd name="T49" fmla="*/ 2147483647 h 223"/>
                  <a:gd name="T50" fmla="*/ 2147483647 w 403"/>
                  <a:gd name="T51" fmla="*/ 2147483647 h 223"/>
                  <a:gd name="T52" fmla="*/ 2147483647 w 403"/>
                  <a:gd name="T53" fmla="*/ 2147483647 h 223"/>
                  <a:gd name="T54" fmla="*/ 2147483647 w 403"/>
                  <a:gd name="T55" fmla="*/ 2147483647 h 223"/>
                  <a:gd name="T56" fmla="*/ 2147483647 w 403"/>
                  <a:gd name="T57" fmla="*/ 2147483647 h 223"/>
                  <a:gd name="T58" fmla="*/ 2147483647 w 403"/>
                  <a:gd name="T59" fmla="*/ 2147483647 h 223"/>
                  <a:gd name="T60" fmla="*/ 2147483647 w 403"/>
                  <a:gd name="T61" fmla="*/ 2147483647 h 223"/>
                  <a:gd name="T62" fmla="*/ 2147483647 w 403"/>
                  <a:gd name="T63" fmla="*/ 2147483647 h 223"/>
                  <a:gd name="T64" fmla="*/ 2147483647 w 403"/>
                  <a:gd name="T65" fmla="*/ 2147483647 h 223"/>
                  <a:gd name="T66" fmla="*/ 2147483647 w 403"/>
                  <a:gd name="T67" fmla="*/ 2147483647 h 223"/>
                  <a:gd name="T68" fmla="*/ 2147483647 w 403"/>
                  <a:gd name="T69" fmla="*/ 2147483647 h 223"/>
                  <a:gd name="T70" fmla="*/ 2147483647 w 403"/>
                  <a:gd name="T71" fmla="*/ 2147483647 h 223"/>
                  <a:gd name="T72" fmla="*/ 2147483647 w 403"/>
                  <a:gd name="T73" fmla="*/ 2147483647 h 223"/>
                  <a:gd name="T74" fmla="*/ 2147483647 w 403"/>
                  <a:gd name="T75" fmla="*/ 2147483647 h 223"/>
                  <a:gd name="T76" fmla="*/ 2147483647 w 403"/>
                  <a:gd name="T77" fmla="*/ 2147483647 h 223"/>
                  <a:gd name="T78" fmla="*/ 2147483647 w 403"/>
                  <a:gd name="T79" fmla="*/ 2147483647 h 223"/>
                  <a:gd name="T80" fmla="*/ 2147483647 w 403"/>
                  <a:gd name="T81" fmla="*/ 2147483647 h 223"/>
                  <a:gd name="T82" fmla="*/ 2147483647 w 403"/>
                  <a:gd name="T83" fmla="*/ 2147483647 h 223"/>
                  <a:gd name="T84" fmla="*/ 2147483647 w 403"/>
                  <a:gd name="T85" fmla="*/ 2147483647 h 223"/>
                  <a:gd name="T86" fmla="*/ 2147483647 w 403"/>
                  <a:gd name="T87" fmla="*/ 2147483647 h 223"/>
                  <a:gd name="T88" fmla="*/ 2147483647 w 403"/>
                  <a:gd name="T89" fmla="*/ 2147483647 h 223"/>
                  <a:gd name="T90" fmla="*/ 0 w 403"/>
                  <a:gd name="T91" fmla="*/ 0 h 223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w 403"/>
                  <a:gd name="T139" fmla="*/ 0 h 223"/>
                  <a:gd name="T140" fmla="*/ 403 w 403"/>
                  <a:gd name="T141" fmla="*/ 223 h 223"/>
                </a:gdLst>
                <a:ahLst/>
                <a:cxnLst>
                  <a:cxn ang="T92">
                    <a:pos x="T0" y="T1"/>
                  </a:cxn>
                  <a:cxn ang="T93">
                    <a:pos x="T2" y="T3"/>
                  </a:cxn>
                  <a:cxn ang="T94">
                    <a:pos x="T4" y="T5"/>
                  </a:cxn>
                  <a:cxn ang="T95">
                    <a:pos x="T6" y="T7"/>
                  </a:cxn>
                  <a:cxn ang="T96">
                    <a:pos x="T8" y="T9"/>
                  </a:cxn>
                  <a:cxn ang="T97">
                    <a:pos x="T10" y="T11"/>
                  </a:cxn>
                  <a:cxn ang="T98">
                    <a:pos x="T12" y="T13"/>
                  </a:cxn>
                  <a:cxn ang="T99">
                    <a:pos x="T14" y="T15"/>
                  </a:cxn>
                  <a:cxn ang="T100">
                    <a:pos x="T16" y="T17"/>
                  </a:cxn>
                  <a:cxn ang="T101">
                    <a:pos x="T18" y="T19"/>
                  </a:cxn>
                  <a:cxn ang="T102">
                    <a:pos x="T20" y="T21"/>
                  </a:cxn>
                  <a:cxn ang="T103">
                    <a:pos x="T22" y="T23"/>
                  </a:cxn>
                  <a:cxn ang="T104">
                    <a:pos x="T24" y="T25"/>
                  </a:cxn>
                  <a:cxn ang="T105">
                    <a:pos x="T26" y="T27"/>
                  </a:cxn>
                  <a:cxn ang="T106">
                    <a:pos x="T28" y="T29"/>
                  </a:cxn>
                  <a:cxn ang="T107">
                    <a:pos x="T30" y="T31"/>
                  </a:cxn>
                  <a:cxn ang="T108">
                    <a:pos x="T32" y="T33"/>
                  </a:cxn>
                  <a:cxn ang="T109">
                    <a:pos x="T34" y="T35"/>
                  </a:cxn>
                  <a:cxn ang="T110">
                    <a:pos x="T36" y="T37"/>
                  </a:cxn>
                  <a:cxn ang="T111">
                    <a:pos x="T38" y="T39"/>
                  </a:cxn>
                  <a:cxn ang="T112">
                    <a:pos x="T40" y="T41"/>
                  </a:cxn>
                  <a:cxn ang="T113">
                    <a:pos x="T42" y="T43"/>
                  </a:cxn>
                  <a:cxn ang="T114">
                    <a:pos x="T44" y="T45"/>
                  </a:cxn>
                  <a:cxn ang="T115">
                    <a:pos x="T46" y="T47"/>
                  </a:cxn>
                  <a:cxn ang="T116">
                    <a:pos x="T48" y="T49"/>
                  </a:cxn>
                  <a:cxn ang="T117">
                    <a:pos x="T50" y="T51"/>
                  </a:cxn>
                  <a:cxn ang="T118">
                    <a:pos x="T52" y="T53"/>
                  </a:cxn>
                  <a:cxn ang="T119">
                    <a:pos x="T54" y="T55"/>
                  </a:cxn>
                  <a:cxn ang="T120">
                    <a:pos x="T56" y="T57"/>
                  </a:cxn>
                  <a:cxn ang="T121">
                    <a:pos x="T58" y="T59"/>
                  </a:cxn>
                  <a:cxn ang="T122">
                    <a:pos x="T60" y="T61"/>
                  </a:cxn>
                  <a:cxn ang="T123">
                    <a:pos x="T62" y="T63"/>
                  </a:cxn>
                  <a:cxn ang="T124">
                    <a:pos x="T64" y="T65"/>
                  </a:cxn>
                  <a:cxn ang="T125">
                    <a:pos x="T66" y="T67"/>
                  </a:cxn>
                  <a:cxn ang="T126">
                    <a:pos x="T68" y="T69"/>
                  </a:cxn>
                  <a:cxn ang="T127">
                    <a:pos x="T70" y="T71"/>
                  </a:cxn>
                  <a:cxn ang="T128">
                    <a:pos x="T72" y="T73"/>
                  </a:cxn>
                  <a:cxn ang="T129">
                    <a:pos x="T74" y="T75"/>
                  </a:cxn>
                  <a:cxn ang="T130">
                    <a:pos x="T76" y="T77"/>
                  </a:cxn>
                  <a:cxn ang="T131">
                    <a:pos x="T78" y="T79"/>
                  </a:cxn>
                  <a:cxn ang="T132">
                    <a:pos x="T80" y="T81"/>
                  </a:cxn>
                  <a:cxn ang="T133">
                    <a:pos x="T82" y="T83"/>
                  </a:cxn>
                  <a:cxn ang="T134">
                    <a:pos x="T84" y="T85"/>
                  </a:cxn>
                  <a:cxn ang="T135">
                    <a:pos x="T86" y="T87"/>
                  </a:cxn>
                  <a:cxn ang="T136">
                    <a:pos x="T88" y="T89"/>
                  </a:cxn>
                  <a:cxn ang="T137">
                    <a:pos x="T90" y="T91"/>
                  </a:cxn>
                </a:cxnLst>
                <a:rect l="T138" t="T139" r="T140" b="T141"/>
                <a:pathLst>
                  <a:path w="403" h="223">
                    <a:moveTo>
                      <a:pt x="403" y="207"/>
                    </a:moveTo>
                    <a:lnTo>
                      <a:pt x="393" y="211"/>
                    </a:lnTo>
                    <a:lnTo>
                      <a:pt x="381" y="212"/>
                    </a:lnTo>
                    <a:lnTo>
                      <a:pt x="371" y="216"/>
                    </a:lnTo>
                    <a:lnTo>
                      <a:pt x="359" y="217"/>
                    </a:lnTo>
                    <a:lnTo>
                      <a:pt x="348" y="219"/>
                    </a:lnTo>
                    <a:lnTo>
                      <a:pt x="336" y="221"/>
                    </a:lnTo>
                    <a:lnTo>
                      <a:pt x="324" y="223"/>
                    </a:lnTo>
                    <a:lnTo>
                      <a:pt x="314" y="223"/>
                    </a:lnTo>
                    <a:lnTo>
                      <a:pt x="302" y="223"/>
                    </a:lnTo>
                    <a:lnTo>
                      <a:pt x="290" y="223"/>
                    </a:lnTo>
                    <a:lnTo>
                      <a:pt x="280" y="223"/>
                    </a:lnTo>
                    <a:lnTo>
                      <a:pt x="268" y="221"/>
                    </a:lnTo>
                    <a:lnTo>
                      <a:pt x="258" y="221"/>
                    </a:lnTo>
                    <a:lnTo>
                      <a:pt x="246" y="217"/>
                    </a:lnTo>
                    <a:lnTo>
                      <a:pt x="234" y="216"/>
                    </a:lnTo>
                    <a:lnTo>
                      <a:pt x="223" y="214"/>
                    </a:lnTo>
                    <a:lnTo>
                      <a:pt x="213" y="211"/>
                    </a:lnTo>
                    <a:lnTo>
                      <a:pt x="201" y="207"/>
                    </a:lnTo>
                    <a:lnTo>
                      <a:pt x="191" y="204"/>
                    </a:lnTo>
                    <a:lnTo>
                      <a:pt x="180" y="200"/>
                    </a:lnTo>
                    <a:lnTo>
                      <a:pt x="170" y="195"/>
                    </a:lnTo>
                    <a:lnTo>
                      <a:pt x="160" y="190"/>
                    </a:lnTo>
                    <a:lnTo>
                      <a:pt x="150" y="185"/>
                    </a:lnTo>
                    <a:lnTo>
                      <a:pt x="141" y="180"/>
                    </a:lnTo>
                    <a:lnTo>
                      <a:pt x="131" y="175"/>
                    </a:lnTo>
                    <a:lnTo>
                      <a:pt x="120" y="168"/>
                    </a:lnTo>
                    <a:lnTo>
                      <a:pt x="112" y="161"/>
                    </a:lnTo>
                    <a:lnTo>
                      <a:pt x="103" y="154"/>
                    </a:lnTo>
                    <a:lnTo>
                      <a:pt x="95" y="147"/>
                    </a:lnTo>
                    <a:lnTo>
                      <a:pt x="86" y="140"/>
                    </a:lnTo>
                    <a:lnTo>
                      <a:pt x="78" y="133"/>
                    </a:lnTo>
                    <a:lnTo>
                      <a:pt x="71" y="125"/>
                    </a:lnTo>
                    <a:lnTo>
                      <a:pt x="64" y="116"/>
                    </a:lnTo>
                    <a:lnTo>
                      <a:pt x="55" y="108"/>
                    </a:lnTo>
                    <a:lnTo>
                      <a:pt x="48" y="99"/>
                    </a:lnTo>
                    <a:lnTo>
                      <a:pt x="42" y="89"/>
                    </a:lnTo>
                    <a:lnTo>
                      <a:pt x="36" y="80"/>
                    </a:lnTo>
                    <a:lnTo>
                      <a:pt x="31" y="70"/>
                    </a:lnTo>
                    <a:lnTo>
                      <a:pt x="24" y="61"/>
                    </a:lnTo>
                    <a:lnTo>
                      <a:pt x="21" y="51"/>
                    </a:lnTo>
                    <a:lnTo>
                      <a:pt x="16" y="41"/>
                    </a:lnTo>
                    <a:lnTo>
                      <a:pt x="11" y="31"/>
                    </a:lnTo>
                    <a:lnTo>
                      <a:pt x="7" y="20"/>
                    </a:lnTo>
                    <a:lnTo>
                      <a:pt x="2" y="10"/>
                    </a:lnTo>
                    <a:lnTo>
                      <a:pt x="0" y="0"/>
                    </a:lnTo>
                  </a:path>
                </a:pathLst>
              </a:custGeom>
              <a:noFill/>
              <a:ln w="11176">
                <a:solidFill>
                  <a:schemeClr val="tx1"/>
                </a:solidFill>
                <a:prstDash val="solid"/>
                <a:round/>
                <a:headEnd/>
                <a:tailEnd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0" name="Freeform 33"/>
              <p:cNvSpPr>
                <a:spLocks/>
              </p:cNvSpPr>
              <p:nvPr/>
            </p:nvSpPr>
            <p:spPr bwMode="auto">
              <a:xfrm>
                <a:off x="2232025" y="5580063"/>
                <a:ext cx="576263" cy="176212"/>
              </a:xfrm>
              <a:custGeom>
                <a:avLst/>
                <a:gdLst>
                  <a:gd name="T0" fmla="*/ 2147483647 w 386"/>
                  <a:gd name="T1" fmla="*/ 2147483647 h 153"/>
                  <a:gd name="T2" fmla="*/ 2147483647 w 386"/>
                  <a:gd name="T3" fmla="*/ 2147483647 h 153"/>
                  <a:gd name="T4" fmla="*/ 2147483647 w 386"/>
                  <a:gd name="T5" fmla="*/ 2147483647 h 153"/>
                  <a:gd name="T6" fmla="*/ 2147483647 w 386"/>
                  <a:gd name="T7" fmla="*/ 2147483647 h 153"/>
                  <a:gd name="T8" fmla="*/ 2147483647 w 386"/>
                  <a:gd name="T9" fmla="*/ 2147483647 h 153"/>
                  <a:gd name="T10" fmla="*/ 2147483647 w 386"/>
                  <a:gd name="T11" fmla="*/ 2147483647 h 153"/>
                  <a:gd name="T12" fmla="*/ 2147483647 w 386"/>
                  <a:gd name="T13" fmla="*/ 2147483647 h 153"/>
                  <a:gd name="T14" fmla="*/ 2147483647 w 386"/>
                  <a:gd name="T15" fmla="*/ 2147483647 h 153"/>
                  <a:gd name="T16" fmla="*/ 2147483647 w 386"/>
                  <a:gd name="T17" fmla="*/ 2147483647 h 153"/>
                  <a:gd name="T18" fmla="*/ 2147483647 w 386"/>
                  <a:gd name="T19" fmla="*/ 2147483647 h 153"/>
                  <a:gd name="T20" fmla="*/ 2147483647 w 386"/>
                  <a:gd name="T21" fmla="*/ 2147483647 h 153"/>
                  <a:gd name="T22" fmla="*/ 2147483647 w 386"/>
                  <a:gd name="T23" fmla="*/ 2147483647 h 153"/>
                  <a:gd name="T24" fmla="*/ 2147483647 w 386"/>
                  <a:gd name="T25" fmla="*/ 2147483647 h 153"/>
                  <a:gd name="T26" fmla="*/ 2147483647 w 386"/>
                  <a:gd name="T27" fmla="*/ 2147483647 h 153"/>
                  <a:gd name="T28" fmla="*/ 2147483647 w 386"/>
                  <a:gd name="T29" fmla="*/ 2147483647 h 153"/>
                  <a:gd name="T30" fmla="*/ 2147483647 w 386"/>
                  <a:gd name="T31" fmla="*/ 2147483647 h 153"/>
                  <a:gd name="T32" fmla="*/ 2147483647 w 386"/>
                  <a:gd name="T33" fmla="*/ 2147483647 h 153"/>
                  <a:gd name="T34" fmla="*/ 2147483647 w 386"/>
                  <a:gd name="T35" fmla="*/ 2147483647 h 153"/>
                  <a:gd name="T36" fmla="*/ 2147483647 w 386"/>
                  <a:gd name="T37" fmla="*/ 2147483647 h 153"/>
                  <a:gd name="T38" fmla="*/ 2147483647 w 386"/>
                  <a:gd name="T39" fmla="*/ 2147483647 h 153"/>
                  <a:gd name="T40" fmla="*/ 2147483647 w 386"/>
                  <a:gd name="T41" fmla="*/ 2147483647 h 153"/>
                  <a:gd name="T42" fmla="*/ 2147483647 w 386"/>
                  <a:gd name="T43" fmla="*/ 2147483647 h 153"/>
                  <a:gd name="T44" fmla="*/ 2147483647 w 386"/>
                  <a:gd name="T45" fmla="*/ 2147483647 h 153"/>
                  <a:gd name="T46" fmla="*/ 2147483647 w 386"/>
                  <a:gd name="T47" fmla="*/ 2147483647 h 153"/>
                  <a:gd name="T48" fmla="*/ 2147483647 w 386"/>
                  <a:gd name="T49" fmla="*/ 2147483647 h 153"/>
                  <a:gd name="T50" fmla="*/ 2147483647 w 386"/>
                  <a:gd name="T51" fmla="*/ 2147483647 h 153"/>
                  <a:gd name="T52" fmla="*/ 2147483647 w 386"/>
                  <a:gd name="T53" fmla="*/ 2147483647 h 153"/>
                  <a:gd name="T54" fmla="*/ 2147483647 w 386"/>
                  <a:gd name="T55" fmla="*/ 2147483647 h 153"/>
                  <a:gd name="T56" fmla="*/ 2147483647 w 386"/>
                  <a:gd name="T57" fmla="*/ 2147483647 h 153"/>
                  <a:gd name="T58" fmla="*/ 2147483647 w 386"/>
                  <a:gd name="T59" fmla="*/ 2147483647 h 153"/>
                  <a:gd name="T60" fmla="*/ 2147483647 w 386"/>
                  <a:gd name="T61" fmla="*/ 2147483647 h 153"/>
                  <a:gd name="T62" fmla="*/ 2147483647 w 386"/>
                  <a:gd name="T63" fmla="*/ 2147483647 h 153"/>
                  <a:gd name="T64" fmla="*/ 2147483647 w 386"/>
                  <a:gd name="T65" fmla="*/ 2147483647 h 153"/>
                  <a:gd name="T66" fmla="*/ 2147483647 w 386"/>
                  <a:gd name="T67" fmla="*/ 2147483647 h 153"/>
                  <a:gd name="T68" fmla="*/ 2147483647 w 386"/>
                  <a:gd name="T69" fmla="*/ 2147483647 h 153"/>
                  <a:gd name="T70" fmla="*/ 2147483647 w 386"/>
                  <a:gd name="T71" fmla="*/ 2147483647 h 153"/>
                  <a:gd name="T72" fmla="*/ 2147483647 w 386"/>
                  <a:gd name="T73" fmla="*/ 2147483647 h 153"/>
                  <a:gd name="T74" fmla="*/ 0 w 386"/>
                  <a:gd name="T75" fmla="*/ 2147483647 h 153"/>
                  <a:gd name="T76" fmla="*/ 0 w 386"/>
                  <a:gd name="T77" fmla="*/ 2147483647 h 153"/>
                  <a:gd name="T78" fmla="*/ 0 w 386"/>
                  <a:gd name="T79" fmla="*/ 0 h 153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w 386"/>
                  <a:gd name="T121" fmla="*/ 0 h 153"/>
                  <a:gd name="T122" fmla="*/ 386 w 386"/>
                  <a:gd name="T123" fmla="*/ 153 h 153"/>
                </a:gdLst>
                <a:ahLst/>
                <a:cxnLst>
                  <a:cxn ang="T80">
                    <a:pos x="T0" y="T1"/>
                  </a:cxn>
                  <a:cxn ang="T81">
                    <a:pos x="T2" y="T3"/>
                  </a:cxn>
                  <a:cxn ang="T82">
                    <a:pos x="T4" y="T5"/>
                  </a:cxn>
                  <a:cxn ang="T83">
                    <a:pos x="T6" y="T7"/>
                  </a:cxn>
                  <a:cxn ang="T84">
                    <a:pos x="T8" y="T9"/>
                  </a:cxn>
                  <a:cxn ang="T85">
                    <a:pos x="T10" y="T11"/>
                  </a:cxn>
                  <a:cxn ang="T86">
                    <a:pos x="T12" y="T13"/>
                  </a:cxn>
                  <a:cxn ang="T87">
                    <a:pos x="T14" y="T15"/>
                  </a:cxn>
                  <a:cxn ang="T88">
                    <a:pos x="T16" y="T17"/>
                  </a:cxn>
                  <a:cxn ang="T89">
                    <a:pos x="T18" y="T19"/>
                  </a:cxn>
                  <a:cxn ang="T90">
                    <a:pos x="T20" y="T21"/>
                  </a:cxn>
                  <a:cxn ang="T91">
                    <a:pos x="T22" y="T23"/>
                  </a:cxn>
                  <a:cxn ang="T92">
                    <a:pos x="T24" y="T25"/>
                  </a:cxn>
                  <a:cxn ang="T93">
                    <a:pos x="T26" y="T27"/>
                  </a:cxn>
                  <a:cxn ang="T94">
                    <a:pos x="T28" y="T29"/>
                  </a:cxn>
                  <a:cxn ang="T95">
                    <a:pos x="T30" y="T31"/>
                  </a:cxn>
                  <a:cxn ang="T96">
                    <a:pos x="T32" y="T33"/>
                  </a:cxn>
                  <a:cxn ang="T97">
                    <a:pos x="T34" y="T35"/>
                  </a:cxn>
                  <a:cxn ang="T98">
                    <a:pos x="T36" y="T37"/>
                  </a:cxn>
                  <a:cxn ang="T99">
                    <a:pos x="T38" y="T39"/>
                  </a:cxn>
                  <a:cxn ang="T100">
                    <a:pos x="T40" y="T41"/>
                  </a:cxn>
                  <a:cxn ang="T101">
                    <a:pos x="T42" y="T43"/>
                  </a:cxn>
                  <a:cxn ang="T102">
                    <a:pos x="T44" y="T45"/>
                  </a:cxn>
                  <a:cxn ang="T103">
                    <a:pos x="T46" y="T47"/>
                  </a:cxn>
                  <a:cxn ang="T104">
                    <a:pos x="T48" y="T49"/>
                  </a:cxn>
                  <a:cxn ang="T105">
                    <a:pos x="T50" y="T51"/>
                  </a:cxn>
                  <a:cxn ang="T106">
                    <a:pos x="T52" y="T53"/>
                  </a:cxn>
                  <a:cxn ang="T107">
                    <a:pos x="T54" y="T55"/>
                  </a:cxn>
                  <a:cxn ang="T108">
                    <a:pos x="T56" y="T57"/>
                  </a:cxn>
                  <a:cxn ang="T109">
                    <a:pos x="T58" y="T59"/>
                  </a:cxn>
                  <a:cxn ang="T110">
                    <a:pos x="T60" y="T61"/>
                  </a:cxn>
                  <a:cxn ang="T111">
                    <a:pos x="T62" y="T63"/>
                  </a:cxn>
                  <a:cxn ang="T112">
                    <a:pos x="T64" y="T65"/>
                  </a:cxn>
                  <a:cxn ang="T113">
                    <a:pos x="T66" y="T67"/>
                  </a:cxn>
                  <a:cxn ang="T114">
                    <a:pos x="T68" y="T69"/>
                  </a:cxn>
                  <a:cxn ang="T115">
                    <a:pos x="T70" y="T71"/>
                  </a:cxn>
                  <a:cxn ang="T116">
                    <a:pos x="T72" y="T73"/>
                  </a:cxn>
                  <a:cxn ang="T117">
                    <a:pos x="T74" y="T75"/>
                  </a:cxn>
                  <a:cxn ang="T118">
                    <a:pos x="T76" y="T77"/>
                  </a:cxn>
                  <a:cxn ang="T119">
                    <a:pos x="T78" y="T79"/>
                  </a:cxn>
                </a:cxnLst>
                <a:rect l="T120" t="T121" r="T122" b="T123"/>
                <a:pathLst>
                  <a:path w="386" h="153">
                    <a:moveTo>
                      <a:pt x="386" y="106"/>
                    </a:moveTo>
                    <a:lnTo>
                      <a:pt x="374" y="113"/>
                    </a:lnTo>
                    <a:lnTo>
                      <a:pt x="360" y="118"/>
                    </a:lnTo>
                    <a:lnTo>
                      <a:pt x="347" y="125"/>
                    </a:lnTo>
                    <a:lnTo>
                      <a:pt x="331" y="129"/>
                    </a:lnTo>
                    <a:lnTo>
                      <a:pt x="318" y="134"/>
                    </a:lnTo>
                    <a:lnTo>
                      <a:pt x="302" y="139"/>
                    </a:lnTo>
                    <a:lnTo>
                      <a:pt x="288" y="141"/>
                    </a:lnTo>
                    <a:lnTo>
                      <a:pt x="275" y="144"/>
                    </a:lnTo>
                    <a:lnTo>
                      <a:pt x="259" y="147"/>
                    </a:lnTo>
                    <a:lnTo>
                      <a:pt x="246" y="149"/>
                    </a:lnTo>
                    <a:lnTo>
                      <a:pt x="230" y="151"/>
                    </a:lnTo>
                    <a:lnTo>
                      <a:pt x="216" y="151"/>
                    </a:lnTo>
                    <a:lnTo>
                      <a:pt x="203" y="153"/>
                    </a:lnTo>
                    <a:lnTo>
                      <a:pt x="189" y="151"/>
                    </a:lnTo>
                    <a:lnTo>
                      <a:pt x="175" y="151"/>
                    </a:lnTo>
                    <a:lnTo>
                      <a:pt x="162" y="149"/>
                    </a:lnTo>
                    <a:lnTo>
                      <a:pt x="150" y="147"/>
                    </a:lnTo>
                    <a:lnTo>
                      <a:pt x="136" y="146"/>
                    </a:lnTo>
                    <a:lnTo>
                      <a:pt x="124" y="142"/>
                    </a:lnTo>
                    <a:lnTo>
                      <a:pt x="112" y="139"/>
                    </a:lnTo>
                    <a:lnTo>
                      <a:pt x="102" y="135"/>
                    </a:lnTo>
                    <a:lnTo>
                      <a:pt x="90" y="132"/>
                    </a:lnTo>
                    <a:lnTo>
                      <a:pt x="79" y="127"/>
                    </a:lnTo>
                    <a:lnTo>
                      <a:pt x="71" y="122"/>
                    </a:lnTo>
                    <a:lnTo>
                      <a:pt x="60" y="117"/>
                    </a:lnTo>
                    <a:lnTo>
                      <a:pt x="52" y="110"/>
                    </a:lnTo>
                    <a:lnTo>
                      <a:pt x="43" y="103"/>
                    </a:lnTo>
                    <a:lnTo>
                      <a:pt x="36" y="96"/>
                    </a:lnTo>
                    <a:lnTo>
                      <a:pt x="30" y="89"/>
                    </a:lnTo>
                    <a:lnTo>
                      <a:pt x="23" y="82"/>
                    </a:lnTo>
                    <a:lnTo>
                      <a:pt x="18" y="74"/>
                    </a:lnTo>
                    <a:lnTo>
                      <a:pt x="12" y="65"/>
                    </a:lnTo>
                    <a:lnTo>
                      <a:pt x="9" y="57"/>
                    </a:lnTo>
                    <a:lnTo>
                      <a:pt x="6" y="48"/>
                    </a:lnTo>
                    <a:lnTo>
                      <a:pt x="4" y="39"/>
                    </a:lnTo>
                    <a:lnTo>
                      <a:pt x="2" y="29"/>
                    </a:lnTo>
                    <a:lnTo>
                      <a:pt x="0" y="19"/>
                    </a:lnTo>
                    <a:lnTo>
                      <a:pt x="0" y="10"/>
                    </a:lnTo>
                    <a:lnTo>
                      <a:pt x="0" y="0"/>
                    </a:lnTo>
                  </a:path>
                </a:pathLst>
              </a:custGeom>
              <a:noFill/>
              <a:ln w="11176">
                <a:solidFill>
                  <a:schemeClr val="tx1"/>
                </a:solidFill>
                <a:prstDash val="solid"/>
                <a:round/>
                <a:headEnd/>
                <a:tailEnd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21" name="Group 34"/>
              <p:cNvGrpSpPr>
                <a:grpSpLocks/>
              </p:cNvGrpSpPr>
              <p:nvPr/>
            </p:nvGrpSpPr>
            <p:grpSpPr bwMode="auto">
              <a:xfrm>
                <a:off x="2767013" y="5276850"/>
                <a:ext cx="1155700" cy="463550"/>
                <a:chOff x="2582" y="2666"/>
                <a:chExt cx="387" cy="200"/>
              </a:xfrm>
            </p:grpSpPr>
            <p:sp>
              <p:nvSpPr>
                <p:cNvPr id="24" name="Freeform 35"/>
                <p:cNvSpPr>
                  <a:spLocks/>
                </p:cNvSpPr>
                <p:nvPr/>
              </p:nvSpPr>
              <p:spPr bwMode="auto">
                <a:xfrm>
                  <a:off x="2776" y="2666"/>
                  <a:ext cx="193" cy="126"/>
                </a:xfrm>
                <a:custGeom>
                  <a:avLst/>
                  <a:gdLst>
                    <a:gd name="T0" fmla="*/ 49 w 386"/>
                    <a:gd name="T1" fmla="*/ 0 h 252"/>
                    <a:gd name="T2" fmla="*/ 48 w 386"/>
                    <a:gd name="T3" fmla="*/ 2 h 252"/>
                    <a:gd name="T4" fmla="*/ 48 w 386"/>
                    <a:gd name="T5" fmla="*/ 3 h 252"/>
                    <a:gd name="T6" fmla="*/ 48 w 386"/>
                    <a:gd name="T7" fmla="*/ 5 h 252"/>
                    <a:gd name="T8" fmla="*/ 47 w 386"/>
                    <a:gd name="T9" fmla="*/ 6 h 252"/>
                    <a:gd name="T10" fmla="*/ 47 w 386"/>
                    <a:gd name="T11" fmla="*/ 7 h 252"/>
                    <a:gd name="T12" fmla="*/ 46 w 386"/>
                    <a:gd name="T13" fmla="*/ 8 h 252"/>
                    <a:gd name="T14" fmla="*/ 45 w 386"/>
                    <a:gd name="T15" fmla="*/ 10 h 252"/>
                    <a:gd name="T16" fmla="*/ 45 w 386"/>
                    <a:gd name="T17" fmla="*/ 11 h 252"/>
                    <a:gd name="T18" fmla="*/ 44 w 386"/>
                    <a:gd name="T19" fmla="*/ 12 h 252"/>
                    <a:gd name="T20" fmla="*/ 44 w 386"/>
                    <a:gd name="T21" fmla="*/ 13 h 252"/>
                    <a:gd name="T22" fmla="*/ 43 w 386"/>
                    <a:gd name="T23" fmla="*/ 15 h 252"/>
                    <a:gd name="T24" fmla="*/ 42 w 386"/>
                    <a:gd name="T25" fmla="*/ 16 h 252"/>
                    <a:gd name="T26" fmla="*/ 41 w 386"/>
                    <a:gd name="T27" fmla="*/ 17 h 252"/>
                    <a:gd name="T28" fmla="*/ 40 w 386"/>
                    <a:gd name="T29" fmla="*/ 18 h 252"/>
                    <a:gd name="T30" fmla="*/ 39 w 386"/>
                    <a:gd name="T31" fmla="*/ 19 h 252"/>
                    <a:gd name="T32" fmla="*/ 38 w 386"/>
                    <a:gd name="T33" fmla="*/ 20 h 252"/>
                    <a:gd name="T34" fmla="*/ 37 w 386"/>
                    <a:gd name="T35" fmla="*/ 21 h 252"/>
                    <a:gd name="T36" fmla="*/ 36 w 386"/>
                    <a:gd name="T37" fmla="*/ 22 h 252"/>
                    <a:gd name="T38" fmla="*/ 35 w 386"/>
                    <a:gd name="T39" fmla="*/ 23 h 252"/>
                    <a:gd name="T40" fmla="*/ 34 w 386"/>
                    <a:gd name="T41" fmla="*/ 24 h 252"/>
                    <a:gd name="T42" fmla="*/ 33 w 386"/>
                    <a:gd name="T43" fmla="*/ 25 h 252"/>
                    <a:gd name="T44" fmla="*/ 32 w 386"/>
                    <a:gd name="T45" fmla="*/ 25 h 252"/>
                    <a:gd name="T46" fmla="*/ 30 w 386"/>
                    <a:gd name="T47" fmla="*/ 26 h 252"/>
                    <a:gd name="T48" fmla="*/ 29 w 386"/>
                    <a:gd name="T49" fmla="*/ 27 h 252"/>
                    <a:gd name="T50" fmla="*/ 28 w 386"/>
                    <a:gd name="T51" fmla="*/ 27 h 252"/>
                    <a:gd name="T52" fmla="*/ 27 w 386"/>
                    <a:gd name="T53" fmla="*/ 28 h 252"/>
                    <a:gd name="T54" fmla="*/ 25 w 386"/>
                    <a:gd name="T55" fmla="*/ 29 h 252"/>
                    <a:gd name="T56" fmla="*/ 24 w 386"/>
                    <a:gd name="T57" fmla="*/ 29 h 252"/>
                    <a:gd name="T58" fmla="*/ 23 w 386"/>
                    <a:gd name="T59" fmla="*/ 30 h 252"/>
                    <a:gd name="T60" fmla="*/ 22 w 386"/>
                    <a:gd name="T61" fmla="*/ 30 h 252"/>
                    <a:gd name="T62" fmla="*/ 20 w 386"/>
                    <a:gd name="T63" fmla="*/ 31 h 252"/>
                    <a:gd name="T64" fmla="*/ 19 w 386"/>
                    <a:gd name="T65" fmla="*/ 31 h 252"/>
                    <a:gd name="T66" fmla="*/ 17 w 386"/>
                    <a:gd name="T67" fmla="*/ 31 h 252"/>
                    <a:gd name="T68" fmla="*/ 16 w 386"/>
                    <a:gd name="T69" fmla="*/ 32 h 252"/>
                    <a:gd name="T70" fmla="*/ 14 w 386"/>
                    <a:gd name="T71" fmla="*/ 32 h 252"/>
                    <a:gd name="T72" fmla="*/ 13 w 386"/>
                    <a:gd name="T73" fmla="*/ 32 h 252"/>
                    <a:gd name="T74" fmla="*/ 12 w 386"/>
                    <a:gd name="T75" fmla="*/ 32 h 252"/>
                    <a:gd name="T76" fmla="*/ 10 w 386"/>
                    <a:gd name="T77" fmla="*/ 32 h 252"/>
                    <a:gd name="T78" fmla="*/ 9 w 386"/>
                    <a:gd name="T79" fmla="*/ 32 h 252"/>
                    <a:gd name="T80" fmla="*/ 7 w 386"/>
                    <a:gd name="T81" fmla="*/ 32 h 252"/>
                    <a:gd name="T82" fmla="*/ 6 w 386"/>
                    <a:gd name="T83" fmla="*/ 32 h 252"/>
                    <a:gd name="T84" fmla="*/ 5 w 386"/>
                    <a:gd name="T85" fmla="*/ 32 h 252"/>
                    <a:gd name="T86" fmla="*/ 3 w 386"/>
                    <a:gd name="T87" fmla="*/ 32 h 252"/>
                    <a:gd name="T88" fmla="*/ 2 w 386"/>
                    <a:gd name="T89" fmla="*/ 31 h 252"/>
                    <a:gd name="T90" fmla="*/ 0 w 386"/>
                    <a:gd name="T91" fmla="*/ 31 h 252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w 386"/>
                    <a:gd name="T139" fmla="*/ 0 h 252"/>
                    <a:gd name="T140" fmla="*/ 386 w 386"/>
                    <a:gd name="T141" fmla="*/ 252 h 252"/>
                  </a:gdLst>
                  <a:ahLst/>
                  <a:cxnLst>
                    <a:cxn ang="T92">
                      <a:pos x="T0" y="T1"/>
                    </a:cxn>
                    <a:cxn ang="T93">
                      <a:pos x="T2" y="T3"/>
                    </a:cxn>
                    <a:cxn ang="T94">
                      <a:pos x="T4" y="T5"/>
                    </a:cxn>
                    <a:cxn ang="T95">
                      <a:pos x="T6" y="T7"/>
                    </a:cxn>
                    <a:cxn ang="T96">
                      <a:pos x="T8" y="T9"/>
                    </a:cxn>
                    <a:cxn ang="T97">
                      <a:pos x="T10" y="T11"/>
                    </a:cxn>
                    <a:cxn ang="T98">
                      <a:pos x="T12" y="T13"/>
                    </a:cxn>
                    <a:cxn ang="T99">
                      <a:pos x="T14" y="T15"/>
                    </a:cxn>
                    <a:cxn ang="T100">
                      <a:pos x="T16" y="T17"/>
                    </a:cxn>
                    <a:cxn ang="T101">
                      <a:pos x="T18" y="T19"/>
                    </a:cxn>
                    <a:cxn ang="T102">
                      <a:pos x="T20" y="T21"/>
                    </a:cxn>
                    <a:cxn ang="T103">
                      <a:pos x="T22" y="T23"/>
                    </a:cxn>
                    <a:cxn ang="T104">
                      <a:pos x="T24" y="T25"/>
                    </a:cxn>
                    <a:cxn ang="T105">
                      <a:pos x="T26" y="T27"/>
                    </a:cxn>
                    <a:cxn ang="T106">
                      <a:pos x="T28" y="T29"/>
                    </a:cxn>
                    <a:cxn ang="T107">
                      <a:pos x="T30" y="T31"/>
                    </a:cxn>
                    <a:cxn ang="T108">
                      <a:pos x="T32" y="T33"/>
                    </a:cxn>
                    <a:cxn ang="T109">
                      <a:pos x="T34" y="T35"/>
                    </a:cxn>
                    <a:cxn ang="T110">
                      <a:pos x="T36" y="T37"/>
                    </a:cxn>
                    <a:cxn ang="T111">
                      <a:pos x="T38" y="T39"/>
                    </a:cxn>
                    <a:cxn ang="T112">
                      <a:pos x="T40" y="T41"/>
                    </a:cxn>
                    <a:cxn ang="T113">
                      <a:pos x="T42" y="T43"/>
                    </a:cxn>
                    <a:cxn ang="T114">
                      <a:pos x="T44" y="T45"/>
                    </a:cxn>
                    <a:cxn ang="T115">
                      <a:pos x="T46" y="T47"/>
                    </a:cxn>
                    <a:cxn ang="T116">
                      <a:pos x="T48" y="T49"/>
                    </a:cxn>
                    <a:cxn ang="T117">
                      <a:pos x="T50" y="T51"/>
                    </a:cxn>
                    <a:cxn ang="T118">
                      <a:pos x="T52" y="T53"/>
                    </a:cxn>
                    <a:cxn ang="T119">
                      <a:pos x="T54" y="T55"/>
                    </a:cxn>
                    <a:cxn ang="T120">
                      <a:pos x="T56" y="T57"/>
                    </a:cxn>
                    <a:cxn ang="T121">
                      <a:pos x="T58" y="T59"/>
                    </a:cxn>
                    <a:cxn ang="T122">
                      <a:pos x="T60" y="T61"/>
                    </a:cxn>
                    <a:cxn ang="T123">
                      <a:pos x="T62" y="T63"/>
                    </a:cxn>
                    <a:cxn ang="T124">
                      <a:pos x="T64" y="T65"/>
                    </a:cxn>
                    <a:cxn ang="T125">
                      <a:pos x="T66" y="T67"/>
                    </a:cxn>
                    <a:cxn ang="T126">
                      <a:pos x="T68" y="T69"/>
                    </a:cxn>
                    <a:cxn ang="T127">
                      <a:pos x="T70" y="T71"/>
                    </a:cxn>
                    <a:cxn ang="T128">
                      <a:pos x="T72" y="T73"/>
                    </a:cxn>
                    <a:cxn ang="T129">
                      <a:pos x="T74" y="T75"/>
                    </a:cxn>
                    <a:cxn ang="T130">
                      <a:pos x="T76" y="T77"/>
                    </a:cxn>
                    <a:cxn ang="T131">
                      <a:pos x="T78" y="T79"/>
                    </a:cxn>
                    <a:cxn ang="T132">
                      <a:pos x="T80" y="T81"/>
                    </a:cxn>
                    <a:cxn ang="T133">
                      <a:pos x="T82" y="T83"/>
                    </a:cxn>
                    <a:cxn ang="T134">
                      <a:pos x="T84" y="T85"/>
                    </a:cxn>
                    <a:cxn ang="T135">
                      <a:pos x="T86" y="T87"/>
                    </a:cxn>
                    <a:cxn ang="T136">
                      <a:pos x="T88" y="T89"/>
                    </a:cxn>
                    <a:cxn ang="T137">
                      <a:pos x="T90" y="T91"/>
                    </a:cxn>
                  </a:cxnLst>
                  <a:rect l="T138" t="T139" r="T140" b="T141"/>
                  <a:pathLst>
                    <a:path w="386" h="252">
                      <a:moveTo>
                        <a:pt x="386" y="0"/>
                      </a:moveTo>
                      <a:lnTo>
                        <a:pt x="384" y="11"/>
                      </a:lnTo>
                      <a:lnTo>
                        <a:pt x="381" y="23"/>
                      </a:lnTo>
                      <a:lnTo>
                        <a:pt x="378" y="33"/>
                      </a:lnTo>
                      <a:lnTo>
                        <a:pt x="374" y="43"/>
                      </a:lnTo>
                      <a:lnTo>
                        <a:pt x="371" y="54"/>
                      </a:lnTo>
                      <a:lnTo>
                        <a:pt x="366" y="64"/>
                      </a:lnTo>
                      <a:lnTo>
                        <a:pt x="360" y="74"/>
                      </a:lnTo>
                      <a:lnTo>
                        <a:pt x="355" y="84"/>
                      </a:lnTo>
                      <a:lnTo>
                        <a:pt x="350" y="95"/>
                      </a:lnTo>
                      <a:lnTo>
                        <a:pt x="345" y="103"/>
                      </a:lnTo>
                      <a:lnTo>
                        <a:pt x="338" y="114"/>
                      </a:lnTo>
                      <a:lnTo>
                        <a:pt x="331" y="122"/>
                      </a:lnTo>
                      <a:lnTo>
                        <a:pt x="326" y="132"/>
                      </a:lnTo>
                      <a:lnTo>
                        <a:pt x="319" y="141"/>
                      </a:lnTo>
                      <a:lnTo>
                        <a:pt x="311" y="150"/>
                      </a:lnTo>
                      <a:lnTo>
                        <a:pt x="304" y="156"/>
                      </a:lnTo>
                      <a:lnTo>
                        <a:pt x="295" y="165"/>
                      </a:lnTo>
                      <a:lnTo>
                        <a:pt x="287" y="174"/>
                      </a:lnTo>
                      <a:lnTo>
                        <a:pt x="278" y="180"/>
                      </a:lnTo>
                      <a:lnTo>
                        <a:pt x="270" y="187"/>
                      </a:lnTo>
                      <a:lnTo>
                        <a:pt x="261" y="194"/>
                      </a:lnTo>
                      <a:lnTo>
                        <a:pt x="251" y="199"/>
                      </a:lnTo>
                      <a:lnTo>
                        <a:pt x="242" y="206"/>
                      </a:lnTo>
                      <a:lnTo>
                        <a:pt x="232" y="211"/>
                      </a:lnTo>
                      <a:lnTo>
                        <a:pt x="222" y="216"/>
                      </a:lnTo>
                      <a:lnTo>
                        <a:pt x="211" y="222"/>
                      </a:lnTo>
                      <a:lnTo>
                        <a:pt x="201" y="227"/>
                      </a:lnTo>
                      <a:lnTo>
                        <a:pt x="191" y="232"/>
                      </a:lnTo>
                      <a:lnTo>
                        <a:pt x="180" y="235"/>
                      </a:lnTo>
                      <a:lnTo>
                        <a:pt x="170" y="239"/>
                      </a:lnTo>
                      <a:lnTo>
                        <a:pt x="160" y="242"/>
                      </a:lnTo>
                      <a:lnTo>
                        <a:pt x="148" y="244"/>
                      </a:lnTo>
                      <a:lnTo>
                        <a:pt x="136" y="246"/>
                      </a:lnTo>
                      <a:lnTo>
                        <a:pt x="126" y="249"/>
                      </a:lnTo>
                      <a:lnTo>
                        <a:pt x="114" y="249"/>
                      </a:lnTo>
                      <a:lnTo>
                        <a:pt x="103" y="251"/>
                      </a:lnTo>
                      <a:lnTo>
                        <a:pt x="91" y="252"/>
                      </a:lnTo>
                      <a:lnTo>
                        <a:pt x="79" y="252"/>
                      </a:lnTo>
                      <a:lnTo>
                        <a:pt x="69" y="252"/>
                      </a:lnTo>
                      <a:lnTo>
                        <a:pt x="57" y="252"/>
                      </a:lnTo>
                      <a:lnTo>
                        <a:pt x="45" y="252"/>
                      </a:lnTo>
                      <a:lnTo>
                        <a:pt x="35" y="251"/>
                      </a:lnTo>
                      <a:lnTo>
                        <a:pt x="23" y="249"/>
                      </a:lnTo>
                      <a:lnTo>
                        <a:pt x="12" y="247"/>
                      </a:lnTo>
                      <a:lnTo>
                        <a:pt x="0" y="244"/>
                      </a:lnTo>
                    </a:path>
                  </a:pathLst>
                </a:custGeom>
                <a:noFill/>
                <a:ln w="11176">
                  <a:solidFill>
                    <a:schemeClr val="tx1"/>
                  </a:solidFill>
                  <a:prstDash val="solid"/>
                  <a:round/>
                  <a:headEnd/>
                  <a:tailEnd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25" name="Freeform 36"/>
                <p:cNvSpPr>
                  <a:spLocks/>
                </p:cNvSpPr>
                <p:nvPr/>
              </p:nvSpPr>
              <p:spPr bwMode="auto">
                <a:xfrm>
                  <a:off x="2582" y="2780"/>
                  <a:ext cx="189" cy="86"/>
                </a:xfrm>
                <a:custGeom>
                  <a:avLst/>
                  <a:gdLst>
                    <a:gd name="T0" fmla="*/ 47 w 377"/>
                    <a:gd name="T1" fmla="*/ 0 h 172"/>
                    <a:gd name="T2" fmla="*/ 47 w 377"/>
                    <a:gd name="T3" fmla="*/ 2 h 172"/>
                    <a:gd name="T4" fmla="*/ 48 w 377"/>
                    <a:gd name="T5" fmla="*/ 3 h 172"/>
                    <a:gd name="T6" fmla="*/ 48 w 377"/>
                    <a:gd name="T7" fmla="*/ 4 h 172"/>
                    <a:gd name="T8" fmla="*/ 47 w 377"/>
                    <a:gd name="T9" fmla="*/ 5 h 172"/>
                    <a:gd name="T10" fmla="*/ 47 w 377"/>
                    <a:gd name="T11" fmla="*/ 6 h 172"/>
                    <a:gd name="T12" fmla="*/ 47 w 377"/>
                    <a:gd name="T13" fmla="*/ 7 h 172"/>
                    <a:gd name="T14" fmla="*/ 46 w 377"/>
                    <a:gd name="T15" fmla="*/ 9 h 172"/>
                    <a:gd name="T16" fmla="*/ 46 w 377"/>
                    <a:gd name="T17" fmla="*/ 10 h 172"/>
                    <a:gd name="T18" fmla="*/ 45 w 377"/>
                    <a:gd name="T19" fmla="*/ 11 h 172"/>
                    <a:gd name="T20" fmla="*/ 45 w 377"/>
                    <a:gd name="T21" fmla="*/ 12 h 172"/>
                    <a:gd name="T22" fmla="*/ 44 w 377"/>
                    <a:gd name="T23" fmla="*/ 13 h 172"/>
                    <a:gd name="T24" fmla="*/ 43 w 377"/>
                    <a:gd name="T25" fmla="*/ 14 h 172"/>
                    <a:gd name="T26" fmla="*/ 42 w 377"/>
                    <a:gd name="T27" fmla="*/ 14 h 172"/>
                    <a:gd name="T28" fmla="*/ 41 w 377"/>
                    <a:gd name="T29" fmla="*/ 15 h 172"/>
                    <a:gd name="T30" fmla="*/ 40 w 377"/>
                    <a:gd name="T31" fmla="*/ 16 h 172"/>
                    <a:gd name="T32" fmla="*/ 39 w 377"/>
                    <a:gd name="T33" fmla="*/ 17 h 172"/>
                    <a:gd name="T34" fmla="*/ 38 w 377"/>
                    <a:gd name="T35" fmla="*/ 18 h 172"/>
                    <a:gd name="T36" fmla="*/ 36 w 377"/>
                    <a:gd name="T37" fmla="*/ 18 h 172"/>
                    <a:gd name="T38" fmla="*/ 35 w 377"/>
                    <a:gd name="T39" fmla="*/ 19 h 172"/>
                    <a:gd name="T40" fmla="*/ 34 w 377"/>
                    <a:gd name="T41" fmla="*/ 20 h 172"/>
                    <a:gd name="T42" fmla="*/ 32 w 377"/>
                    <a:gd name="T43" fmla="*/ 20 h 172"/>
                    <a:gd name="T44" fmla="*/ 30 w 377"/>
                    <a:gd name="T45" fmla="*/ 21 h 172"/>
                    <a:gd name="T46" fmla="*/ 29 w 377"/>
                    <a:gd name="T47" fmla="*/ 21 h 172"/>
                    <a:gd name="T48" fmla="*/ 27 w 377"/>
                    <a:gd name="T49" fmla="*/ 21 h 172"/>
                    <a:gd name="T50" fmla="*/ 25 w 377"/>
                    <a:gd name="T51" fmla="*/ 21 h 172"/>
                    <a:gd name="T52" fmla="*/ 24 w 377"/>
                    <a:gd name="T53" fmla="*/ 22 h 172"/>
                    <a:gd name="T54" fmla="*/ 22 w 377"/>
                    <a:gd name="T55" fmla="*/ 22 h 172"/>
                    <a:gd name="T56" fmla="*/ 20 w 377"/>
                    <a:gd name="T57" fmla="*/ 22 h 172"/>
                    <a:gd name="T58" fmla="*/ 19 w 377"/>
                    <a:gd name="T59" fmla="*/ 22 h 172"/>
                    <a:gd name="T60" fmla="*/ 17 w 377"/>
                    <a:gd name="T61" fmla="*/ 22 h 172"/>
                    <a:gd name="T62" fmla="*/ 15 w 377"/>
                    <a:gd name="T63" fmla="*/ 22 h 172"/>
                    <a:gd name="T64" fmla="*/ 13 w 377"/>
                    <a:gd name="T65" fmla="*/ 21 h 172"/>
                    <a:gd name="T66" fmla="*/ 11 w 377"/>
                    <a:gd name="T67" fmla="*/ 21 h 172"/>
                    <a:gd name="T68" fmla="*/ 9 w 377"/>
                    <a:gd name="T69" fmla="*/ 21 h 172"/>
                    <a:gd name="T70" fmla="*/ 7 w 377"/>
                    <a:gd name="T71" fmla="*/ 20 h 172"/>
                    <a:gd name="T72" fmla="*/ 6 w 377"/>
                    <a:gd name="T73" fmla="*/ 20 h 172"/>
                    <a:gd name="T74" fmla="*/ 4 w 377"/>
                    <a:gd name="T75" fmla="*/ 20 h 172"/>
                    <a:gd name="T76" fmla="*/ 2 w 377"/>
                    <a:gd name="T77" fmla="*/ 19 h 172"/>
                    <a:gd name="T78" fmla="*/ 0 w 377"/>
                    <a:gd name="T79" fmla="*/ 18 h 172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w 377"/>
                    <a:gd name="T121" fmla="*/ 0 h 172"/>
                    <a:gd name="T122" fmla="*/ 377 w 377"/>
                    <a:gd name="T123" fmla="*/ 172 h 172"/>
                  </a:gdLst>
                  <a:ahLst/>
                  <a:cxnLst>
                    <a:cxn ang="T80">
                      <a:pos x="T0" y="T1"/>
                    </a:cxn>
                    <a:cxn ang="T81">
                      <a:pos x="T2" y="T3"/>
                    </a:cxn>
                    <a:cxn ang="T82">
                      <a:pos x="T4" y="T5"/>
                    </a:cxn>
                    <a:cxn ang="T83">
                      <a:pos x="T6" y="T7"/>
                    </a:cxn>
                    <a:cxn ang="T84">
                      <a:pos x="T8" y="T9"/>
                    </a:cxn>
                    <a:cxn ang="T85">
                      <a:pos x="T10" y="T11"/>
                    </a:cxn>
                    <a:cxn ang="T86">
                      <a:pos x="T12" y="T13"/>
                    </a:cxn>
                    <a:cxn ang="T87">
                      <a:pos x="T14" y="T15"/>
                    </a:cxn>
                    <a:cxn ang="T88">
                      <a:pos x="T16" y="T17"/>
                    </a:cxn>
                    <a:cxn ang="T89">
                      <a:pos x="T18" y="T19"/>
                    </a:cxn>
                    <a:cxn ang="T90">
                      <a:pos x="T20" y="T21"/>
                    </a:cxn>
                    <a:cxn ang="T91">
                      <a:pos x="T22" y="T23"/>
                    </a:cxn>
                    <a:cxn ang="T92">
                      <a:pos x="T24" y="T25"/>
                    </a:cxn>
                    <a:cxn ang="T93">
                      <a:pos x="T26" y="T27"/>
                    </a:cxn>
                    <a:cxn ang="T94">
                      <a:pos x="T28" y="T29"/>
                    </a:cxn>
                    <a:cxn ang="T95">
                      <a:pos x="T30" y="T31"/>
                    </a:cxn>
                    <a:cxn ang="T96">
                      <a:pos x="T32" y="T33"/>
                    </a:cxn>
                    <a:cxn ang="T97">
                      <a:pos x="T34" y="T35"/>
                    </a:cxn>
                    <a:cxn ang="T98">
                      <a:pos x="T36" y="T37"/>
                    </a:cxn>
                    <a:cxn ang="T99">
                      <a:pos x="T38" y="T39"/>
                    </a:cxn>
                    <a:cxn ang="T100">
                      <a:pos x="T40" y="T41"/>
                    </a:cxn>
                    <a:cxn ang="T101">
                      <a:pos x="T42" y="T43"/>
                    </a:cxn>
                    <a:cxn ang="T102">
                      <a:pos x="T44" y="T45"/>
                    </a:cxn>
                    <a:cxn ang="T103">
                      <a:pos x="T46" y="T47"/>
                    </a:cxn>
                    <a:cxn ang="T104">
                      <a:pos x="T48" y="T49"/>
                    </a:cxn>
                    <a:cxn ang="T105">
                      <a:pos x="T50" y="T51"/>
                    </a:cxn>
                    <a:cxn ang="T106">
                      <a:pos x="T52" y="T53"/>
                    </a:cxn>
                    <a:cxn ang="T107">
                      <a:pos x="T54" y="T55"/>
                    </a:cxn>
                    <a:cxn ang="T108">
                      <a:pos x="T56" y="T57"/>
                    </a:cxn>
                    <a:cxn ang="T109">
                      <a:pos x="T58" y="T59"/>
                    </a:cxn>
                    <a:cxn ang="T110">
                      <a:pos x="T60" y="T61"/>
                    </a:cxn>
                    <a:cxn ang="T111">
                      <a:pos x="T62" y="T63"/>
                    </a:cxn>
                    <a:cxn ang="T112">
                      <a:pos x="T64" y="T65"/>
                    </a:cxn>
                    <a:cxn ang="T113">
                      <a:pos x="T66" y="T67"/>
                    </a:cxn>
                    <a:cxn ang="T114">
                      <a:pos x="T68" y="T69"/>
                    </a:cxn>
                    <a:cxn ang="T115">
                      <a:pos x="T70" y="T71"/>
                    </a:cxn>
                    <a:cxn ang="T116">
                      <a:pos x="T72" y="T73"/>
                    </a:cxn>
                    <a:cxn ang="T117">
                      <a:pos x="T74" y="T75"/>
                    </a:cxn>
                    <a:cxn ang="T118">
                      <a:pos x="T76" y="T77"/>
                    </a:cxn>
                    <a:cxn ang="T119">
                      <a:pos x="T78" y="T79"/>
                    </a:cxn>
                  </a:cxnLst>
                  <a:rect l="T120" t="T121" r="T122" b="T123"/>
                  <a:pathLst>
                    <a:path w="377" h="172">
                      <a:moveTo>
                        <a:pt x="374" y="0"/>
                      </a:moveTo>
                      <a:lnTo>
                        <a:pt x="375" y="9"/>
                      </a:lnTo>
                      <a:lnTo>
                        <a:pt x="377" y="19"/>
                      </a:lnTo>
                      <a:lnTo>
                        <a:pt x="377" y="28"/>
                      </a:lnTo>
                      <a:lnTo>
                        <a:pt x="375" y="38"/>
                      </a:lnTo>
                      <a:lnTo>
                        <a:pt x="374" y="47"/>
                      </a:lnTo>
                      <a:lnTo>
                        <a:pt x="372" y="57"/>
                      </a:lnTo>
                      <a:lnTo>
                        <a:pt x="368" y="66"/>
                      </a:lnTo>
                      <a:lnTo>
                        <a:pt x="363" y="74"/>
                      </a:lnTo>
                      <a:lnTo>
                        <a:pt x="360" y="83"/>
                      </a:lnTo>
                      <a:lnTo>
                        <a:pt x="353" y="91"/>
                      </a:lnTo>
                      <a:lnTo>
                        <a:pt x="348" y="100"/>
                      </a:lnTo>
                      <a:lnTo>
                        <a:pt x="341" y="107"/>
                      </a:lnTo>
                      <a:lnTo>
                        <a:pt x="334" y="114"/>
                      </a:lnTo>
                      <a:lnTo>
                        <a:pt x="326" y="120"/>
                      </a:lnTo>
                      <a:lnTo>
                        <a:pt x="317" y="127"/>
                      </a:lnTo>
                      <a:lnTo>
                        <a:pt x="307" y="132"/>
                      </a:lnTo>
                      <a:lnTo>
                        <a:pt x="298" y="139"/>
                      </a:lnTo>
                      <a:lnTo>
                        <a:pt x="288" y="144"/>
                      </a:lnTo>
                      <a:lnTo>
                        <a:pt x="276" y="150"/>
                      </a:lnTo>
                      <a:lnTo>
                        <a:pt x="266" y="155"/>
                      </a:lnTo>
                      <a:lnTo>
                        <a:pt x="254" y="158"/>
                      </a:lnTo>
                      <a:lnTo>
                        <a:pt x="240" y="162"/>
                      </a:lnTo>
                      <a:lnTo>
                        <a:pt x="228" y="165"/>
                      </a:lnTo>
                      <a:lnTo>
                        <a:pt x="214" y="167"/>
                      </a:lnTo>
                      <a:lnTo>
                        <a:pt x="200" y="168"/>
                      </a:lnTo>
                      <a:lnTo>
                        <a:pt x="187" y="170"/>
                      </a:lnTo>
                      <a:lnTo>
                        <a:pt x="173" y="172"/>
                      </a:lnTo>
                      <a:lnTo>
                        <a:pt x="159" y="172"/>
                      </a:lnTo>
                      <a:lnTo>
                        <a:pt x="146" y="172"/>
                      </a:lnTo>
                      <a:lnTo>
                        <a:pt x="130" y="170"/>
                      </a:lnTo>
                      <a:lnTo>
                        <a:pt x="116" y="170"/>
                      </a:lnTo>
                      <a:lnTo>
                        <a:pt x="101" y="168"/>
                      </a:lnTo>
                      <a:lnTo>
                        <a:pt x="86" y="165"/>
                      </a:lnTo>
                      <a:lnTo>
                        <a:pt x="72" y="163"/>
                      </a:lnTo>
                      <a:lnTo>
                        <a:pt x="56" y="160"/>
                      </a:lnTo>
                      <a:lnTo>
                        <a:pt x="43" y="156"/>
                      </a:lnTo>
                      <a:lnTo>
                        <a:pt x="29" y="153"/>
                      </a:lnTo>
                      <a:lnTo>
                        <a:pt x="13" y="148"/>
                      </a:lnTo>
                      <a:lnTo>
                        <a:pt x="0" y="143"/>
                      </a:lnTo>
                    </a:path>
                  </a:pathLst>
                </a:custGeom>
                <a:noFill/>
                <a:ln w="11176">
                  <a:solidFill>
                    <a:schemeClr val="tx1"/>
                  </a:solidFill>
                  <a:prstDash val="solid"/>
                  <a:round/>
                  <a:headEnd/>
                  <a:tailEnd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sp>
            <p:nvSpPr>
              <p:cNvPr id="22" name="Rectangle 37"/>
              <p:cNvSpPr>
                <a:spLocks noChangeArrowheads="1"/>
              </p:cNvSpPr>
              <p:nvPr/>
            </p:nvSpPr>
            <p:spPr bwMode="auto">
              <a:xfrm>
                <a:off x="1608138" y="4573588"/>
                <a:ext cx="2346325" cy="10668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endParaRPr lang="cs-CZ" altLang="cs-CZ"/>
              </a:p>
            </p:txBody>
          </p:sp>
          <p:sp>
            <p:nvSpPr>
              <p:cNvPr id="23" name="Text Box 38"/>
              <p:cNvSpPr txBox="1">
                <a:spLocks noChangeArrowheads="1"/>
              </p:cNvSpPr>
              <p:nvPr/>
            </p:nvSpPr>
            <p:spPr bwMode="auto">
              <a:xfrm>
                <a:off x="1922463" y="5232400"/>
                <a:ext cx="1800225" cy="2413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algn="ctr" eaLnBrk="1" hangingPunct="1">
                  <a:lnSpc>
                    <a:spcPct val="70000"/>
                  </a:lnSpc>
                  <a:spcBef>
                    <a:spcPct val="50000"/>
                  </a:spcBef>
                </a:pPr>
                <a:r>
                  <a:rPr lang="cs-CZ" altLang="cs-CZ" sz="1400" b="1" dirty="0">
                    <a:solidFill>
                      <a:srgbClr val="000066"/>
                    </a:solidFill>
                    <a:latin typeface="Arial" charset="0"/>
                  </a:rPr>
                  <a:t>e-Marketplace</a:t>
                </a:r>
                <a:endParaRPr lang="en-US" altLang="cs-CZ" sz="1400" b="1" dirty="0">
                  <a:solidFill>
                    <a:srgbClr val="000066"/>
                  </a:solidFill>
                  <a:latin typeface="Arial" charset="0"/>
                </a:endParaRPr>
              </a:p>
            </p:txBody>
          </p:sp>
        </p:grpSp>
      </p:grpSp>
    </p:spTree>
    <p:extLst>
      <p:ext uri="{BB962C8B-B14F-4D97-AF65-F5344CB8AC3E}">
        <p14:creationId xmlns="" xmlns:p14="http://schemas.microsoft.com/office/powerpoint/2010/main" val="95476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Nadpis 1"/>
          <p:cNvSpPr>
            <a:spLocks noGrp="1"/>
          </p:cNvSpPr>
          <p:nvPr>
            <p:ph type="title"/>
          </p:nvPr>
        </p:nvSpPr>
        <p:spPr>
          <a:xfrm>
            <a:off x="755576" y="332656"/>
            <a:ext cx="7772400" cy="864096"/>
          </a:xfr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defTabSz="612000"/>
            <a:r>
              <a:rPr lang="cs-CZ" sz="2800" cap="none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4) Řízení dodavatelských řetězců </a:t>
            </a:r>
          </a:p>
        </p:txBody>
      </p:sp>
      <p:sp>
        <p:nvSpPr>
          <p:cNvPr id="5122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948264" y="6237312"/>
            <a:ext cx="1905000" cy="457200"/>
          </a:xfr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D6BE5B7A-99A0-4935-96C2-2ABCD922392F}" type="slidenum">
              <a:rPr lang="cs-CZ" altLang="cs-CZ" sz="1400" smtClean="0"/>
              <a:pPr eaLnBrk="1" hangingPunct="1"/>
              <a:t>13</a:t>
            </a:fld>
            <a:endParaRPr lang="cs-CZ" altLang="cs-CZ" sz="1400" dirty="0" smtClean="0"/>
          </a:p>
        </p:txBody>
      </p:sp>
      <p:grpSp>
        <p:nvGrpSpPr>
          <p:cNvPr id="2" name="Skupina 1"/>
          <p:cNvGrpSpPr/>
          <p:nvPr/>
        </p:nvGrpSpPr>
        <p:grpSpPr>
          <a:xfrm>
            <a:off x="2574608" y="3911381"/>
            <a:ext cx="4031005" cy="2696160"/>
            <a:chOff x="2627784" y="3516384"/>
            <a:chExt cx="4031005" cy="2696160"/>
          </a:xfrm>
        </p:grpSpPr>
        <p:graphicFrame>
          <p:nvGraphicFramePr>
            <p:cNvPr id="5158" name="Object 39"/>
            <p:cNvGraphicFramePr>
              <a:graphicFrameLocks noChangeAspect="1"/>
            </p:cNvGraphicFramePr>
            <p:nvPr>
              <p:extLst>
                <p:ext uri="{D42A27DB-BD31-4B8C-83A1-F6EECF244321}">
                  <p14:modId xmlns="" xmlns:p14="http://schemas.microsoft.com/office/powerpoint/2010/main" val="2984026845"/>
                </p:ext>
              </p:extLst>
            </p:nvPr>
          </p:nvGraphicFramePr>
          <p:xfrm>
            <a:off x="2789092" y="3516384"/>
            <a:ext cx="1008063" cy="836612"/>
          </p:xfrm>
          <a:graphic>
            <a:graphicData uri="http://schemas.openxmlformats.org/presentationml/2006/ole">
              <p:oleObj spid="_x0000_s5231" name="Klip" r:id="rId3" imgW="2286684" imgH="1895190" progId="">
                <p:embed/>
              </p:oleObj>
            </a:graphicData>
          </a:graphic>
        </p:graphicFrame>
        <p:graphicFrame>
          <p:nvGraphicFramePr>
            <p:cNvPr id="5159" name="Object 40"/>
            <p:cNvGraphicFramePr>
              <a:graphicFrameLocks noChangeAspect="1"/>
            </p:cNvGraphicFramePr>
            <p:nvPr>
              <p:extLst>
                <p:ext uri="{D42A27DB-BD31-4B8C-83A1-F6EECF244321}">
                  <p14:modId xmlns="" xmlns:p14="http://schemas.microsoft.com/office/powerpoint/2010/main" val="759393951"/>
                </p:ext>
              </p:extLst>
            </p:nvPr>
          </p:nvGraphicFramePr>
          <p:xfrm>
            <a:off x="5287189" y="5501344"/>
            <a:ext cx="1371600" cy="711200"/>
          </p:xfrm>
          <a:graphic>
            <a:graphicData uri="http://schemas.openxmlformats.org/presentationml/2006/ole">
              <p:oleObj spid="_x0000_s5232" name="Klip" r:id="rId4" imgW="2286313" imgH="1185032" progId="">
                <p:embed/>
              </p:oleObj>
            </a:graphicData>
          </a:graphic>
        </p:graphicFrame>
        <p:graphicFrame>
          <p:nvGraphicFramePr>
            <p:cNvPr id="5160" name="Object 41"/>
            <p:cNvGraphicFramePr>
              <a:graphicFrameLocks noChangeAspect="1"/>
            </p:cNvGraphicFramePr>
            <p:nvPr>
              <p:extLst>
                <p:ext uri="{D42A27DB-BD31-4B8C-83A1-F6EECF244321}">
                  <p14:modId xmlns="" xmlns:p14="http://schemas.microsoft.com/office/powerpoint/2010/main" val="3031418328"/>
                </p:ext>
              </p:extLst>
            </p:nvPr>
          </p:nvGraphicFramePr>
          <p:xfrm>
            <a:off x="4829704" y="4034938"/>
            <a:ext cx="1081088" cy="679450"/>
          </p:xfrm>
          <a:graphic>
            <a:graphicData uri="http://schemas.openxmlformats.org/presentationml/2006/ole">
              <p:oleObj spid="_x0000_s5233" name="Klip" r:id="rId5" imgW="2286000" imgH="1437423" progId="">
                <p:embed/>
              </p:oleObj>
            </a:graphicData>
          </a:graphic>
        </p:graphicFrame>
        <p:sp>
          <p:nvSpPr>
            <p:cNvPr id="5161" name="AutoShape 42"/>
            <p:cNvSpPr>
              <a:spLocks noChangeArrowheads="1"/>
            </p:cNvSpPr>
            <p:nvPr/>
          </p:nvSpPr>
          <p:spPr bwMode="auto">
            <a:xfrm rot="1624488">
              <a:off x="3726512" y="3988421"/>
              <a:ext cx="1150937" cy="360363"/>
            </a:xfrm>
            <a:prstGeom prst="leftRightArrow">
              <a:avLst>
                <a:gd name="adj1" fmla="val 50000"/>
                <a:gd name="adj2" fmla="val 63877"/>
              </a:avLst>
            </a:prstGeom>
            <a:solidFill>
              <a:srgbClr val="DDDDDD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 eaLnBrk="1" hangingPunct="1"/>
              <a:r>
                <a:rPr lang="cs-CZ" altLang="cs-CZ" sz="1200" b="1" dirty="0">
                  <a:solidFill>
                    <a:srgbClr val="000066"/>
                  </a:solidFill>
                  <a:latin typeface="Arial" charset="0"/>
                </a:rPr>
                <a:t>B2B</a:t>
              </a:r>
            </a:p>
          </p:txBody>
        </p:sp>
        <p:sp>
          <p:nvSpPr>
            <p:cNvPr id="5162" name="AutoShape 43"/>
            <p:cNvSpPr>
              <a:spLocks noChangeArrowheads="1"/>
            </p:cNvSpPr>
            <p:nvPr/>
          </p:nvSpPr>
          <p:spPr bwMode="auto">
            <a:xfrm rot="2899859">
              <a:off x="5217375" y="5028351"/>
              <a:ext cx="935038" cy="360362"/>
            </a:xfrm>
            <a:prstGeom prst="leftRightArrow">
              <a:avLst>
                <a:gd name="adj1" fmla="val 50000"/>
                <a:gd name="adj2" fmla="val 51894"/>
              </a:avLst>
            </a:prstGeom>
            <a:solidFill>
              <a:srgbClr val="DDDDDD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 eaLnBrk="1" hangingPunct="1"/>
              <a:r>
                <a:rPr lang="cs-CZ" altLang="cs-CZ" sz="1200" b="1" dirty="0">
                  <a:solidFill>
                    <a:srgbClr val="000066"/>
                  </a:solidFill>
                  <a:latin typeface="Arial" charset="0"/>
                </a:rPr>
                <a:t>B2B</a:t>
              </a:r>
            </a:p>
          </p:txBody>
        </p:sp>
        <p:sp>
          <p:nvSpPr>
            <p:cNvPr id="5163" name="AutoShape 44"/>
            <p:cNvSpPr>
              <a:spLocks noChangeArrowheads="1"/>
            </p:cNvSpPr>
            <p:nvPr/>
          </p:nvSpPr>
          <p:spPr bwMode="auto">
            <a:xfrm>
              <a:off x="2627784" y="5259461"/>
              <a:ext cx="1439862" cy="504825"/>
            </a:xfrm>
            <a:prstGeom prst="roundRect">
              <a:avLst>
                <a:gd name="adj" fmla="val 16667"/>
              </a:avLst>
            </a:prstGeom>
            <a:solidFill>
              <a:srgbClr val="DDDDDD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 eaLnBrk="1" hangingPunct="1"/>
              <a:r>
                <a:rPr lang="cs-CZ" altLang="cs-CZ" sz="1200" b="1" dirty="0">
                  <a:solidFill>
                    <a:srgbClr val="000066"/>
                  </a:solidFill>
                  <a:latin typeface="Arial" charset="0"/>
                </a:rPr>
                <a:t>SCM /APS</a:t>
              </a:r>
            </a:p>
          </p:txBody>
        </p:sp>
        <p:sp>
          <p:nvSpPr>
            <p:cNvPr id="5164" name="Line 45"/>
            <p:cNvSpPr>
              <a:spLocks noChangeShapeType="1"/>
            </p:cNvSpPr>
            <p:nvPr/>
          </p:nvSpPr>
          <p:spPr bwMode="auto">
            <a:xfrm flipH="1" flipV="1">
              <a:off x="3419152" y="4394273"/>
              <a:ext cx="142875" cy="8651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165" name="Line 46"/>
            <p:cNvSpPr>
              <a:spLocks noChangeShapeType="1"/>
            </p:cNvSpPr>
            <p:nvPr/>
          </p:nvSpPr>
          <p:spPr bwMode="auto">
            <a:xfrm flipV="1">
              <a:off x="4301980" y="4727794"/>
              <a:ext cx="576263" cy="28733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166" name="Line 47"/>
            <p:cNvSpPr>
              <a:spLocks noChangeShapeType="1"/>
            </p:cNvSpPr>
            <p:nvPr/>
          </p:nvSpPr>
          <p:spPr bwMode="auto">
            <a:xfrm>
              <a:off x="4301980" y="5677557"/>
              <a:ext cx="865187" cy="3587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4" name="Obdélník 53"/>
          <p:cNvSpPr/>
          <p:nvPr/>
        </p:nvSpPr>
        <p:spPr>
          <a:xfrm>
            <a:off x="-37452" y="1431830"/>
            <a:ext cx="91440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55600" indent="-355600" eaLnBrk="1" hangingPunct="1">
              <a:buFont typeface="Wingdings" panose="05000000000000000000" pitchFamily="2" charset="2"/>
              <a:buChar char="Ø"/>
              <a:defRPr/>
            </a:pPr>
            <a:r>
              <a:rPr lang="cs-CZ" dirty="0" smtClean="0"/>
              <a:t>s vazbou na metody progresivního plánování a rozvrhování </a:t>
            </a:r>
          </a:p>
          <a:p>
            <a:pPr marL="1270000" lvl="2" indent="-355600">
              <a:buFont typeface="Aharoni" panose="02010803020104030203" pitchFamily="2" charset="-79"/>
              <a:buChar char="*"/>
              <a:defRPr/>
            </a:pPr>
            <a:r>
              <a:rPr lang="cs-CZ" dirty="0" smtClean="0"/>
              <a:t>SCM – Supply </a:t>
            </a:r>
            <a:r>
              <a:rPr lang="cs-CZ" dirty="0" err="1" smtClean="0"/>
              <a:t>Chain</a:t>
            </a:r>
            <a:r>
              <a:rPr lang="cs-CZ" dirty="0" smtClean="0"/>
              <a:t> Management, </a:t>
            </a:r>
          </a:p>
          <a:p>
            <a:pPr marL="1270000" lvl="2" indent="-355600">
              <a:buFont typeface="Aharoni" panose="02010803020104030203" pitchFamily="2" charset="-79"/>
              <a:buChar char="*"/>
              <a:defRPr/>
            </a:pPr>
            <a:r>
              <a:rPr lang="cs-CZ" dirty="0" smtClean="0"/>
              <a:t>APS – </a:t>
            </a:r>
            <a:r>
              <a:rPr lang="cs-CZ" dirty="0" err="1" smtClean="0"/>
              <a:t>Advanced</a:t>
            </a:r>
            <a:r>
              <a:rPr lang="cs-CZ" dirty="0" smtClean="0"/>
              <a:t> </a:t>
            </a:r>
            <a:r>
              <a:rPr lang="cs-CZ" dirty="0" err="1" smtClean="0"/>
              <a:t>Planning</a:t>
            </a:r>
            <a:r>
              <a:rPr lang="cs-CZ" dirty="0" smtClean="0"/>
              <a:t> and </a:t>
            </a:r>
            <a:r>
              <a:rPr lang="cs-CZ" dirty="0" err="1" smtClean="0"/>
              <a:t>Scheduling</a:t>
            </a:r>
            <a:r>
              <a:rPr lang="cs-CZ" dirty="0" smtClean="0"/>
              <a:t> </a:t>
            </a:r>
            <a:r>
              <a:rPr lang="cs-CZ" i="1" dirty="0" smtClean="0"/>
              <a:t>Pokročilé plánování a rozvrhování</a:t>
            </a:r>
            <a:r>
              <a:rPr lang="cs-CZ" dirty="0" smtClean="0"/>
              <a:t>), </a:t>
            </a:r>
          </a:p>
          <a:p>
            <a:pPr marL="355600" indent="-355600" eaLnBrk="1" hangingPunct="1">
              <a:buFont typeface="Wingdings" panose="05000000000000000000" pitchFamily="2" charset="2"/>
              <a:buChar char="Ø"/>
              <a:defRPr/>
            </a:pPr>
            <a:r>
              <a:rPr lang="cs-CZ" dirty="0" smtClean="0"/>
              <a:t>mezi </a:t>
            </a:r>
            <a:r>
              <a:rPr lang="cs-CZ" dirty="0"/>
              <a:t>obchodními partnery na principu B2B, avšak v rámci celé provázané sítě, která se tímto způsobem řídí jako jeden celek.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PERNICA, P. </a:t>
            </a:r>
            <a:r>
              <a:rPr lang="cs-CZ" i="1" dirty="0" smtClean="0"/>
              <a:t>Logistika pro 21. století. </a:t>
            </a:r>
            <a:r>
              <a:rPr lang="cs-CZ" dirty="0" smtClean="0"/>
              <a:t>1. vyd. Praha: Radix, 2005, ISBN 80-86031-59-4</a:t>
            </a:r>
          </a:p>
          <a:p>
            <a:r>
              <a:rPr lang="cs-CZ" dirty="0" smtClean="0"/>
              <a:t>SIXTA, J., M. ŽIŽKA. </a:t>
            </a:r>
            <a:r>
              <a:rPr lang="cs-CZ" i="1" dirty="0" smtClean="0"/>
              <a:t>Logistika, teorie a praxe</a:t>
            </a:r>
            <a:r>
              <a:rPr lang="cs-CZ" dirty="0" smtClean="0"/>
              <a:t>. </a:t>
            </a:r>
            <a:r>
              <a:rPr lang="cs-CZ" dirty="0"/>
              <a:t>1. vyd. </a:t>
            </a:r>
            <a:r>
              <a:rPr lang="cs-CZ" dirty="0" smtClean="0"/>
              <a:t>Brno: CP </a:t>
            </a:r>
            <a:r>
              <a:rPr lang="cs-CZ" dirty="0" err="1" smtClean="0"/>
              <a:t>Books</a:t>
            </a:r>
            <a:r>
              <a:rPr lang="cs-CZ" dirty="0" smtClean="0"/>
              <a:t>, 2005, </a:t>
            </a:r>
            <a:r>
              <a:rPr lang="cs-CZ" dirty="0"/>
              <a:t>ISBN </a:t>
            </a:r>
            <a:r>
              <a:rPr lang="cs-CZ" dirty="0" smtClean="0"/>
              <a:t>80-251-0573-3</a:t>
            </a:r>
          </a:p>
          <a:p>
            <a:r>
              <a:rPr lang="cs-CZ" dirty="0" smtClean="0"/>
              <a:t>Obrázky galerie Kliparty kvalitně [cit. 11.8.2012]. Dostupný pod licencí Microsoft Office 2010 WWW: &lt;http://office.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/&gt;.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147602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739</TotalTime>
  <Words>525</Words>
  <Application>Microsoft Office PowerPoint</Application>
  <PresentationFormat>Předvádění na obrazovce (4:3)</PresentationFormat>
  <Paragraphs>144</Paragraphs>
  <Slides>14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7" baseType="lpstr">
      <vt:lpstr>Bohatý</vt:lpstr>
      <vt:lpstr>Klip</vt:lpstr>
      <vt:lpstr>VISIO</vt:lpstr>
      <vt:lpstr>Snímek 1</vt:lpstr>
      <vt:lpstr>Snímek 2</vt:lpstr>
      <vt:lpstr>Snímek 3</vt:lpstr>
      <vt:lpstr>Snímek 4</vt:lpstr>
      <vt:lpstr>e-business  business-to-business (B2B)</vt:lpstr>
      <vt:lpstr>e-commerce business-to-consumer (B2C)</vt:lpstr>
      <vt:lpstr>Přehled vztahů mezi subjekty e-Businessu</vt:lpstr>
      <vt:lpstr>Typy aplikací e-Businessu</vt:lpstr>
      <vt:lpstr>1) Elektronický obchod  (e-Commerce)</vt:lpstr>
      <vt:lpstr>e-Commerce – průběh operací v el. obchodě</vt:lpstr>
      <vt:lpstr>2) Elektronické zásobování (e-Procurement) </vt:lpstr>
      <vt:lpstr>3) Elektronická tržiště (e-Marketplace)</vt:lpstr>
      <vt:lpstr>4) Řízení dodavatelských řetězců </vt:lpstr>
      <vt:lpstr>Použité zdroje:</vt:lpstr>
    </vt:vector>
  </TitlesOfParts>
  <Company>VOSIS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Elektronické podnikání - principy</dc:title>
  <dc:creator>student7</dc:creator>
  <cp:lastModifiedBy>zpolakova00</cp:lastModifiedBy>
  <cp:revision>33</cp:revision>
  <dcterms:created xsi:type="dcterms:W3CDTF">2006-03-22T15:32:13Z</dcterms:created>
  <dcterms:modified xsi:type="dcterms:W3CDTF">2014-02-27T14:14:37Z</dcterms:modified>
</cp:coreProperties>
</file>