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diagrams/quickStyle2.xml" ContentType="application/vnd.openxmlformats-officedocument.drawingml.diagramStyl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Masters/slideMaster6.xml" ContentType="application/vnd.openxmlformats-officedocument.presentationml.slideMaster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2.xml" ContentType="application/vnd.openxmlformats-officedocument.drawingml.diagramLayout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Default Extension="wmf" ContentType="image/x-wmf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32" r:id="rId3"/>
    <p:sldMasterId id="2147483756" r:id="rId4"/>
    <p:sldMasterId id="2147483768" r:id="rId5"/>
    <p:sldMasterId id="2147483780" r:id="rId6"/>
  </p:sldMasterIdLst>
  <p:notesMasterIdLst>
    <p:notesMasterId r:id="rId25"/>
  </p:notesMasterIdLst>
  <p:sldIdLst>
    <p:sldId id="268" r:id="rId7"/>
    <p:sldId id="287" r:id="rId8"/>
    <p:sldId id="256" r:id="rId9"/>
    <p:sldId id="266" r:id="rId10"/>
    <p:sldId id="273" r:id="rId11"/>
    <p:sldId id="258" r:id="rId12"/>
    <p:sldId id="278" r:id="rId13"/>
    <p:sldId id="263" r:id="rId14"/>
    <p:sldId id="280" r:id="rId15"/>
    <p:sldId id="264" r:id="rId16"/>
    <p:sldId id="281" r:id="rId17"/>
    <p:sldId id="269" r:id="rId18"/>
    <p:sldId id="284" r:id="rId19"/>
    <p:sldId id="271" r:id="rId20"/>
    <p:sldId id="261" r:id="rId21"/>
    <p:sldId id="259" r:id="rId22"/>
    <p:sldId id="267" r:id="rId23"/>
    <p:sldId id="288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011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36" autoAdjust="0"/>
    <p:restoredTop sz="94660"/>
  </p:normalViewPr>
  <p:slideViewPr>
    <p:cSldViewPr>
      <p:cViewPr varScale="1">
        <p:scale>
          <a:sx n="40" d="100"/>
          <a:sy n="40" d="100"/>
        </p:scale>
        <p:origin x="-154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927107-ED24-45EE-86AA-63A8067492C2}" type="doc">
      <dgm:prSet loTypeId="urn:microsoft.com/office/officeart/2005/8/layout/pyramid2" loCatId="list" qsTypeId="urn:microsoft.com/office/officeart/2005/8/quickstyle/simple1#1" qsCatId="simple" csTypeId="urn:microsoft.com/office/officeart/2005/8/colors/accent1_2#1" csCatId="accent1" phldr="1"/>
      <dgm:spPr/>
    </dgm:pt>
    <dgm:pt modelId="{B1B17DCD-8D17-4FDD-8F59-BD9B585B99B1}">
      <dgm:prSet phldrT="[Text]"/>
      <dgm:spPr/>
      <dgm:t>
        <a:bodyPr/>
        <a:lstStyle/>
        <a:p>
          <a:endParaRPr lang="cs-CZ" dirty="0"/>
        </a:p>
      </dgm:t>
    </dgm:pt>
    <dgm:pt modelId="{922BCE87-B33C-4B3D-A04D-A2C1D2BE6B27}" type="sibTrans" cxnId="{6D6FF103-23F4-40DB-AE99-8143FFCE7536}">
      <dgm:prSet/>
      <dgm:spPr/>
      <dgm:t>
        <a:bodyPr/>
        <a:lstStyle/>
        <a:p>
          <a:endParaRPr lang="cs-CZ"/>
        </a:p>
      </dgm:t>
    </dgm:pt>
    <dgm:pt modelId="{BC08CE50-1BD6-4589-B0DF-AAD166916DD0}" type="parTrans" cxnId="{6D6FF103-23F4-40DB-AE99-8143FFCE7536}">
      <dgm:prSet/>
      <dgm:spPr/>
      <dgm:t>
        <a:bodyPr/>
        <a:lstStyle/>
        <a:p>
          <a:endParaRPr lang="cs-CZ"/>
        </a:p>
      </dgm:t>
    </dgm:pt>
    <dgm:pt modelId="{9E318350-CD02-44B7-8064-92F9D52CCC55}" type="pres">
      <dgm:prSet presAssocID="{FA927107-ED24-45EE-86AA-63A8067492C2}" presName="compositeShape" presStyleCnt="0">
        <dgm:presLayoutVars>
          <dgm:dir/>
          <dgm:resizeHandles/>
        </dgm:presLayoutVars>
      </dgm:prSet>
      <dgm:spPr/>
    </dgm:pt>
    <dgm:pt modelId="{D2A949F1-1FB2-4BEB-A1A0-C7067B912D49}" type="pres">
      <dgm:prSet presAssocID="{FA927107-ED24-45EE-86AA-63A8067492C2}" presName="pyramid" presStyleLbl="node1" presStyleIdx="0" presStyleCnt="1" custScaleX="165000" custLinFactNeighborX="25882"/>
      <dgm:spPr>
        <a:solidFill>
          <a:srgbClr val="FBF011"/>
        </a:solidFill>
      </dgm:spPr>
    </dgm:pt>
    <dgm:pt modelId="{4384B658-B2E9-4AD9-B698-F69FDFEA623D}" type="pres">
      <dgm:prSet presAssocID="{FA927107-ED24-45EE-86AA-63A8067492C2}" presName="theList" presStyleCnt="0"/>
      <dgm:spPr/>
    </dgm:pt>
    <dgm:pt modelId="{70E454B0-E5A3-4F26-8D99-9E132364B4F8}" type="pres">
      <dgm:prSet presAssocID="{B1B17DCD-8D17-4FDD-8F59-BD9B585B99B1}" presName="aNode" presStyleLbl="fgAcc1" presStyleIdx="0" presStyleCnt="1" custScaleX="95299" custScaleY="63778" custLinFactY="2937" custLinFactNeighborX="-479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BAAFB1-1D54-4CE8-BA70-496D441E5C47}" type="pres">
      <dgm:prSet presAssocID="{B1B17DCD-8D17-4FDD-8F59-BD9B585B99B1}" presName="aSpace" presStyleCnt="0"/>
      <dgm:spPr/>
    </dgm:pt>
  </dgm:ptLst>
  <dgm:cxnLst>
    <dgm:cxn modelId="{6D6FF103-23F4-40DB-AE99-8143FFCE7536}" srcId="{FA927107-ED24-45EE-86AA-63A8067492C2}" destId="{B1B17DCD-8D17-4FDD-8F59-BD9B585B99B1}" srcOrd="0" destOrd="0" parTransId="{BC08CE50-1BD6-4589-B0DF-AAD166916DD0}" sibTransId="{922BCE87-B33C-4B3D-A04D-A2C1D2BE6B27}"/>
    <dgm:cxn modelId="{D9621DC5-D485-43AF-92C2-EE3B63F67C00}" type="presOf" srcId="{B1B17DCD-8D17-4FDD-8F59-BD9B585B99B1}" destId="{70E454B0-E5A3-4F26-8D99-9E132364B4F8}" srcOrd="0" destOrd="0" presId="urn:microsoft.com/office/officeart/2005/8/layout/pyramid2"/>
    <dgm:cxn modelId="{A01F8A1E-5B08-412E-BAFC-B5507B29726A}" type="presOf" srcId="{FA927107-ED24-45EE-86AA-63A8067492C2}" destId="{9E318350-CD02-44B7-8064-92F9D52CCC55}" srcOrd="0" destOrd="0" presId="urn:microsoft.com/office/officeart/2005/8/layout/pyramid2"/>
    <dgm:cxn modelId="{F8607931-73AC-46B1-8E8F-A4E7937C4495}" type="presParOf" srcId="{9E318350-CD02-44B7-8064-92F9D52CCC55}" destId="{D2A949F1-1FB2-4BEB-A1A0-C7067B912D49}" srcOrd="0" destOrd="0" presId="urn:microsoft.com/office/officeart/2005/8/layout/pyramid2"/>
    <dgm:cxn modelId="{44B84BE3-22B7-4E03-AC9B-78A51D46CF96}" type="presParOf" srcId="{9E318350-CD02-44B7-8064-92F9D52CCC55}" destId="{4384B658-B2E9-4AD9-B698-F69FDFEA623D}" srcOrd="1" destOrd="0" presId="urn:microsoft.com/office/officeart/2005/8/layout/pyramid2"/>
    <dgm:cxn modelId="{06C86FD3-18B1-449F-94C8-6E172D41F003}" type="presParOf" srcId="{4384B658-B2E9-4AD9-B698-F69FDFEA623D}" destId="{70E454B0-E5A3-4F26-8D99-9E132364B4F8}" srcOrd="0" destOrd="0" presId="urn:microsoft.com/office/officeart/2005/8/layout/pyramid2"/>
    <dgm:cxn modelId="{D37CE0B0-49F1-4BEC-BD3A-1B5EDF549C7E}" type="presParOf" srcId="{4384B658-B2E9-4AD9-B698-F69FDFEA623D}" destId="{CABAAFB1-1D54-4CE8-BA70-496D441E5C47}" srcOrd="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927107-ED24-45EE-86AA-63A8067492C2}" type="doc">
      <dgm:prSet loTypeId="urn:microsoft.com/office/officeart/2005/8/layout/pyramid2" loCatId="list" qsTypeId="urn:microsoft.com/office/officeart/2005/8/quickstyle/simple1#2" qsCatId="simple" csTypeId="urn:microsoft.com/office/officeart/2005/8/colors/accent1_2#2" csCatId="accent1" phldr="1"/>
      <dgm:spPr/>
    </dgm:pt>
    <dgm:pt modelId="{B1B17DCD-8D17-4FDD-8F59-BD9B585B99B1}">
      <dgm:prSet phldrT="[Text]"/>
      <dgm:spPr/>
      <dgm:t>
        <a:bodyPr/>
        <a:lstStyle/>
        <a:p>
          <a:endParaRPr lang="cs-CZ" dirty="0"/>
        </a:p>
      </dgm:t>
    </dgm:pt>
    <dgm:pt modelId="{922BCE87-B33C-4B3D-A04D-A2C1D2BE6B27}" type="sibTrans" cxnId="{6D6FF103-23F4-40DB-AE99-8143FFCE7536}">
      <dgm:prSet/>
      <dgm:spPr/>
      <dgm:t>
        <a:bodyPr/>
        <a:lstStyle/>
        <a:p>
          <a:endParaRPr lang="cs-CZ"/>
        </a:p>
      </dgm:t>
    </dgm:pt>
    <dgm:pt modelId="{BC08CE50-1BD6-4589-B0DF-AAD166916DD0}" type="parTrans" cxnId="{6D6FF103-23F4-40DB-AE99-8143FFCE7536}">
      <dgm:prSet/>
      <dgm:spPr/>
      <dgm:t>
        <a:bodyPr/>
        <a:lstStyle/>
        <a:p>
          <a:endParaRPr lang="cs-CZ"/>
        </a:p>
      </dgm:t>
    </dgm:pt>
    <dgm:pt modelId="{9E318350-CD02-44B7-8064-92F9D52CCC55}" type="pres">
      <dgm:prSet presAssocID="{FA927107-ED24-45EE-86AA-63A8067492C2}" presName="compositeShape" presStyleCnt="0">
        <dgm:presLayoutVars>
          <dgm:dir/>
          <dgm:resizeHandles/>
        </dgm:presLayoutVars>
      </dgm:prSet>
      <dgm:spPr/>
    </dgm:pt>
    <dgm:pt modelId="{D2A949F1-1FB2-4BEB-A1A0-C7067B912D49}" type="pres">
      <dgm:prSet presAssocID="{FA927107-ED24-45EE-86AA-63A8067492C2}" presName="pyramid" presStyleLbl="node1" presStyleIdx="0" presStyleCnt="1" custScaleX="165000" custLinFactNeighborX="25882"/>
      <dgm:spPr>
        <a:solidFill>
          <a:srgbClr val="FBF011"/>
        </a:solidFill>
      </dgm:spPr>
    </dgm:pt>
    <dgm:pt modelId="{4384B658-B2E9-4AD9-B698-F69FDFEA623D}" type="pres">
      <dgm:prSet presAssocID="{FA927107-ED24-45EE-86AA-63A8067492C2}" presName="theList" presStyleCnt="0"/>
      <dgm:spPr/>
    </dgm:pt>
    <dgm:pt modelId="{70E454B0-E5A3-4F26-8D99-9E132364B4F8}" type="pres">
      <dgm:prSet presAssocID="{B1B17DCD-8D17-4FDD-8F59-BD9B585B99B1}" presName="aNode" presStyleLbl="fgAcc1" presStyleIdx="0" presStyleCnt="1" custScaleX="95299" custScaleY="63778" custLinFactY="2937" custLinFactNeighborX="-479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BAAFB1-1D54-4CE8-BA70-496D441E5C47}" type="pres">
      <dgm:prSet presAssocID="{B1B17DCD-8D17-4FDD-8F59-BD9B585B99B1}" presName="aSpace" presStyleCnt="0"/>
      <dgm:spPr/>
    </dgm:pt>
  </dgm:ptLst>
  <dgm:cxnLst>
    <dgm:cxn modelId="{0B793F2A-BE02-48BD-9397-28623EAD8481}" type="presOf" srcId="{FA927107-ED24-45EE-86AA-63A8067492C2}" destId="{9E318350-CD02-44B7-8064-92F9D52CCC55}" srcOrd="0" destOrd="0" presId="urn:microsoft.com/office/officeart/2005/8/layout/pyramid2"/>
    <dgm:cxn modelId="{6D6FF103-23F4-40DB-AE99-8143FFCE7536}" srcId="{FA927107-ED24-45EE-86AA-63A8067492C2}" destId="{B1B17DCD-8D17-4FDD-8F59-BD9B585B99B1}" srcOrd="0" destOrd="0" parTransId="{BC08CE50-1BD6-4589-B0DF-AAD166916DD0}" sibTransId="{922BCE87-B33C-4B3D-A04D-A2C1D2BE6B27}"/>
    <dgm:cxn modelId="{904E52D7-1A18-479D-8A59-401C1C6EB403}" type="presOf" srcId="{B1B17DCD-8D17-4FDD-8F59-BD9B585B99B1}" destId="{70E454B0-E5A3-4F26-8D99-9E132364B4F8}" srcOrd="0" destOrd="0" presId="urn:microsoft.com/office/officeart/2005/8/layout/pyramid2"/>
    <dgm:cxn modelId="{69FF907B-BC4E-4880-AA38-5F10F46CBEEB}" type="presParOf" srcId="{9E318350-CD02-44B7-8064-92F9D52CCC55}" destId="{D2A949F1-1FB2-4BEB-A1A0-C7067B912D49}" srcOrd="0" destOrd="0" presId="urn:microsoft.com/office/officeart/2005/8/layout/pyramid2"/>
    <dgm:cxn modelId="{036868B1-E833-4DBF-9A7B-8566FBA5E9D8}" type="presParOf" srcId="{9E318350-CD02-44B7-8064-92F9D52CCC55}" destId="{4384B658-B2E9-4AD9-B698-F69FDFEA623D}" srcOrd="1" destOrd="0" presId="urn:microsoft.com/office/officeart/2005/8/layout/pyramid2"/>
    <dgm:cxn modelId="{8F701835-B467-49DD-87DD-FC69B688E1AA}" type="presParOf" srcId="{4384B658-B2E9-4AD9-B698-F69FDFEA623D}" destId="{70E454B0-E5A3-4F26-8D99-9E132364B4F8}" srcOrd="0" destOrd="0" presId="urn:microsoft.com/office/officeart/2005/8/layout/pyramid2"/>
    <dgm:cxn modelId="{4C880A34-F4D5-4DC4-ACE6-0D161737A02C}" type="presParOf" srcId="{4384B658-B2E9-4AD9-B698-F69FDFEA623D}" destId="{CABAAFB1-1D54-4CE8-BA70-496D441E5C47}" srcOrd="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46FB4A4-8B28-41F2-89BE-EBBD49CF1F8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EA89AE-CC76-4848-821D-748FEFCB6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Klikni na písmenko, drž pravé tlačítko a přesuň písmeno na správný řádek. Pusť tlačítko.</a:t>
            </a:r>
          </a:p>
        </p:txBody>
      </p:sp>
      <p:sp>
        <p:nvSpPr>
          <p:cNvPr id="798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03DBBB4-0C05-4033-9E5B-E65C11E3386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Klikni na písmenko, drž pravé tlačítko a přesuň písmeno na správný řádek. Pusť tlačítko.</a:t>
            </a:r>
          </a:p>
        </p:txBody>
      </p:sp>
      <p:sp>
        <p:nvSpPr>
          <p:cNvPr id="819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6F01B7-2C5A-4D59-B40A-85D9FE9434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Doplň číslo semena do tabulky.</a:t>
            </a:r>
          </a:p>
        </p:txBody>
      </p:sp>
      <p:sp>
        <p:nvSpPr>
          <p:cNvPr id="839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5AA7D7-29C6-40F8-BA0D-5714A4DA7AA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Doplň číslo semena do tabulky.</a:t>
            </a:r>
          </a:p>
        </p:txBody>
      </p:sp>
      <p:sp>
        <p:nvSpPr>
          <p:cNvPr id="860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B37CBA-A96B-4E47-901D-2ABE5710A19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80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Vylušti,  které druhy zeleniny to jsou. Po písmenkách přetáhni jejich název do okének pod obrázkem. </a:t>
            </a:r>
          </a:p>
          <a:p>
            <a:pPr>
              <a:spcBef>
                <a:spcPct val="0"/>
              </a:spcBef>
            </a:pPr>
            <a:r>
              <a:rPr lang="cs-CZ" smtClean="0"/>
              <a:t>Do řádku Jdou to: napiš, o jaký druh zeleniny jde.</a:t>
            </a:r>
          </a:p>
        </p:txBody>
      </p:sp>
      <p:sp>
        <p:nvSpPr>
          <p:cNvPr id="880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C4391C7-76C6-400E-89FB-8FAE14F2763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.</a:t>
            </a:r>
          </a:p>
        </p:txBody>
      </p:sp>
      <p:sp>
        <p:nvSpPr>
          <p:cNvPr id="901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C60B49C-3563-4ACC-A549-0B604A9F463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Nápověda. Hledaná obilovina je ukryta v řadě písmen. Po nalezení ji vybarvi zeleně</a:t>
            </a:r>
          </a:p>
        </p:txBody>
      </p:sp>
      <p:sp>
        <p:nvSpPr>
          <p:cNvPr id="921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87F5E2E-6351-447C-8E35-6737DAEEDF5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42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Nápověda. Hledaná obilovina je ukryta v řadě písmen. Po nalezení ji vybarvi zeleně</a:t>
            </a:r>
          </a:p>
        </p:txBody>
      </p:sp>
      <p:sp>
        <p:nvSpPr>
          <p:cNvPr id="942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83E84C-C3F4-49DC-9269-283591270EE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Obrázek uchop pravým tlačítkem myši a přetáhni ho do bedýnky. Pusť tlačítko.</a:t>
            </a:r>
          </a:p>
        </p:txBody>
      </p:sp>
      <p:sp>
        <p:nvSpPr>
          <p:cNvPr id="962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784690-A27D-480B-BF68-86C15CDAE2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83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Obrázek uchop pravým tlačítkem myši a přetáhni ho do bedýnky. Pusť tlačítko.</a:t>
            </a:r>
          </a:p>
        </p:txBody>
      </p:sp>
      <p:sp>
        <p:nvSpPr>
          <p:cNvPr id="983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9B7A285-8F03-4E6C-80EF-3420C59F22D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Řešení hledej pod obrázky</a:t>
            </a:r>
          </a:p>
        </p:txBody>
      </p:sp>
      <p:sp>
        <p:nvSpPr>
          <p:cNvPr id="1013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859DC0-393F-4897-891D-32CF93486DA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cs typeface="+mn-cs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  <a:cs typeface="+mn-cs"/>
              </a:endParaRP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D43597D5-1768-4C85-8F72-22C6801FC86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F38C543-4E9B-48E3-A2D5-C9262E39A3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  <a:cs typeface="+mn-cs"/>
              </a:endParaRP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99C89-EA08-4BA9-8DF2-628D3FE5F80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4083C-492F-44A1-B827-9A42A025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  <a:cs typeface="+mn-cs"/>
              </a:endParaRP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975D0-315B-403A-ADF5-DFBD7278F98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9FA4E-B420-487F-B159-FF4A6B9A0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  <a:cs typeface="+mn-cs"/>
              </a:endParaRP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68561-F53E-4881-8222-66C26FFDE95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09BAAE-1B4B-4138-9824-2EA76F5AE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  <a:cs typeface="+mn-cs"/>
              </a:endParaRP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A315D-3051-4D92-9649-C84067BF3B4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A452B-ADAA-408D-A6DE-0A2792F83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  <a:cs typeface="+mn-cs"/>
              </a:endParaRP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3A77E-EA66-4CBC-AA5F-B1DDBC3FA14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1B08E-2F1D-42A9-85A6-3EDE94861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26682-D721-4A0D-A118-15CE2CC18E3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7F2C7-47E7-43A4-9216-088CC8084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1A63A-F9C4-4757-A6B2-7BC4CE12086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6A6E1-6420-48E0-8464-C86A15059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8DE1C-07E1-4922-BE0E-84D2C3416CD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FF087-3DF5-4016-95B3-83E5C8EAD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  <a:cs typeface="+mn-cs"/>
              </a:endParaRP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FE1FF-5CD6-4F1E-8D41-829B69C060B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B5106-C372-4C67-992C-C432FAF0F5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  <a:cs typeface="+mn-cs"/>
              </a:endParaRP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DC5E7-4947-4649-A946-1C55AEDEAD7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FA8B4-4F8F-418F-93B4-8B20E2795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CBEB7-B782-43B2-946A-D75F0EDDA13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0DC8B-9AC3-447B-BD34-06F099748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E08EB-E1E7-4EE2-899A-703674AC346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4AAF9-37E8-43E6-9B78-B6808966F0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F4C7B-1038-46E5-B4EC-ADD80138EA8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69961-60BC-4358-96A3-A5B0544785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DAEF9-8821-4DE4-A735-4CC5665FCC4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9F6B5-3A03-40E6-9BEA-156B71A31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194AB-326A-4DB3-BDE3-E38BEFC41D7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21994-D393-45D8-B004-B1638772D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63FDD-8CAF-4E65-BC3E-7DF453C25B0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3DECF0-9980-4639-BA6A-1C892E2C7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00FC4-D38B-4167-9B88-159F0296ECF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B8D17-6E7E-4A11-B7C5-C0109AEC8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3B395-AF72-401D-95D3-206137EE131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BA4C0-108A-4B25-B648-C24AA595DE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7C79E-1791-44B0-ABF1-B84C8C5895C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D340BA-8600-4247-A395-5DC0E1104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720CD-FB02-4A64-A8E4-A06F57C381E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4D79E-BE6F-4C61-83B0-31CA45910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9336E-733F-4C37-A407-F072A6A5762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735F6-37B7-4787-B96B-031EAB99AA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D8BE2827-233A-4377-929F-6C0D1B91CAF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7900AE47-BA94-4B0E-BF69-E6EDC0A4A8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5B08A-6F87-4545-A465-FC574B67C60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B248F-8CAC-4B3E-B26B-68E3A5FF1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FE75C-26FA-4932-B1A6-566569ABB50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CE06F-EE99-47C4-BC68-A0068B703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A37E0-AD3A-44D5-91A0-F5888DB9125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166A8-D36C-43EB-97DC-8C70794AC6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B922E-51BB-42AB-A55D-12EDB8A6A3E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8E402-E4A0-49D6-8F22-5A7128F277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1B6E3-1C53-41E9-BD80-35ED94CBD8A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96C17-92B2-43A2-8BC8-801A1F38CA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3BE13-FA95-4374-88A6-1706021303A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DBF2B-E98F-4CB6-ACA7-6B8D12F5F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13DD3-DE49-4B04-B1F3-33E73159F25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63979-F471-4D9C-BDE7-D5AC7E630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E3D64-1B65-4FBF-B5DA-FCD3ACDF2F8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7961A-8CD0-439B-ADC6-F60AD7C1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AC38A-41B8-41E9-B86D-D994381A68A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2EA82-DE83-4C4A-81BE-7E2AC1AA4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ACCED-7DCE-409E-A650-E55EA2C00F5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C16EA-22AC-419E-9F50-8DF086C0E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99E17-F5AD-41CD-B958-3BDBF675B8A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05EDF-F823-4C60-9B1C-047E985F8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BACA8-DBDE-416F-9AD4-0812B036C09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AB95D-A382-4E2F-8B1D-5E6D6FAA4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37443-7CEA-4774-9D3D-278FF2ED9C8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22304-85F1-4E02-ADBA-4B60D54038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8AF95-6A3D-4F86-948B-150D54ED6A4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DDC63-DF41-4D39-B08C-FF0BADC5A4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71731-C082-485C-AB98-6F5651473CD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86E20-D3B7-4AA4-8739-E52446C6E2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1D17E-F3B2-4E82-914A-AAE74AC759A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4A751-B8D0-4380-967D-F89E827AE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CC6E2-6D22-4B6F-B93C-0CB704C7053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D1A6C-7BF7-4024-AB40-DBE3A827D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5484-FE3B-4704-B46A-06B3366C6AE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46379-E2D7-4A0A-9ECB-1F2922608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4D651-871C-4BD6-9FBF-34959A292C4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B45BE-3980-42B7-A4C2-FFBA4F697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426AB-7182-4011-B1C9-5056E45788E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7A346-8E22-4E72-84C9-5208C2FF3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0E715-C2CF-4916-BDBD-84427D2A13B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C56DC-30B4-436F-B7B0-860E7EFC31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D726B-5E96-4D25-9DD5-BB946A2138C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F5846F1-BE2B-43E4-9AF4-EB6612A29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5CC96-A106-437F-87C1-30C2796B545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5AFBF-8C96-460A-B499-3C84D121E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E2324-CCBF-4E56-8871-BCE5D7967D1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010D0E8-C99C-4663-AA2A-59B36F1DA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D462D6-CB0E-4E73-B26B-0236941EA4F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600C3-9F47-4734-A822-10AA47E15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83EB3-A1E9-4402-8D52-1EB07179310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F146B324-BA1D-4ADE-97CC-97B3D3CC6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15DEA-EBDC-43BB-9015-929098EEF6B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478667-21DB-4F9D-9D7F-2DBA71737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CD045-48C0-4D3D-AAE9-66A289BD367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3E6708B-4859-4117-9F97-2852C4FB7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14B90BF-A0BF-479C-B873-68051615EF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56087-BB44-45AA-9294-5CCB53917F5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F164B0-322F-4746-A1BD-7D5282F0CC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0DEBAB-3A2A-4976-9012-6163EA753ED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C7094-2B72-4196-A9A2-2F7823F76A9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B4B05-FCA6-4587-A3F4-242940F17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719CEC-8344-4C87-A1B3-DFF5321FC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E9D6C-7D10-4A89-B238-FD756FED494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C4612-1413-405D-947D-636D187FF4D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6DE57-539D-48AC-903F-FEC34C9B45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4E7A0-D490-4EFF-BE6F-5CCF311417F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404E5-20DF-40EE-BE22-11FA2DA26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7BF06-3219-45E9-8BBD-1A571BFE1D8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B25EE-7F64-410A-8390-32C3AAFF7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F2A5E-7AE2-46BB-BE08-6CED3B6CC32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D95E9-14F4-4116-842A-7E3143B23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98D21-1C98-4D5B-8709-DE78E2E143D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F5CB3-E0F1-4818-AECF-DB075C886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83448-E2DF-4BB3-91D6-A821740562F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1DD40-9C5C-4331-AE6E-53E3D3D097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BDFF9-699A-4909-9508-9E91DF89125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D89A5-D0D4-4FDE-8EDE-72670BD239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22E63-CB73-4960-8831-6C3DDFD8E40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C1EF1-8EDC-4AF4-B40D-D30D36D43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3C504-997C-46F6-8700-DBB3DC4CD81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75101-7FC6-4BF0-946D-362DB19F3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EDAFC-8FEF-484B-8FA3-75EE53C9F79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F1A89-5FEE-4A84-A8A7-9C20705DD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114702-6AC6-4A25-A1EB-F53F51867EF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DAAA5-84BB-4377-B5BF-77187260A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A6FAC2-39D4-421F-9784-5007A2D7A66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480BA0-33CA-43F9-B756-7CB5FD4A2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11" r:id="rId7"/>
    <p:sldLayoutId id="2147483810" r:id="rId8"/>
    <p:sldLayoutId id="2147483809" r:id="rId9"/>
    <p:sldLayoutId id="2147483853" r:id="rId10"/>
    <p:sldLayoutId id="214748385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2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F7CBA1-CFB9-45C1-BD7D-E0F19C7EB69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330C0B-9E5F-4A73-ACB3-B5CDBA8860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19" r:id="rId2"/>
    <p:sldLayoutId id="2147483856" r:id="rId3"/>
    <p:sldLayoutId id="2147483818" r:id="rId4"/>
    <p:sldLayoutId id="2147483817" r:id="rId5"/>
    <p:sldLayoutId id="2147483816" r:id="rId6"/>
    <p:sldLayoutId id="2147483815" r:id="rId7"/>
    <p:sldLayoutId id="2147483814" r:id="rId8"/>
    <p:sldLayoutId id="2147483857" r:id="rId9"/>
    <p:sldLayoutId id="2147483813" r:id="rId10"/>
    <p:sldLayoutId id="2147483812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25611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5634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5635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5636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606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560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51C7BE0-1D5C-44E0-8378-92C1810B732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4BFA78-7BB2-44DE-BF14-EBEF313DE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27" r:id="rId2"/>
    <p:sldLayoutId id="2147483826" r:id="rId3"/>
    <p:sldLayoutId id="2147483825" r:id="rId4"/>
    <p:sldLayoutId id="2147483824" r:id="rId5"/>
    <p:sldLayoutId id="2147483823" r:id="rId6"/>
    <p:sldLayoutId id="2147483822" r:id="rId7"/>
    <p:sldLayoutId id="2147483859" r:id="rId8"/>
    <p:sldLayoutId id="2147483860" r:id="rId9"/>
    <p:sldLayoutId id="2147483821" r:id="rId10"/>
    <p:sldLayoutId id="214748382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790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53AD04-FA5E-4BE0-B1C4-98E6A89DA22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034E80-B943-4F95-B612-4E32BB743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1" r:id="rId1"/>
    <p:sldLayoutId id="2147483835" r:id="rId2"/>
    <p:sldLayoutId id="2147483862" r:id="rId3"/>
    <p:sldLayoutId id="2147483834" r:id="rId4"/>
    <p:sldLayoutId id="2147483833" r:id="rId5"/>
    <p:sldLayoutId id="2147483832" r:id="rId6"/>
    <p:sldLayoutId id="2147483831" r:id="rId7"/>
    <p:sldLayoutId id="2147483830" r:id="rId8"/>
    <p:sldLayoutId id="2147483863" r:id="rId9"/>
    <p:sldLayoutId id="2147483829" r:id="rId10"/>
    <p:sldLayoutId id="2147483828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E71D15F-1F3B-4B74-8F40-B55973BD070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587985-57F0-4D23-AD5D-CA0032CFD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190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50191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246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7283B7-E148-48C8-A3FC-9337122BF6F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E74414-DF2D-43E4-98C9-96DD4EAD2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5" r:id="rId2"/>
    <p:sldLayoutId id="2147483844" r:id="rId3"/>
    <p:sldLayoutId id="2147483843" r:id="rId4"/>
    <p:sldLayoutId id="2147483842" r:id="rId5"/>
    <p:sldLayoutId id="2147483841" r:id="rId6"/>
    <p:sldLayoutId id="2147483840" r:id="rId7"/>
    <p:sldLayoutId id="2147483839" r:id="rId8"/>
    <p:sldLayoutId id="2147483838" r:id="rId9"/>
    <p:sldLayoutId id="2147483837" r:id="rId10"/>
    <p:sldLayoutId id="214748383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2.jpeg"/><Relationship Id="rId11" Type="http://schemas.openxmlformats.org/officeDocument/2006/relationships/image" Target="../media/image17.png"/><Relationship Id="rId5" Type="http://schemas.openxmlformats.org/officeDocument/2006/relationships/image" Target="../media/image11.jpe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audio" Target="../media/audio1.wav"/><Relationship Id="rId7" Type="http://schemas.openxmlformats.org/officeDocument/2006/relationships/image" Target="../media/image12.jpeg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1.jpe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26.png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audio" Target="../media/audio2.wav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audio" Target="../media/audio3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30.jpe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29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30.jpe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29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6.jpeg"/><Relationship Id="rId3" Type="http://schemas.openxmlformats.org/officeDocument/2006/relationships/image" Target="../media/image31.png"/><Relationship Id="rId21" Type="http://schemas.openxmlformats.org/officeDocument/2006/relationships/image" Target="../media/image49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44.png"/><Relationship Id="rId20" Type="http://schemas.openxmlformats.org/officeDocument/2006/relationships/image" Target="../media/image48.png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jpeg"/><Relationship Id="rId19" Type="http://schemas.openxmlformats.org/officeDocument/2006/relationships/image" Target="../media/image47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18" Type="http://schemas.openxmlformats.org/officeDocument/2006/relationships/image" Target="../media/image47.png"/><Relationship Id="rId3" Type="http://schemas.openxmlformats.org/officeDocument/2006/relationships/audio" Target="../media/audio3.wav"/><Relationship Id="rId7" Type="http://schemas.openxmlformats.org/officeDocument/2006/relationships/image" Target="../media/image34.png"/><Relationship Id="rId12" Type="http://schemas.openxmlformats.org/officeDocument/2006/relationships/image" Target="../media/image41.png"/><Relationship Id="rId17" Type="http://schemas.openxmlformats.org/officeDocument/2006/relationships/image" Target="../media/image46.jpe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45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33.png"/><Relationship Id="rId11" Type="http://schemas.openxmlformats.org/officeDocument/2006/relationships/image" Target="../media/image40.png"/><Relationship Id="rId5" Type="http://schemas.openxmlformats.org/officeDocument/2006/relationships/image" Target="../media/image32.png"/><Relationship Id="rId15" Type="http://schemas.openxmlformats.org/officeDocument/2006/relationships/image" Target="../media/image44.png"/><Relationship Id="rId10" Type="http://schemas.openxmlformats.org/officeDocument/2006/relationships/image" Target="../media/image39.png"/><Relationship Id="rId19" Type="http://schemas.openxmlformats.org/officeDocument/2006/relationships/image" Target="../media/image48.png"/><Relationship Id="rId4" Type="http://schemas.openxmlformats.org/officeDocument/2006/relationships/image" Target="../media/image31.png"/><Relationship Id="rId9" Type="http://schemas.openxmlformats.org/officeDocument/2006/relationships/image" Target="../media/image38.jpeg"/><Relationship Id="rId1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4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orsoft.com/" TargetMode="External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0063" y="1484313"/>
            <a:ext cx="5402262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778" name="Obdélník 1"/>
          <p:cNvSpPr>
            <a:spLocks noChangeArrowheads="1"/>
          </p:cNvSpPr>
          <p:nvPr/>
        </p:nvSpPr>
        <p:spPr bwMode="auto">
          <a:xfrm>
            <a:off x="2279650" y="2997200"/>
            <a:ext cx="4572000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NÁZEV ŠKOLY: Základní škola a mateřská škola Doudleby, okres České Budějovice</a:t>
            </a:r>
          </a:p>
          <a:p>
            <a:r>
              <a:rPr lang="cs-CZ">
                <a:latin typeface="Trebuchet MS" pitchFamily="34" charset="0"/>
              </a:rPr>
              <a:t>AUTOR:  Mgr. Jaromíra Stropková</a:t>
            </a:r>
          </a:p>
          <a:p>
            <a:r>
              <a:rPr lang="cs-CZ">
                <a:latin typeface="Trebuchet MS" pitchFamily="34" charset="0"/>
              </a:rPr>
              <a:t>NÁZEV:	VY_32_INOVACE_08_ZELENINA</a:t>
            </a:r>
          </a:p>
          <a:p>
            <a:r>
              <a:rPr lang="cs-CZ">
                <a:latin typeface="Trebuchet MS" pitchFamily="34" charset="0"/>
              </a:rPr>
              <a:t>TÉMA: Člověk a jeho svět, 2. ročník, ZELENINA A JEJÍ DRUHY</a:t>
            </a:r>
          </a:p>
          <a:p>
            <a:r>
              <a:rPr lang="cs-CZ">
                <a:latin typeface="Trebuchet MS" pitchFamily="34" charset="0"/>
              </a:rPr>
              <a:t>Datum tvorby: 29. října 2013</a:t>
            </a:r>
          </a:p>
          <a:p>
            <a:r>
              <a:rPr lang="cs-CZ">
                <a:latin typeface="Trebuchet MS" pitchFamily="34" charset="0"/>
              </a:rPr>
              <a:t>Číslo projektu:      CZ.1.07/1.4.00/21.3424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TextovéPole 1"/>
          <p:cNvSpPr txBox="1">
            <a:spLocks noChangeArrowheads="1"/>
          </p:cNvSpPr>
          <p:nvPr/>
        </p:nvSpPr>
        <p:spPr bwMode="auto">
          <a:xfrm>
            <a:off x="900113" y="1125538"/>
            <a:ext cx="12176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ANOTACE:</a:t>
            </a:r>
          </a:p>
        </p:txBody>
      </p:sp>
      <p:sp>
        <p:nvSpPr>
          <p:cNvPr id="76802" name="TextovéPole 2"/>
          <p:cNvSpPr txBox="1">
            <a:spLocks noChangeArrowheads="1"/>
          </p:cNvSpPr>
          <p:nvPr/>
        </p:nvSpPr>
        <p:spPr bwMode="auto">
          <a:xfrm>
            <a:off x="971550" y="2205038"/>
            <a:ext cx="81153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Digitální učební materiál doplňuje výklad učitele o zelenině.</a:t>
            </a:r>
          </a:p>
          <a:p>
            <a:r>
              <a:rPr lang="cs-CZ">
                <a:latin typeface="Trebuchet MS" pitchFamily="34" charset="0"/>
              </a:rPr>
              <a:t>Snímky 6, 8, 10, 12, 14 jsou určeny k prezentaci na interaktivní tabuli. </a:t>
            </a:r>
          </a:p>
          <a:p>
            <a:r>
              <a:rPr lang="cs-CZ">
                <a:latin typeface="Trebuchet MS" pitchFamily="34" charset="0"/>
              </a:rPr>
              <a:t>S ostatními snímky (bílé pozadí- při prezentaci jsou skryté)  </a:t>
            </a:r>
          </a:p>
          <a:p>
            <a:r>
              <a:rPr lang="cs-CZ">
                <a:latin typeface="Trebuchet MS" pitchFamily="34" charset="0"/>
              </a:rPr>
              <a:t>mohou žáci pracovat i samostatně na svých PC stanovištích a využívat </a:t>
            </a:r>
          </a:p>
          <a:p>
            <a:r>
              <a:rPr lang="cs-CZ">
                <a:latin typeface="Trebuchet MS" pitchFamily="34" charset="0"/>
              </a:rPr>
              <a:t>svých znalostí s prací na PC.</a:t>
            </a:r>
          </a:p>
          <a:p>
            <a:r>
              <a:rPr lang="cs-CZ">
                <a:latin typeface="Trebuchet MS" pitchFamily="34" charset="0"/>
              </a:rPr>
              <a:t>Na snímku 17 je zařazen badatelský úkol. Jeho splnění předpokládá možnost</a:t>
            </a:r>
          </a:p>
          <a:p>
            <a:r>
              <a:rPr lang="cs-CZ">
                <a:latin typeface="Trebuchet MS" pitchFamily="34" charset="0"/>
              </a:rPr>
              <a:t>práce s internetem. Tento úkol může být po vytištění zadán i jako domácí</a:t>
            </a:r>
          </a:p>
          <a:p>
            <a:r>
              <a:rPr lang="cs-CZ">
                <a:latin typeface="Trebuchet MS" pitchFamily="34" charset="0"/>
              </a:rPr>
              <a:t>úkol.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362950" cy="1714500"/>
          </a:xfrm>
          <a:solidFill>
            <a:schemeClr val="accent3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ZELENINA A JEJÍ DRUHY</a:t>
            </a:r>
            <a:endParaRPr lang="cs-CZ" b="1" dirty="0"/>
          </a:p>
        </p:txBody>
      </p:sp>
      <p:pic>
        <p:nvPicPr>
          <p:cNvPr id="1026" name="Picture 2" descr="C:\Documents and Settings\Standard\Plocha\okurka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/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67744" y="2285002"/>
            <a:ext cx="4392488" cy="32943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3600" y="692150"/>
            <a:ext cx="7812088" cy="8001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MARKÉTA PĚSTUJE NA ZAHRÁDCE ZELENINU.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Vylušti hádanku a přesuň  název ke správnému záhonu.</a:t>
            </a:r>
            <a:endParaRPr lang="cs-CZ" dirty="0">
              <a:latin typeface="+mn-lt"/>
              <a:cs typeface="+mn-cs"/>
            </a:endParaRPr>
          </a:p>
        </p:txBody>
      </p:sp>
      <p:pic>
        <p:nvPicPr>
          <p:cNvPr id="78851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00413" y="2660650"/>
            <a:ext cx="2541587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852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4197350"/>
            <a:ext cx="254158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853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8675" y="4197350"/>
            <a:ext cx="254158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854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1830388"/>
            <a:ext cx="254158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855" name="TextovéPole 5"/>
          <p:cNvSpPr txBox="1">
            <a:spLocks noChangeArrowheads="1"/>
          </p:cNvSpPr>
          <p:nvPr/>
        </p:nvSpPr>
        <p:spPr bwMode="auto">
          <a:xfrm>
            <a:off x="6097588" y="6065838"/>
            <a:ext cx="4349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V</a:t>
            </a:r>
          </a:p>
        </p:txBody>
      </p:sp>
      <p:sp>
        <p:nvSpPr>
          <p:cNvPr id="78856" name="TextovéPole 7"/>
          <p:cNvSpPr txBox="1">
            <a:spLocks noChangeArrowheads="1"/>
          </p:cNvSpPr>
          <p:nvPr/>
        </p:nvSpPr>
        <p:spPr bwMode="auto">
          <a:xfrm>
            <a:off x="1042988" y="6097588"/>
            <a:ext cx="4651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C</a:t>
            </a:r>
          </a:p>
        </p:txBody>
      </p:sp>
      <p:sp>
        <p:nvSpPr>
          <p:cNvPr id="78857" name="TextovéPole 12"/>
          <p:cNvSpPr txBox="1">
            <a:spLocks noChangeArrowheads="1"/>
          </p:cNvSpPr>
          <p:nvPr/>
        </p:nvSpPr>
        <p:spPr bwMode="auto">
          <a:xfrm>
            <a:off x="1258888" y="2492375"/>
            <a:ext cx="849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CIBULE</a:t>
            </a:r>
          </a:p>
        </p:txBody>
      </p:sp>
      <p:grpSp>
        <p:nvGrpSpPr>
          <p:cNvPr id="78858" name="Skupina 10"/>
          <p:cNvGrpSpPr>
            <a:grpSpLocks/>
          </p:cNvGrpSpPr>
          <p:nvPr/>
        </p:nvGrpSpPr>
        <p:grpSpPr bwMode="auto">
          <a:xfrm>
            <a:off x="836613" y="1954213"/>
            <a:ext cx="2547937" cy="2074862"/>
            <a:chOff x="800605" y="1809124"/>
            <a:chExt cx="2547664" cy="2075119"/>
          </a:xfrm>
        </p:grpSpPr>
        <p:sp>
          <p:nvSpPr>
            <p:cNvPr id="3" name="Obdélník 2"/>
            <p:cNvSpPr/>
            <p:nvPr/>
          </p:nvSpPr>
          <p:spPr>
            <a:xfrm>
              <a:off x="827589" y="1809124"/>
              <a:ext cx="2520680" cy="1511487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/>
            </a:p>
          </p:txBody>
        </p:sp>
        <p:sp>
          <p:nvSpPr>
            <p:cNvPr id="78907" name="TextovéPole 4"/>
            <p:cNvSpPr txBox="1">
              <a:spLocks noChangeArrowheads="1"/>
            </p:cNvSpPr>
            <p:nvPr/>
          </p:nvSpPr>
          <p:spPr bwMode="auto">
            <a:xfrm>
              <a:off x="800605" y="3361023"/>
              <a:ext cx="621092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latin typeface="Century Gothic" pitchFamily="34" charset="0"/>
                </a:rPr>
                <a:t>Č</a:t>
              </a:r>
            </a:p>
          </p:txBody>
        </p:sp>
        <p:pic>
          <p:nvPicPr>
            <p:cNvPr id="2057" name="Picture 9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900728" y="1933563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0" name="Picture 9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1696351" y="1893403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3" name="Picture 9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2510348" y="2608006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4" name="Picture 9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2547590" y="1923627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5" name="Picture 9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1729225" y="2637864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6" name="Picture 9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900728" y="2637864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</p:grpSp>
      <p:pic>
        <p:nvPicPr>
          <p:cNvPr id="2060" name="Picture 12" descr="C:\Documents and Settings\Standard\Dokumenty\DUM-př +prv\Ovoce a zelenina\P1080448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/>
            </a:extLst>
          </a:blip>
          <a:srcRect l="8663" t="-20403" r="-29341" b="16757"/>
          <a:stretch/>
        </p:blipFill>
        <p:spPr bwMode="auto">
          <a:xfrm rot="16200000">
            <a:off x="251590" y="4169499"/>
            <a:ext cx="1867545" cy="1063693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grpSp>
        <p:nvGrpSpPr>
          <p:cNvPr id="78860" name="Skupina 13"/>
          <p:cNvGrpSpPr>
            <a:grpSpLocks/>
          </p:cNvGrpSpPr>
          <p:nvPr/>
        </p:nvGrpSpPr>
        <p:grpSpPr bwMode="auto">
          <a:xfrm>
            <a:off x="1185863" y="3767138"/>
            <a:ext cx="1677987" cy="1868487"/>
            <a:chOff x="1201291" y="3824173"/>
            <a:chExt cx="1677966" cy="1867545"/>
          </a:xfrm>
        </p:grpSpPr>
        <p:pic>
          <p:nvPicPr>
            <p:cNvPr id="30" name="Picture 12" descr="C:\Documents and Settings\Standard\Dokumenty\DUM-př +prv\Ovoce a zelenina\P1080448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/>
              </a:extLst>
            </a:blip>
            <a:srcRect l="8663" t="-20403" r="-29341" b="16757"/>
            <a:stretch/>
          </p:blipFill>
          <p:spPr bwMode="auto">
            <a:xfrm rot="16200000">
              <a:off x="799365" y="4226099"/>
              <a:ext cx="1867545" cy="1063693"/>
            </a:xfrm>
            <a:prstGeom prst="roundRect">
              <a:avLst/>
            </a:prstGeom>
            <a:noFill/>
            <a:extLst>
              <a:ext uri="{909E8E84-426E-40DD-AFC4-6F175D3DCCD1}"/>
            </a:extLst>
          </p:spPr>
        </p:pic>
        <p:pic>
          <p:nvPicPr>
            <p:cNvPr id="31" name="Picture 12" descr="C:\Documents and Settings\Standard\Dokumenty\DUM-př +prv\Ovoce a zelenina\P1080448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/>
              </a:extLst>
            </a:blip>
            <a:srcRect l="8663" t="-20403" r="-29341" b="16757"/>
            <a:stretch/>
          </p:blipFill>
          <p:spPr bwMode="auto">
            <a:xfrm rot="16200000">
              <a:off x="1413638" y="4226099"/>
              <a:ext cx="1867545" cy="1063693"/>
            </a:xfrm>
            <a:prstGeom prst="roundRect">
              <a:avLst/>
            </a:prstGeom>
            <a:noFill/>
            <a:extLst>
              <a:ext uri="{909E8E84-426E-40DD-AFC4-6F175D3DCCD1}"/>
            </a:extLst>
          </p:spPr>
        </p:pic>
      </p:grpSp>
      <p:pic>
        <p:nvPicPr>
          <p:cNvPr id="32" name="Picture 12" descr="C:\Documents and Settings\Standard\Dokumenty\DUM-př +prv\Ovoce a zelenina\P108044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8663" t="-20403" r="-29341" b="16757"/>
          <a:stretch/>
        </p:blipFill>
        <p:spPr bwMode="auto">
          <a:xfrm rot="16200000">
            <a:off x="1883552" y="4255016"/>
            <a:ext cx="1867545" cy="892658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2061" name="Picture 13" descr="C:\Documents and Settings\Standard\Plocha\Přírodniny\P1110534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26255" t="11457" r="19075" b="8863"/>
          <a:stretch/>
        </p:blipFill>
        <p:spPr bwMode="auto">
          <a:xfrm>
            <a:off x="3286704" y="3179134"/>
            <a:ext cx="901236" cy="985129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35" name="Picture 13" descr="C:\Documents and Settings\Standard\Plocha\Přírodniny\P1110534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26255" t="11457" r="19075" b="8863"/>
          <a:stretch/>
        </p:blipFill>
        <p:spPr bwMode="auto">
          <a:xfrm>
            <a:off x="3995936" y="2761809"/>
            <a:ext cx="901236" cy="985129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36" name="Picture 13" descr="C:\Documents and Settings\Standard\Plocha\Přírodniny\P1110534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26255" t="11457" r="19075" b="8863"/>
          <a:stretch/>
        </p:blipFill>
        <p:spPr bwMode="auto">
          <a:xfrm>
            <a:off x="4769971" y="3212221"/>
            <a:ext cx="901236" cy="985129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78865" name="Picture 14"/>
          <p:cNvPicPr>
            <a:picLocks noChangeAspect="1" noChangeArrowheads="1"/>
          </p:cNvPicPr>
          <p:nvPr/>
        </p:nvPicPr>
        <p:blipFill>
          <a:blip r:embed="rId8"/>
          <a:srcRect l="-34174" t="2" r="20432" b="1979"/>
          <a:stretch>
            <a:fillRect/>
          </a:stretch>
        </p:blipFill>
        <p:spPr bwMode="auto">
          <a:xfrm>
            <a:off x="5526088" y="1860550"/>
            <a:ext cx="97155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866" name="Picture 14"/>
          <p:cNvPicPr>
            <a:picLocks noChangeAspect="1" noChangeArrowheads="1"/>
          </p:cNvPicPr>
          <p:nvPr/>
        </p:nvPicPr>
        <p:blipFill>
          <a:blip r:embed="rId9"/>
          <a:srcRect l="-34174" t="2" r="20432" b="1979"/>
          <a:stretch>
            <a:fillRect/>
          </a:stretch>
        </p:blipFill>
        <p:spPr bwMode="auto">
          <a:xfrm>
            <a:off x="7245350" y="1851025"/>
            <a:ext cx="965200" cy="148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867" name="Picture 14"/>
          <p:cNvPicPr>
            <a:picLocks noChangeAspect="1" noChangeArrowheads="1"/>
          </p:cNvPicPr>
          <p:nvPr/>
        </p:nvPicPr>
        <p:blipFill>
          <a:blip r:embed="rId8"/>
          <a:srcRect l="-34174" t="2" r="20432" b="1979"/>
          <a:stretch>
            <a:fillRect/>
          </a:stretch>
        </p:blipFill>
        <p:spPr bwMode="auto">
          <a:xfrm>
            <a:off x="6067425" y="1860550"/>
            <a:ext cx="97155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868" name="Picture 14"/>
          <p:cNvPicPr>
            <a:picLocks noChangeAspect="1" noChangeArrowheads="1"/>
          </p:cNvPicPr>
          <p:nvPr/>
        </p:nvPicPr>
        <p:blipFill>
          <a:blip r:embed="rId8"/>
          <a:srcRect l="-34174" t="2" r="20432" b="1979"/>
          <a:stretch>
            <a:fillRect/>
          </a:stretch>
        </p:blipFill>
        <p:spPr bwMode="auto">
          <a:xfrm>
            <a:off x="6588125" y="1830388"/>
            <a:ext cx="971550" cy="149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5862154" y="4228524"/>
            <a:ext cx="703422" cy="71820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8" name="Picture 1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6186354" y="4946728"/>
            <a:ext cx="743908" cy="7595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9" name="Picture 1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6994921" y="4928705"/>
            <a:ext cx="743908" cy="7595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50" name="Picture 1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6622967" y="4206159"/>
            <a:ext cx="743908" cy="7595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51" name="Picture 1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7417744" y="4210944"/>
            <a:ext cx="743908" cy="7595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4" name="Obdélník 3"/>
          <p:cNvSpPr/>
          <p:nvPr/>
        </p:nvSpPr>
        <p:spPr>
          <a:xfrm>
            <a:off x="1042988" y="1628775"/>
            <a:ext cx="2220912" cy="231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819775" y="1512888"/>
            <a:ext cx="2220913" cy="231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463925" y="4341813"/>
            <a:ext cx="2219325" cy="231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950913" y="5834063"/>
            <a:ext cx="2219325" cy="231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964238" y="5834063"/>
            <a:ext cx="2219325" cy="231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8879" name="TextovéPole 17"/>
          <p:cNvSpPr txBox="1">
            <a:spLocks noChangeArrowheads="1"/>
          </p:cNvSpPr>
          <p:nvPr/>
        </p:nvSpPr>
        <p:spPr bwMode="auto">
          <a:xfrm>
            <a:off x="4743450" y="4521200"/>
            <a:ext cx="5508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 Á</a:t>
            </a:r>
          </a:p>
        </p:txBody>
      </p:sp>
      <p:sp>
        <p:nvSpPr>
          <p:cNvPr id="78880" name="TextovéPole 18"/>
          <p:cNvSpPr txBox="1">
            <a:spLocks noChangeArrowheads="1"/>
          </p:cNvSpPr>
          <p:nvPr/>
        </p:nvSpPr>
        <p:spPr bwMode="auto">
          <a:xfrm>
            <a:off x="1285875" y="3505200"/>
            <a:ext cx="3460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A</a:t>
            </a:r>
          </a:p>
        </p:txBody>
      </p:sp>
      <p:sp>
        <p:nvSpPr>
          <p:cNvPr id="78881" name="TextovéPole 21"/>
          <p:cNvSpPr txBox="1">
            <a:spLocks noChangeArrowheads="1"/>
          </p:cNvSpPr>
          <p:nvPr/>
        </p:nvSpPr>
        <p:spPr bwMode="auto">
          <a:xfrm>
            <a:off x="1771650" y="3505200"/>
            <a:ext cx="3587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J</a:t>
            </a:r>
          </a:p>
        </p:txBody>
      </p:sp>
      <p:sp>
        <p:nvSpPr>
          <p:cNvPr id="78882" name="TextovéPole 26"/>
          <p:cNvSpPr txBox="1">
            <a:spLocks noChangeArrowheads="1"/>
          </p:cNvSpPr>
          <p:nvPr/>
        </p:nvSpPr>
        <p:spPr bwMode="auto">
          <a:xfrm>
            <a:off x="2209800" y="3505200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R</a:t>
            </a:r>
          </a:p>
        </p:txBody>
      </p:sp>
      <p:sp>
        <p:nvSpPr>
          <p:cNvPr id="78883" name="TextovéPole 2047"/>
          <p:cNvSpPr txBox="1">
            <a:spLocks noChangeArrowheads="1"/>
          </p:cNvSpPr>
          <p:nvPr/>
        </p:nvSpPr>
        <p:spPr bwMode="auto">
          <a:xfrm>
            <a:off x="2633663" y="3505200"/>
            <a:ext cx="3698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E</a:t>
            </a:r>
          </a:p>
        </p:txBody>
      </p:sp>
      <p:sp>
        <p:nvSpPr>
          <p:cNvPr id="78884" name="TextovéPole 2049"/>
          <p:cNvSpPr txBox="1">
            <a:spLocks noChangeArrowheads="1"/>
          </p:cNvSpPr>
          <p:nvPr/>
        </p:nvSpPr>
        <p:spPr bwMode="auto">
          <a:xfrm>
            <a:off x="4014788" y="4548188"/>
            <a:ext cx="3937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R</a:t>
            </a:r>
          </a:p>
        </p:txBody>
      </p:sp>
      <p:sp>
        <p:nvSpPr>
          <p:cNvPr id="78885" name="TextovéPole 2050"/>
          <p:cNvSpPr txBox="1">
            <a:spLocks noChangeArrowheads="1"/>
          </p:cNvSpPr>
          <p:nvPr/>
        </p:nvSpPr>
        <p:spPr bwMode="auto">
          <a:xfrm>
            <a:off x="4273550" y="4538663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H</a:t>
            </a:r>
          </a:p>
        </p:txBody>
      </p:sp>
      <p:sp>
        <p:nvSpPr>
          <p:cNvPr id="78886" name="TextovéPole 2051"/>
          <p:cNvSpPr txBox="1">
            <a:spLocks noChangeArrowheads="1"/>
          </p:cNvSpPr>
          <p:nvPr/>
        </p:nvSpPr>
        <p:spPr bwMode="auto">
          <a:xfrm>
            <a:off x="3721100" y="45418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H</a:t>
            </a:r>
          </a:p>
        </p:txBody>
      </p:sp>
      <p:sp>
        <p:nvSpPr>
          <p:cNvPr id="78887" name="TextovéPole 2057"/>
          <p:cNvSpPr txBox="1">
            <a:spLocks noChangeArrowheads="1"/>
          </p:cNvSpPr>
          <p:nvPr/>
        </p:nvSpPr>
        <p:spPr bwMode="auto">
          <a:xfrm>
            <a:off x="7085013" y="6065838"/>
            <a:ext cx="4032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M</a:t>
            </a:r>
          </a:p>
        </p:txBody>
      </p:sp>
      <p:sp>
        <p:nvSpPr>
          <p:cNvPr id="78888" name="TextovéPole 2058"/>
          <p:cNvSpPr txBox="1">
            <a:spLocks noChangeArrowheads="1"/>
          </p:cNvSpPr>
          <p:nvPr/>
        </p:nvSpPr>
        <p:spPr bwMode="auto">
          <a:xfrm>
            <a:off x="6503988" y="6065838"/>
            <a:ext cx="3270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K</a:t>
            </a:r>
          </a:p>
        </p:txBody>
      </p:sp>
      <p:sp>
        <p:nvSpPr>
          <p:cNvPr id="78889" name="TextovéPole 2062"/>
          <p:cNvSpPr txBox="1">
            <a:spLocks noChangeArrowheads="1"/>
          </p:cNvSpPr>
          <p:nvPr/>
        </p:nvSpPr>
        <p:spPr bwMode="auto">
          <a:xfrm>
            <a:off x="7459663" y="6065838"/>
            <a:ext cx="3302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R</a:t>
            </a:r>
          </a:p>
        </p:txBody>
      </p:sp>
      <p:sp>
        <p:nvSpPr>
          <p:cNvPr id="78890" name="TextovéPole 2064"/>
          <p:cNvSpPr txBox="1">
            <a:spLocks noChangeArrowheads="1"/>
          </p:cNvSpPr>
          <p:nvPr/>
        </p:nvSpPr>
        <p:spPr bwMode="auto">
          <a:xfrm>
            <a:off x="6800850" y="6065838"/>
            <a:ext cx="3143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E</a:t>
            </a:r>
          </a:p>
        </p:txBody>
      </p:sp>
      <p:sp>
        <p:nvSpPr>
          <p:cNvPr id="78891" name="TextovéPole 2066"/>
          <p:cNvSpPr txBox="1">
            <a:spLocks noChangeArrowheads="1"/>
          </p:cNvSpPr>
          <p:nvPr/>
        </p:nvSpPr>
        <p:spPr bwMode="auto">
          <a:xfrm>
            <a:off x="1465263" y="6097588"/>
            <a:ext cx="3921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B</a:t>
            </a:r>
          </a:p>
        </p:txBody>
      </p:sp>
      <p:sp>
        <p:nvSpPr>
          <p:cNvPr id="78892" name="TextovéPole 2067"/>
          <p:cNvSpPr txBox="1">
            <a:spLocks noChangeArrowheads="1"/>
          </p:cNvSpPr>
          <p:nvPr/>
        </p:nvSpPr>
        <p:spPr bwMode="auto">
          <a:xfrm>
            <a:off x="1814513" y="6097588"/>
            <a:ext cx="3762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E</a:t>
            </a:r>
          </a:p>
        </p:txBody>
      </p:sp>
      <p:sp>
        <p:nvSpPr>
          <p:cNvPr id="78893" name="TextovéPole 2068"/>
          <p:cNvSpPr txBox="1">
            <a:spLocks noChangeArrowheads="1"/>
          </p:cNvSpPr>
          <p:nvPr/>
        </p:nvSpPr>
        <p:spPr bwMode="auto">
          <a:xfrm>
            <a:off x="2147888" y="6097588"/>
            <a:ext cx="285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I</a:t>
            </a:r>
          </a:p>
        </p:txBody>
      </p:sp>
      <p:sp>
        <p:nvSpPr>
          <p:cNvPr id="78894" name="TextovéPole 2070"/>
          <p:cNvSpPr txBox="1">
            <a:spLocks noChangeArrowheads="1"/>
          </p:cNvSpPr>
          <p:nvPr/>
        </p:nvSpPr>
        <p:spPr bwMode="auto">
          <a:xfrm>
            <a:off x="2390775" y="6097588"/>
            <a:ext cx="4191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U</a:t>
            </a:r>
          </a:p>
        </p:txBody>
      </p:sp>
      <p:sp>
        <p:nvSpPr>
          <p:cNvPr id="78895" name="TextovéPole 2071"/>
          <p:cNvSpPr txBox="1">
            <a:spLocks noChangeArrowheads="1"/>
          </p:cNvSpPr>
          <p:nvPr/>
        </p:nvSpPr>
        <p:spPr bwMode="auto">
          <a:xfrm>
            <a:off x="2767013" y="6097588"/>
            <a:ext cx="3492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L</a:t>
            </a:r>
          </a:p>
        </p:txBody>
      </p:sp>
      <p:sp>
        <p:nvSpPr>
          <p:cNvPr id="78896" name="Obdélník 2072"/>
          <p:cNvSpPr>
            <a:spLocks noChangeArrowheads="1"/>
          </p:cNvSpPr>
          <p:nvPr/>
        </p:nvSpPr>
        <p:spPr bwMode="auto">
          <a:xfrm>
            <a:off x="4567238" y="4521200"/>
            <a:ext cx="4651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entury Gothic" pitchFamily="34" charset="0"/>
              </a:rPr>
              <a:t>C</a:t>
            </a:r>
          </a:p>
        </p:txBody>
      </p:sp>
      <p:sp>
        <p:nvSpPr>
          <p:cNvPr id="78897" name="TextovéPole 2073"/>
          <p:cNvSpPr txBox="1">
            <a:spLocks noChangeArrowheads="1"/>
          </p:cNvSpPr>
          <p:nvPr/>
        </p:nvSpPr>
        <p:spPr bwMode="auto">
          <a:xfrm>
            <a:off x="6762750" y="3500438"/>
            <a:ext cx="406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K</a:t>
            </a:r>
          </a:p>
        </p:txBody>
      </p:sp>
      <p:sp>
        <p:nvSpPr>
          <p:cNvPr id="78898" name="TextovéPole 2074"/>
          <p:cNvSpPr txBox="1">
            <a:spLocks noChangeArrowheads="1"/>
          </p:cNvSpPr>
          <p:nvPr/>
        </p:nvSpPr>
        <p:spPr bwMode="auto">
          <a:xfrm>
            <a:off x="7361238" y="3500438"/>
            <a:ext cx="377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Ě</a:t>
            </a:r>
          </a:p>
        </p:txBody>
      </p:sp>
      <p:sp>
        <p:nvSpPr>
          <p:cNvPr id="78899" name="TextovéPole 2075"/>
          <p:cNvSpPr txBox="1">
            <a:spLocks noChangeArrowheads="1"/>
          </p:cNvSpPr>
          <p:nvPr/>
        </p:nvSpPr>
        <p:spPr bwMode="auto">
          <a:xfrm>
            <a:off x="7046913" y="3500438"/>
            <a:ext cx="436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V</a:t>
            </a:r>
          </a:p>
        </p:txBody>
      </p:sp>
      <p:sp>
        <p:nvSpPr>
          <p:cNvPr id="78900" name="TextovéPole 2076"/>
          <p:cNvSpPr txBox="1">
            <a:spLocks noChangeArrowheads="1"/>
          </p:cNvSpPr>
          <p:nvPr/>
        </p:nvSpPr>
        <p:spPr bwMode="auto">
          <a:xfrm>
            <a:off x="5934075" y="3500438"/>
            <a:ext cx="336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T</a:t>
            </a:r>
          </a:p>
        </p:txBody>
      </p:sp>
      <p:sp>
        <p:nvSpPr>
          <p:cNvPr id="78901" name="TextovéPole 2077"/>
          <p:cNvSpPr txBox="1">
            <a:spLocks noChangeArrowheads="1"/>
          </p:cNvSpPr>
          <p:nvPr/>
        </p:nvSpPr>
        <p:spPr bwMode="auto">
          <a:xfrm>
            <a:off x="6148388" y="3500438"/>
            <a:ext cx="4079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K</a:t>
            </a:r>
          </a:p>
        </p:txBody>
      </p:sp>
      <p:sp>
        <p:nvSpPr>
          <p:cNvPr id="78902" name="TextovéPole 2078"/>
          <p:cNvSpPr txBox="1">
            <a:spLocks noChangeArrowheads="1"/>
          </p:cNvSpPr>
          <p:nvPr/>
        </p:nvSpPr>
        <p:spPr bwMode="auto">
          <a:xfrm>
            <a:off x="6434138" y="3500438"/>
            <a:ext cx="450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Á</a:t>
            </a:r>
          </a:p>
        </p:txBody>
      </p:sp>
      <p:sp>
        <p:nvSpPr>
          <p:cNvPr id="78903" name="TextovéPole 32"/>
          <p:cNvSpPr txBox="1">
            <a:spLocks noChangeArrowheads="1"/>
          </p:cNvSpPr>
          <p:nvPr/>
        </p:nvSpPr>
        <p:spPr bwMode="auto">
          <a:xfrm>
            <a:off x="3635375" y="1512888"/>
            <a:ext cx="2090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(po písmenkách)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3600" y="692150"/>
            <a:ext cx="7812088" cy="8001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MARKÉTA PĚSTUJE NA ZAHRÁDCE ZELENINU.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Vylušti hádanku a klikni u políčka ve správném záhonu.</a:t>
            </a:r>
            <a:endParaRPr lang="cs-CZ" dirty="0">
              <a:latin typeface="+mn-lt"/>
              <a:cs typeface="+mn-cs"/>
            </a:endParaRPr>
          </a:p>
        </p:txBody>
      </p:sp>
      <p:pic>
        <p:nvPicPr>
          <p:cNvPr id="80899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00413" y="2660650"/>
            <a:ext cx="2541587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0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4197350"/>
            <a:ext cx="254158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1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8675" y="4197350"/>
            <a:ext cx="254158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2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1830388"/>
            <a:ext cx="254158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03" name="TextovéPole 5"/>
          <p:cNvSpPr txBox="1">
            <a:spLocks noChangeArrowheads="1"/>
          </p:cNvSpPr>
          <p:nvPr/>
        </p:nvSpPr>
        <p:spPr bwMode="auto">
          <a:xfrm>
            <a:off x="6097588" y="6065838"/>
            <a:ext cx="4349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V</a:t>
            </a:r>
          </a:p>
        </p:txBody>
      </p:sp>
      <p:sp>
        <p:nvSpPr>
          <p:cNvPr id="80904" name="TextovéPole 7"/>
          <p:cNvSpPr txBox="1">
            <a:spLocks noChangeArrowheads="1"/>
          </p:cNvSpPr>
          <p:nvPr/>
        </p:nvSpPr>
        <p:spPr bwMode="auto">
          <a:xfrm>
            <a:off x="1042988" y="6097588"/>
            <a:ext cx="4651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C</a:t>
            </a:r>
          </a:p>
        </p:txBody>
      </p:sp>
      <p:sp>
        <p:nvSpPr>
          <p:cNvPr id="80905" name="TextovéPole 12"/>
          <p:cNvSpPr txBox="1">
            <a:spLocks noChangeArrowheads="1"/>
          </p:cNvSpPr>
          <p:nvPr/>
        </p:nvSpPr>
        <p:spPr bwMode="auto">
          <a:xfrm>
            <a:off x="1258888" y="2492375"/>
            <a:ext cx="849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CIBULE</a:t>
            </a:r>
          </a:p>
        </p:txBody>
      </p:sp>
      <p:grpSp>
        <p:nvGrpSpPr>
          <p:cNvPr id="80906" name="Skupina 10"/>
          <p:cNvGrpSpPr>
            <a:grpSpLocks/>
          </p:cNvGrpSpPr>
          <p:nvPr/>
        </p:nvGrpSpPr>
        <p:grpSpPr bwMode="auto">
          <a:xfrm>
            <a:off x="836613" y="1954213"/>
            <a:ext cx="2547937" cy="2074862"/>
            <a:chOff x="800605" y="1809124"/>
            <a:chExt cx="2547664" cy="2075119"/>
          </a:xfrm>
        </p:grpSpPr>
        <p:sp>
          <p:nvSpPr>
            <p:cNvPr id="3" name="Obdélník 2"/>
            <p:cNvSpPr/>
            <p:nvPr/>
          </p:nvSpPr>
          <p:spPr>
            <a:xfrm>
              <a:off x="827589" y="1809124"/>
              <a:ext cx="2520680" cy="1511487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/>
            </a:p>
          </p:txBody>
        </p:sp>
        <p:sp>
          <p:nvSpPr>
            <p:cNvPr id="80960" name="TextovéPole 4"/>
            <p:cNvSpPr txBox="1">
              <a:spLocks noChangeArrowheads="1"/>
            </p:cNvSpPr>
            <p:nvPr/>
          </p:nvSpPr>
          <p:spPr bwMode="auto">
            <a:xfrm>
              <a:off x="800605" y="3361023"/>
              <a:ext cx="621092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latin typeface="Century Gothic" pitchFamily="34" charset="0"/>
                </a:rPr>
                <a:t>Č</a:t>
              </a:r>
            </a:p>
          </p:txBody>
        </p:sp>
        <p:pic>
          <p:nvPicPr>
            <p:cNvPr id="2057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900728" y="1933563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0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1696351" y="1893403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3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2510348" y="2608006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4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2547590" y="1923627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5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1729225" y="2637864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26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/>
              </a:extLst>
            </a:blip>
            <a:srcRect l="18360" t="10780" r="16584" b="11549"/>
            <a:stretch/>
          </p:blipFill>
          <p:spPr bwMode="auto">
            <a:xfrm>
              <a:off x="900728" y="2637864"/>
              <a:ext cx="717808" cy="641581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</p:grpSp>
      <p:pic>
        <p:nvPicPr>
          <p:cNvPr id="2060" name="Picture 12" descr="C:\Documents and Settings\Standard\Dokumenty\DUM-př +prv\Ovoce a zelenina\P108044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8663" t="-20403" r="-29341" b="16757"/>
          <a:stretch/>
        </p:blipFill>
        <p:spPr bwMode="auto">
          <a:xfrm rot="16200000">
            <a:off x="251590" y="4169499"/>
            <a:ext cx="1867545" cy="1063693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grpSp>
        <p:nvGrpSpPr>
          <p:cNvPr id="80908" name="Skupina 13"/>
          <p:cNvGrpSpPr>
            <a:grpSpLocks/>
          </p:cNvGrpSpPr>
          <p:nvPr/>
        </p:nvGrpSpPr>
        <p:grpSpPr bwMode="auto">
          <a:xfrm>
            <a:off x="1185863" y="3767138"/>
            <a:ext cx="1677987" cy="1868487"/>
            <a:chOff x="1201291" y="3824173"/>
            <a:chExt cx="1677966" cy="1867545"/>
          </a:xfrm>
        </p:grpSpPr>
        <p:pic>
          <p:nvPicPr>
            <p:cNvPr id="30" name="Picture 12" descr="C:\Documents and Settings\Standard\Dokumenty\DUM-př +prv\Ovoce a zelenina\P1080448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/>
              </a:extLst>
            </a:blip>
            <a:srcRect l="8663" t="-20403" r="-29341" b="16757"/>
            <a:stretch/>
          </p:blipFill>
          <p:spPr bwMode="auto">
            <a:xfrm rot="16200000">
              <a:off x="799365" y="4226099"/>
              <a:ext cx="1867545" cy="1063693"/>
            </a:xfrm>
            <a:prstGeom prst="roundRect">
              <a:avLst/>
            </a:prstGeom>
            <a:noFill/>
            <a:extLst>
              <a:ext uri="{909E8E84-426E-40DD-AFC4-6F175D3DCCD1}"/>
            </a:extLst>
          </p:spPr>
        </p:pic>
        <p:pic>
          <p:nvPicPr>
            <p:cNvPr id="31" name="Picture 12" descr="C:\Documents and Settings\Standard\Dokumenty\DUM-př +prv\Ovoce a zelenina\P1080448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/>
              </a:extLst>
            </a:blip>
            <a:srcRect l="8663" t="-20403" r="-29341" b="16757"/>
            <a:stretch/>
          </p:blipFill>
          <p:spPr bwMode="auto">
            <a:xfrm rot="16200000">
              <a:off x="1413638" y="4226099"/>
              <a:ext cx="1867545" cy="1063693"/>
            </a:xfrm>
            <a:prstGeom prst="roundRect">
              <a:avLst/>
            </a:prstGeom>
            <a:noFill/>
            <a:extLst>
              <a:ext uri="{909E8E84-426E-40DD-AFC4-6F175D3DCCD1}"/>
            </a:extLst>
          </p:spPr>
        </p:pic>
      </p:grpSp>
      <p:pic>
        <p:nvPicPr>
          <p:cNvPr id="32" name="Picture 12" descr="C:\Documents and Settings\Standard\Dokumenty\DUM-př +prv\Ovoce a zelenina\P1080448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8663" t="-20403" r="-29341" b="16757"/>
          <a:stretch/>
        </p:blipFill>
        <p:spPr bwMode="auto">
          <a:xfrm rot="16200000">
            <a:off x="1883552" y="4255016"/>
            <a:ext cx="1867545" cy="892658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2061" name="Picture 13" descr="C:\Documents and Settings\Standard\Plocha\Přírodniny\P1110534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/>
            </a:extLst>
          </a:blip>
          <a:srcRect l="26255" t="11457" r="19075" b="8863"/>
          <a:stretch/>
        </p:blipFill>
        <p:spPr bwMode="auto">
          <a:xfrm>
            <a:off x="3286704" y="3179134"/>
            <a:ext cx="901236" cy="985129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35" name="Picture 13" descr="C:\Documents and Settings\Standard\Plocha\Přírodniny\P1110534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/>
            </a:extLst>
          </a:blip>
          <a:srcRect l="26255" t="11457" r="19075" b="8863"/>
          <a:stretch/>
        </p:blipFill>
        <p:spPr bwMode="auto">
          <a:xfrm>
            <a:off x="3995936" y="2761809"/>
            <a:ext cx="901236" cy="985129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36" name="Picture 13" descr="C:\Documents and Settings\Standard\Plocha\Přírodniny\P1110534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/>
            </a:extLst>
          </a:blip>
          <a:srcRect l="26255" t="11457" r="19075" b="8863"/>
          <a:stretch/>
        </p:blipFill>
        <p:spPr bwMode="auto">
          <a:xfrm>
            <a:off x="4769971" y="3212221"/>
            <a:ext cx="901236" cy="985129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80913" name="Picture 14"/>
          <p:cNvPicPr>
            <a:picLocks noChangeAspect="1" noChangeArrowheads="1"/>
          </p:cNvPicPr>
          <p:nvPr/>
        </p:nvPicPr>
        <p:blipFill>
          <a:blip r:embed="rId9"/>
          <a:srcRect l="-34174" t="2" r="20432" b="1979"/>
          <a:stretch>
            <a:fillRect/>
          </a:stretch>
        </p:blipFill>
        <p:spPr bwMode="auto">
          <a:xfrm>
            <a:off x="5526088" y="1860550"/>
            <a:ext cx="97155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14" name="Picture 14"/>
          <p:cNvPicPr>
            <a:picLocks noChangeAspect="1" noChangeArrowheads="1"/>
          </p:cNvPicPr>
          <p:nvPr/>
        </p:nvPicPr>
        <p:blipFill>
          <a:blip r:embed="rId10"/>
          <a:srcRect l="-34174" t="2" r="20432" b="1979"/>
          <a:stretch>
            <a:fillRect/>
          </a:stretch>
        </p:blipFill>
        <p:spPr bwMode="auto">
          <a:xfrm>
            <a:off x="7245350" y="1851025"/>
            <a:ext cx="965200" cy="148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15" name="Picture 14"/>
          <p:cNvPicPr>
            <a:picLocks noChangeAspect="1" noChangeArrowheads="1"/>
          </p:cNvPicPr>
          <p:nvPr/>
        </p:nvPicPr>
        <p:blipFill>
          <a:blip r:embed="rId9"/>
          <a:srcRect l="-34174" t="2" r="20432" b="1979"/>
          <a:stretch>
            <a:fillRect/>
          </a:stretch>
        </p:blipFill>
        <p:spPr bwMode="auto">
          <a:xfrm>
            <a:off x="6067425" y="1860550"/>
            <a:ext cx="97155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16" name="Picture 14"/>
          <p:cNvPicPr>
            <a:picLocks noChangeAspect="1" noChangeArrowheads="1"/>
          </p:cNvPicPr>
          <p:nvPr/>
        </p:nvPicPr>
        <p:blipFill>
          <a:blip r:embed="rId9"/>
          <a:srcRect l="-34174" t="2" r="20432" b="1979"/>
          <a:stretch>
            <a:fillRect/>
          </a:stretch>
        </p:blipFill>
        <p:spPr bwMode="auto">
          <a:xfrm>
            <a:off x="6588125" y="1830388"/>
            <a:ext cx="971550" cy="149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5862154" y="4228524"/>
            <a:ext cx="703422" cy="71820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8" name="Picture 16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6186354" y="4946728"/>
            <a:ext cx="743908" cy="7595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9" name="Picture 16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6994921" y="4928705"/>
            <a:ext cx="743908" cy="7595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50" name="Picture 16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6622967" y="4206159"/>
            <a:ext cx="743908" cy="7595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51" name="Picture 16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/>
            </a:extLst>
          </a:blip>
          <a:srcRect l="23767" t="11886" r="30540" b="18179"/>
          <a:stretch/>
        </p:blipFill>
        <p:spPr bwMode="auto">
          <a:xfrm>
            <a:off x="7417744" y="4210944"/>
            <a:ext cx="743908" cy="75954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4" name="Obdélník 3"/>
          <p:cNvSpPr/>
          <p:nvPr/>
        </p:nvSpPr>
        <p:spPr>
          <a:xfrm>
            <a:off x="1066800" y="1517650"/>
            <a:ext cx="2197100" cy="3429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6102350" y="1457325"/>
            <a:ext cx="1938338" cy="28733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463925" y="4292600"/>
            <a:ext cx="2206625" cy="40798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950913" y="5768975"/>
            <a:ext cx="2165350" cy="3968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989638" y="5819775"/>
            <a:ext cx="2220912" cy="358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927" name="TextovéPole 18"/>
          <p:cNvSpPr txBox="1">
            <a:spLocks noChangeArrowheads="1"/>
          </p:cNvSpPr>
          <p:nvPr/>
        </p:nvSpPr>
        <p:spPr bwMode="auto">
          <a:xfrm>
            <a:off x="1285875" y="3505200"/>
            <a:ext cx="3460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A</a:t>
            </a:r>
          </a:p>
        </p:txBody>
      </p:sp>
      <p:sp>
        <p:nvSpPr>
          <p:cNvPr id="80928" name="TextovéPole 21"/>
          <p:cNvSpPr txBox="1">
            <a:spLocks noChangeArrowheads="1"/>
          </p:cNvSpPr>
          <p:nvPr/>
        </p:nvSpPr>
        <p:spPr bwMode="auto">
          <a:xfrm>
            <a:off x="1771650" y="3505200"/>
            <a:ext cx="3587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J</a:t>
            </a:r>
          </a:p>
        </p:txBody>
      </p:sp>
      <p:sp>
        <p:nvSpPr>
          <p:cNvPr id="80929" name="TextovéPole 26"/>
          <p:cNvSpPr txBox="1">
            <a:spLocks noChangeArrowheads="1"/>
          </p:cNvSpPr>
          <p:nvPr/>
        </p:nvSpPr>
        <p:spPr bwMode="auto">
          <a:xfrm>
            <a:off x="2209800" y="3505200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R</a:t>
            </a:r>
          </a:p>
        </p:txBody>
      </p:sp>
      <p:sp>
        <p:nvSpPr>
          <p:cNvPr id="80930" name="TextovéPole 2047"/>
          <p:cNvSpPr txBox="1">
            <a:spLocks noChangeArrowheads="1"/>
          </p:cNvSpPr>
          <p:nvPr/>
        </p:nvSpPr>
        <p:spPr bwMode="auto">
          <a:xfrm>
            <a:off x="2633663" y="3505200"/>
            <a:ext cx="3698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E</a:t>
            </a:r>
          </a:p>
        </p:txBody>
      </p:sp>
      <p:sp>
        <p:nvSpPr>
          <p:cNvPr id="80931" name="TextovéPole 2057"/>
          <p:cNvSpPr txBox="1">
            <a:spLocks noChangeArrowheads="1"/>
          </p:cNvSpPr>
          <p:nvPr/>
        </p:nvSpPr>
        <p:spPr bwMode="auto">
          <a:xfrm>
            <a:off x="7085013" y="6065838"/>
            <a:ext cx="4032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M</a:t>
            </a:r>
          </a:p>
        </p:txBody>
      </p:sp>
      <p:sp>
        <p:nvSpPr>
          <p:cNvPr id="80932" name="TextovéPole 2058"/>
          <p:cNvSpPr txBox="1">
            <a:spLocks noChangeArrowheads="1"/>
          </p:cNvSpPr>
          <p:nvPr/>
        </p:nvSpPr>
        <p:spPr bwMode="auto">
          <a:xfrm>
            <a:off x="6503988" y="6065838"/>
            <a:ext cx="3270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K</a:t>
            </a:r>
          </a:p>
        </p:txBody>
      </p:sp>
      <p:sp>
        <p:nvSpPr>
          <p:cNvPr id="80933" name="TextovéPole 2062"/>
          <p:cNvSpPr txBox="1">
            <a:spLocks noChangeArrowheads="1"/>
          </p:cNvSpPr>
          <p:nvPr/>
        </p:nvSpPr>
        <p:spPr bwMode="auto">
          <a:xfrm>
            <a:off x="7459663" y="6065838"/>
            <a:ext cx="3302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R</a:t>
            </a:r>
          </a:p>
        </p:txBody>
      </p:sp>
      <p:sp>
        <p:nvSpPr>
          <p:cNvPr id="80934" name="TextovéPole 2064"/>
          <p:cNvSpPr txBox="1">
            <a:spLocks noChangeArrowheads="1"/>
          </p:cNvSpPr>
          <p:nvPr/>
        </p:nvSpPr>
        <p:spPr bwMode="auto">
          <a:xfrm>
            <a:off x="6800850" y="6065838"/>
            <a:ext cx="3143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E</a:t>
            </a:r>
          </a:p>
        </p:txBody>
      </p:sp>
      <p:sp>
        <p:nvSpPr>
          <p:cNvPr id="80935" name="TextovéPole 2066"/>
          <p:cNvSpPr txBox="1">
            <a:spLocks noChangeArrowheads="1"/>
          </p:cNvSpPr>
          <p:nvPr/>
        </p:nvSpPr>
        <p:spPr bwMode="auto">
          <a:xfrm>
            <a:off x="1465263" y="6097588"/>
            <a:ext cx="3921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B</a:t>
            </a:r>
          </a:p>
        </p:txBody>
      </p:sp>
      <p:sp>
        <p:nvSpPr>
          <p:cNvPr id="80936" name="TextovéPole 2067"/>
          <p:cNvSpPr txBox="1">
            <a:spLocks noChangeArrowheads="1"/>
          </p:cNvSpPr>
          <p:nvPr/>
        </p:nvSpPr>
        <p:spPr bwMode="auto">
          <a:xfrm>
            <a:off x="1814513" y="6097588"/>
            <a:ext cx="3762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E</a:t>
            </a:r>
          </a:p>
        </p:txBody>
      </p:sp>
      <p:sp>
        <p:nvSpPr>
          <p:cNvPr id="80937" name="TextovéPole 2068"/>
          <p:cNvSpPr txBox="1">
            <a:spLocks noChangeArrowheads="1"/>
          </p:cNvSpPr>
          <p:nvPr/>
        </p:nvSpPr>
        <p:spPr bwMode="auto">
          <a:xfrm>
            <a:off x="2147888" y="6097588"/>
            <a:ext cx="285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I</a:t>
            </a:r>
          </a:p>
        </p:txBody>
      </p:sp>
      <p:sp>
        <p:nvSpPr>
          <p:cNvPr id="80938" name="TextovéPole 2070"/>
          <p:cNvSpPr txBox="1">
            <a:spLocks noChangeArrowheads="1"/>
          </p:cNvSpPr>
          <p:nvPr/>
        </p:nvSpPr>
        <p:spPr bwMode="auto">
          <a:xfrm>
            <a:off x="2390775" y="6097588"/>
            <a:ext cx="4191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U</a:t>
            </a:r>
          </a:p>
        </p:txBody>
      </p:sp>
      <p:sp>
        <p:nvSpPr>
          <p:cNvPr id="80939" name="TextovéPole 2071"/>
          <p:cNvSpPr txBox="1">
            <a:spLocks noChangeArrowheads="1"/>
          </p:cNvSpPr>
          <p:nvPr/>
        </p:nvSpPr>
        <p:spPr bwMode="auto">
          <a:xfrm>
            <a:off x="2767013" y="6097588"/>
            <a:ext cx="3492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sz="2800" b="1">
                <a:latin typeface="Century Gothic" pitchFamily="34" charset="0"/>
              </a:rPr>
              <a:t>L</a:t>
            </a:r>
          </a:p>
        </p:txBody>
      </p:sp>
      <p:sp>
        <p:nvSpPr>
          <p:cNvPr id="80940" name="TextovéPole 17"/>
          <p:cNvSpPr txBox="1">
            <a:spLocks noChangeArrowheads="1"/>
          </p:cNvSpPr>
          <p:nvPr/>
        </p:nvSpPr>
        <p:spPr bwMode="auto">
          <a:xfrm>
            <a:off x="4743450" y="4776788"/>
            <a:ext cx="5508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 Á</a:t>
            </a:r>
          </a:p>
        </p:txBody>
      </p:sp>
      <p:sp>
        <p:nvSpPr>
          <p:cNvPr id="80941" name="TextovéPole 2049"/>
          <p:cNvSpPr txBox="1">
            <a:spLocks noChangeArrowheads="1"/>
          </p:cNvSpPr>
          <p:nvPr/>
        </p:nvSpPr>
        <p:spPr bwMode="auto">
          <a:xfrm>
            <a:off x="4014788" y="4803775"/>
            <a:ext cx="393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R</a:t>
            </a:r>
          </a:p>
        </p:txBody>
      </p:sp>
      <p:sp>
        <p:nvSpPr>
          <p:cNvPr id="80942" name="TextovéPole 2050"/>
          <p:cNvSpPr txBox="1">
            <a:spLocks noChangeArrowheads="1"/>
          </p:cNvSpPr>
          <p:nvPr/>
        </p:nvSpPr>
        <p:spPr bwMode="auto">
          <a:xfrm>
            <a:off x="4273550" y="4794250"/>
            <a:ext cx="4286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H</a:t>
            </a:r>
          </a:p>
        </p:txBody>
      </p:sp>
      <p:sp>
        <p:nvSpPr>
          <p:cNvPr id="80943" name="TextovéPole 2051"/>
          <p:cNvSpPr txBox="1">
            <a:spLocks noChangeArrowheads="1"/>
          </p:cNvSpPr>
          <p:nvPr/>
        </p:nvSpPr>
        <p:spPr bwMode="auto">
          <a:xfrm>
            <a:off x="3721100" y="4797425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H</a:t>
            </a:r>
          </a:p>
        </p:txBody>
      </p:sp>
      <p:sp>
        <p:nvSpPr>
          <p:cNvPr id="80944" name="Obdélník 2072"/>
          <p:cNvSpPr>
            <a:spLocks noChangeArrowheads="1"/>
          </p:cNvSpPr>
          <p:nvPr/>
        </p:nvSpPr>
        <p:spPr bwMode="auto">
          <a:xfrm>
            <a:off x="4567238" y="4776788"/>
            <a:ext cx="4651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entury Gothic" pitchFamily="34" charset="0"/>
              </a:rPr>
              <a:t>C</a:t>
            </a:r>
          </a:p>
        </p:txBody>
      </p:sp>
      <p:sp>
        <p:nvSpPr>
          <p:cNvPr id="80945" name="TextovéPole 2073"/>
          <p:cNvSpPr txBox="1">
            <a:spLocks noChangeArrowheads="1"/>
          </p:cNvSpPr>
          <p:nvPr/>
        </p:nvSpPr>
        <p:spPr bwMode="auto">
          <a:xfrm>
            <a:off x="6921500" y="3500438"/>
            <a:ext cx="406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K</a:t>
            </a:r>
          </a:p>
        </p:txBody>
      </p:sp>
      <p:sp>
        <p:nvSpPr>
          <p:cNvPr id="80946" name="TextovéPole 2074"/>
          <p:cNvSpPr txBox="1">
            <a:spLocks noChangeArrowheads="1"/>
          </p:cNvSpPr>
          <p:nvPr/>
        </p:nvSpPr>
        <p:spPr bwMode="auto">
          <a:xfrm>
            <a:off x="7519988" y="3500438"/>
            <a:ext cx="377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Ě</a:t>
            </a:r>
          </a:p>
        </p:txBody>
      </p:sp>
      <p:sp>
        <p:nvSpPr>
          <p:cNvPr id="80947" name="TextovéPole 2075"/>
          <p:cNvSpPr txBox="1">
            <a:spLocks noChangeArrowheads="1"/>
          </p:cNvSpPr>
          <p:nvPr/>
        </p:nvSpPr>
        <p:spPr bwMode="auto">
          <a:xfrm>
            <a:off x="7205663" y="3500438"/>
            <a:ext cx="436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V</a:t>
            </a:r>
          </a:p>
        </p:txBody>
      </p:sp>
      <p:sp>
        <p:nvSpPr>
          <p:cNvPr id="80948" name="TextovéPole 2076"/>
          <p:cNvSpPr txBox="1">
            <a:spLocks noChangeArrowheads="1"/>
          </p:cNvSpPr>
          <p:nvPr/>
        </p:nvSpPr>
        <p:spPr bwMode="auto">
          <a:xfrm>
            <a:off x="6092825" y="3500438"/>
            <a:ext cx="336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T</a:t>
            </a:r>
          </a:p>
        </p:txBody>
      </p:sp>
      <p:sp>
        <p:nvSpPr>
          <p:cNvPr id="80949" name="TextovéPole 2077"/>
          <p:cNvSpPr txBox="1">
            <a:spLocks noChangeArrowheads="1"/>
          </p:cNvSpPr>
          <p:nvPr/>
        </p:nvSpPr>
        <p:spPr bwMode="auto">
          <a:xfrm>
            <a:off x="6307138" y="3500438"/>
            <a:ext cx="4079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K</a:t>
            </a:r>
          </a:p>
        </p:txBody>
      </p:sp>
      <p:sp>
        <p:nvSpPr>
          <p:cNvPr id="80950" name="TextovéPole 2078"/>
          <p:cNvSpPr txBox="1">
            <a:spLocks noChangeArrowheads="1"/>
          </p:cNvSpPr>
          <p:nvPr/>
        </p:nvSpPr>
        <p:spPr bwMode="auto">
          <a:xfrm>
            <a:off x="6592888" y="3500438"/>
            <a:ext cx="450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Gothic" pitchFamily="34" charset="0"/>
              </a:rPr>
              <a:t>Á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85863" y="1457325"/>
            <a:ext cx="18018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entury Gothic" pitchFamily="34" charset="0"/>
              </a:rPr>
              <a:t>C I B U L 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273800" y="1374775"/>
            <a:ext cx="1552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entury Gothic" pitchFamily="34" charset="0"/>
              </a:rPr>
              <a:t>M R K E V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736975" y="4259263"/>
            <a:ext cx="1731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entury Gothic" pitchFamily="34" charset="0"/>
              </a:rPr>
              <a:t>K V Ě T Á K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247775" y="5768975"/>
            <a:ext cx="160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entury Gothic" pitchFamily="34" charset="0"/>
              </a:rPr>
              <a:t>H R Á C H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265863" y="5757863"/>
            <a:ext cx="1504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entury Gothic" pitchFamily="34" charset="0"/>
              </a:rPr>
              <a:t>R A J Č E</a:t>
            </a:r>
          </a:p>
        </p:txBody>
      </p:sp>
      <p:sp>
        <p:nvSpPr>
          <p:cNvPr id="10" name="Veselý obličej 9"/>
          <p:cNvSpPr/>
          <p:nvPr/>
        </p:nvSpPr>
        <p:spPr>
          <a:xfrm>
            <a:off x="4183063" y="5411788"/>
            <a:ext cx="914400" cy="914400"/>
          </a:xfrm>
          <a:prstGeom prst="smileyFac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000"/>
                            </p:stCondLst>
                            <p:childTnLst>
                              <p:par>
                                <p:cTn id="39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6" grpId="0"/>
      <p:bldP spid="17" grpId="0"/>
      <p:bldP spid="21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ovéPole 14"/>
          <p:cNvSpPr txBox="1">
            <a:spLocks noChangeArrowheads="1"/>
          </p:cNvSpPr>
          <p:nvPr/>
        </p:nvSpPr>
        <p:spPr bwMode="auto">
          <a:xfrm>
            <a:off x="4716463" y="5141913"/>
            <a:ext cx="334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B</a:t>
            </a:r>
          </a:p>
        </p:txBody>
      </p:sp>
      <p:pic>
        <p:nvPicPr>
          <p:cNvPr id="82947" name="Picture 2" descr="C:\Documents and Settings\Standard\Dokumenty\DUM-př +prv\Houby,borůvky\P107056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8413" y="1484313"/>
            <a:ext cx="3332162" cy="2498725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</p:spPr>
      </p:pic>
      <p:pic>
        <p:nvPicPr>
          <p:cNvPr id="82948" name="Picture 5" descr="C:\Documents and Settings\Standard\Dokumenty\DUM-př +prv\Houby,borůvky\P107056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27113" y="1484313"/>
            <a:ext cx="3373437" cy="2530475"/>
          </a:xfrm>
          <a:prstGeom prst="rect">
            <a:avLst/>
          </a:prstGeom>
          <a:solidFill>
            <a:srgbClr val="92D050"/>
          </a:solidFill>
          <a:ln w="57150">
            <a:solidFill>
              <a:srgbClr val="00B050"/>
            </a:solidFill>
            <a:miter lim="800000"/>
            <a:headEnd/>
            <a:tailEnd/>
          </a:ln>
        </p:spPr>
      </p:pic>
      <p:pic>
        <p:nvPicPr>
          <p:cNvPr id="82949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3225" y="4579938"/>
            <a:ext cx="1341438" cy="9445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98438" y="138113"/>
            <a:ext cx="93614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KE KTERÉMU PLODU PATŘÍ KTERÁ SEMENA ?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2951" name="TextovéPole 4"/>
          <p:cNvSpPr txBox="1">
            <a:spLocks noChangeArrowheads="1"/>
          </p:cNvSpPr>
          <p:nvPr/>
        </p:nvSpPr>
        <p:spPr bwMode="auto">
          <a:xfrm>
            <a:off x="531813" y="1341438"/>
            <a:ext cx="495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Georgia" pitchFamily="18" charset="0"/>
              </a:rPr>
              <a:t>A</a:t>
            </a:r>
          </a:p>
        </p:txBody>
      </p:sp>
      <p:sp>
        <p:nvSpPr>
          <p:cNvPr id="82952" name="TextovéPole 6"/>
          <p:cNvSpPr txBox="1">
            <a:spLocks noChangeArrowheads="1"/>
          </p:cNvSpPr>
          <p:nvPr/>
        </p:nvSpPr>
        <p:spPr bwMode="auto">
          <a:xfrm>
            <a:off x="4575175" y="1370013"/>
            <a:ext cx="552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Georgia" pitchFamily="18" charset="0"/>
              </a:rPr>
              <a:t>B</a:t>
            </a:r>
            <a:r>
              <a:rPr lang="cs-CZ">
                <a:latin typeface="Georgia" pitchFamily="18" charset="0"/>
              </a:rPr>
              <a:t> </a:t>
            </a:r>
          </a:p>
        </p:txBody>
      </p:sp>
      <p:sp>
        <p:nvSpPr>
          <p:cNvPr id="82953" name="TextovéPole 7"/>
          <p:cNvSpPr txBox="1">
            <a:spLocks noChangeArrowheads="1"/>
          </p:cNvSpPr>
          <p:nvPr/>
        </p:nvSpPr>
        <p:spPr bwMode="auto">
          <a:xfrm>
            <a:off x="1027113" y="4518025"/>
            <a:ext cx="360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B050"/>
                </a:solidFill>
                <a:latin typeface="Georgia" pitchFamily="18" charset="0"/>
              </a:rPr>
              <a:t>1</a:t>
            </a:r>
          </a:p>
        </p:txBody>
      </p:sp>
      <p:sp>
        <p:nvSpPr>
          <p:cNvPr id="82954" name="TextovéPole 8"/>
          <p:cNvSpPr txBox="1">
            <a:spLocks noChangeArrowheads="1"/>
          </p:cNvSpPr>
          <p:nvPr/>
        </p:nvSpPr>
        <p:spPr bwMode="auto">
          <a:xfrm>
            <a:off x="3708400" y="4332288"/>
            <a:ext cx="441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Georgia" pitchFamily="18" charset="0"/>
              </a:rPr>
              <a:t>2</a:t>
            </a:r>
          </a:p>
        </p:txBody>
      </p:sp>
      <p:sp>
        <p:nvSpPr>
          <p:cNvPr id="82955" name="TextovéPole 10"/>
          <p:cNvSpPr txBox="1">
            <a:spLocks noChangeArrowheads="1"/>
          </p:cNvSpPr>
          <p:nvPr/>
        </p:nvSpPr>
        <p:spPr bwMode="auto">
          <a:xfrm>
            <a:off x="4303713" y="5937250"/>
            <a:ext cx="412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 </a:t>
            </a:r>
            <a:r>
              <a:rPr lang="cs-CZ" b="1">
                <a:latin typeface="Georgia" pitchFamily="18" charset="0"/>
              </a:rPr>
              <a:t>A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176713" y="5937250"/>
          <a:ext cx="1441450" cy="82232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54804"/>
                <a:gridCol w="685356"/>
              </a:tblGrid>
              <a:tr h="341245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A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412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2967" name="TextovéPole 11"/>
          <p:cNvSpPr txBox="1">
            <a:spLocks noChangeArrowheads="1"/>
          </p:cNvSpPr>
          <p:nvPr/>
        </p:nvSpPr>
        <p:spPr bwMode="auto">
          <a:xfrm>
            <a:off x="5040313" y="5937250"/>
            <a:ext cx="427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Georgia" pitchFamily="18" charset="0"/>
              </a:rPr>
              <a:t> B</a:t>
            </a:r>
          </a:p>
        </p:txBody>
      </p:sp>
      <p:sp>
        <p:nvSpPr>
          <p:cNvPr id="82968" name="TextovéPole 1"/>
          <p:cNvSpPr txBox="1">
            <a:spLocks noChangeArrowheads="1"/>
          </p:cNvSpPr>
          <p:nvPr/>
        </p:nvSpPr>
        <p:spPr bwMode="auto">
          <a:xfrm>
            <a:off x="5940425" y="4760913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50"/>
                </a:solidFill>
                <a:latin typeface="Georgia" pitchFamily="18" charset="0"/>
              </a:rPr>
              <a:t>3</a:t>
            </a:r>
          </a:p>
        </p:txBody>
      </p:sp>
      <p:sp>
        <p:nvSpPr>
          <p:cNvPr id="82969" name="TextovéPole 12"/>
          <p:cNvSpPr txBox="1">
            <a:spLocks noChangeArrowheads="1"/>
          </p:cNvSpPr>
          <p:nvPr/>
        </p:nvSpPr>
        <p:spPr bwMode="auto">
          <a:xfrm>
            <a:off x="323850" y="661988"/>
            <a:ext cx="2495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Podívej se pod semena</a:t>
            </a:r>
          </a:p>
        </p:txBody>
      </p:sp>
      <p:sp>
        <p:nvSpPr>
          <p:cNvPr id="82970" name="TextovéPole 13"/>
          <p:cNvSpPr txBox="1">
            <a:spLocks noChangeArrowheads="1"/>
          </p:cNvSpPr>
          <p:nvPr/>
        </p:nvSpPr>
        <p:spPr bwMode="auto">
          <a:xfrm>
            <a:off x="1979613" y="5232400"/>
            <a:ext cx="33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A</a:t>
            </a:r>
          </a:p>
        </p:txBody>
      </p:sp>
      <p:pic>
        <p:nvPicPr>
          <p:cNvPr id="6" name="Picture 8" descr="C:\Documents and Settings\Standard\Dokumenty\DUM-př +prv\Ovoce a zelenina\P108045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25095" t="18005" r="25904" b="43040"/>
          <a:stretch/>
        </p:blipFill>
        <p:spPr bwMode="auto">
          <a:xfrm>
            <a:off x="1272306" y="4823004"/>
            <a:ext cx="2095128" cy="1249177"/>
          </a:xfrm>
          <a:prstGeom prst="ellipse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/>
          </a:extLst>
        </p:spPr>
      </p:pic>
      <p:sp>
        <p:nvSpPr>
          <p:cNvPr id="82972" name="TextovéPole 15"/>
          <p:cNvSpPr txBox="1">
            <a:spLocks noChangeArrowheads="1"/>
          </p:cNvSpPr>
          <p:nvPr/>
        </p:nvSpPr>
        <p:spPr bwMode="auto">
          <a:xfrm>
            <a:off x="6875463" y="5022850"/>
            <a:ext cx="10096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Georgia" pitchFamily="18" charset="0"/>
              </a:rPr>
              <a:t>Čočka-</a:t>
            </a:r>
          </a:p>
          <a:p>
            <a:r>
              <a:rPr lang="cs-CZ" sz="1400">
                <a:latin typeface="Georgia" pitchFamily="18" charset="0"/>
              </a:rPr>
              <a:t>není obrázek</a:t>
            </a:r>
          </a:p>
          <a:p>
            <a:r>
              <a:rPr lang="cs-CZ" sz="1400">
                <a:latin typeface="Georgia" pitchFamily="18" charset="0"/>
              </a:rPr>
              <a:t>plodu</a:t>
            </a:r>
          </a:p>
        </p:txBody>
      </p:sp>
      <p:pic>
        <p:nvPicPr>
          <p:cNvPr id="3" name="Picture 2" descr="C:\Documents and Settings\Standard\Plocha\Přírodniny\P1110681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25621" t="24523" r="25865" b="30382"/>
          <a:stretch/>
        </p:blipFill>
        <p:spPr bwMode="auto">
          <a:xfrm>
            <a:off x="6444208" y="4894175"/>
            <a:ext cx="1587641" cy="1106836"/>
          </a:xfrm>
          <a:prstGeom prst="ellipse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/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Standard\Dokumenty\DUM-př +prv\Houby,borůvky\P107056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8413" y="1484313"/>
            <a:ext cx="3332162" cy="2498725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</p:spPr>
      </p:pic>
      <p:pic>
        <p:nvPicPr>
          <p:cNvPr id="1029" name="Picture 5" descr="C:\Documents and Settings\Standard\Dokumenty\DUM-př +prv\Houby,borůvky\P107056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19175" y="1452563"/>
            <a:ext cx="3373438" cy="2530475"/>
          </a:xfrm>
          <a:prstGeom prst="rect">
            <a:avLst/>
          </a:prstGeom>
          <a:solidFill>
            <a:srgbClr val="92D050"/>
          </a:solidFill>
          <a:ln w="57150">
            <a:solidFill>
              <a:srgbClr val="00B050"/>
            </a:solidFill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98438" y="138113"/>
            <a:ext cx="93614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KE KTERÉMU PLODU PATŘÍ KTERÁ SEMENA ?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4996" name="TextovéPole 4"/>
          <p:cNvSpPr txBox="1">
            <a:spLocks noChangeArrowheads="1"/>
          </p:cNvSpPr>
          <p:nvPr/>
        </p:nvSpPr>
        <p:spPr bwMode="auto">
          <a:xfrm>
            <a:off x="531813" y="1341438"/>
            <a:ext cx="495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Trebuchet MS" pitchFamily="34" charset="0"/>
              </a:rPr>
              <a:t>A</a:t>
            </a:r>
          </a:p>
        </p:txBody>
      </p:sp>
      <p:sp>
        <p:nvSpPr>
          <p:cNvPr id="84997" name="TextovéPole 6"/>
          <p:cNvSpPr txBox="1">
            <a:spLocks noChangeArrowheads="1"/>
          </p:cNvSpPr>
          <p:nvPr/>
        </p:nvSpPr>
        <p:spPr bwMode="auto">
          <a:xfrm>
            <a:off x="4575175" y="1370013"/>
            <a:ext cx="552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Trebuchet MS" pitchFamily="34" charset="0"/>
              </a:rPr>
              <a:t>B</a:t>
            </a:r>
            <a:r>
              <a:rPr lang="cs-CZ">
                <a:latin typeface="Trebuchet MS" pitchFamily="34" charset="0"/>
              </a:rPr>
              <a:t> </a:t>
            </a:r>
          </a:p>
        </p:txBody>
      </p: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3814763" y="4298950"/>
            <a:ext cx="1844675" cy="1192213"/>
            <a:chOff x="3707904" y="4331890"/>
            <a:chExt cx="1846054" cy="1193145"/>
          </a:xfrm>
        </p:grpSpPr>
        <p:pic>
          <p:nvPicPr>
            <p:cNvPr id="85022" name="Picture 7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213422" y="4580566"/>
              <a:ext cx="1340536" cy="944469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</p:spPr>
        </p:pic>
        <p:sp>
          <p:nvSpPr>
            <p:cNvPr id="85023" name="TextovéPole 8"/>
            <p:cNvSpPr txBox="1">
              <a:spLocks noChangeArrowheads="1"/>
            </p:cNvSpPr>
            <p:nvPr/>
          </p:nvSpPr>
          <p:spPr bwMode="auto">
            <a:xfrm>
              <a:off x="3707904" y="4331890"/>
              <a:ext cx="441146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200" b="1">
                  <a:solidFill>
                    <a:srgbClr val="00B050"/>
                  </a:solidFill>
                  <a:latin typeface="Trebuchet MS" pitchFamily="34" charset="0"/>
                </a:rPr>
                <a:t>2</a:t>
              </a:r>
            </a:p>
          </p:txBody>
        </p:sp>
      </p:grpSp>
      <p:sp>
        <p:nvSpPr>
          <p:cNvPr id="84999" name="TextovéPole 10"/>
          <p:cNvSpPr txBox="1">
            <a:spLocks noChangeArrowheads="1"/>
          </p:cNvSpPr>
          <p:nvPr/>
        </p:nvSpPr>
        <p:spPr bwMode="auto">
          <a:xfrm>
            <a:off x="4303713" y="5937250"/>
            <a:ext cx="412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 </a:t>
            </a:r>
            <a:r>
              <a:rPr lang="cs-CZ" b="1">
                <a:latin typeface="Trebuchet MS" pitchFamily="34" charset="0"/>
              </a:rPr>
              <a:t>A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213225" y="5668963"/>
          <a:ext cx="1404938" cy="10906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35839"/>
                <a:gridCol w="668135"/>
              </a:tblGrid>
              <a:tr h="606253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A 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50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5011" name="TextovéPole 11"/>
          <p:cNvSpPr txBox="1">
            <a:spLocks noChangeArrowheads="1"/>
          </p:cNvSpPr>
          <p:nvPr/>
        </p:nvSpPr>
        <p:spPr bwMode="auto">
          <a:xfrm>
            <a:off x="5051425" y="5707063"/>
            <a:ext cx="4270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 B</a:t>
            </a:r>
          </a:p>
        </p:txBody>
      </p:sp>
      <p:sp>
        <p:nvSpPr>
          <p:cNvPr id="85012" name="TextovéPole 12"/>
          <p:cNvSpPr txBox="1">
            <a:spLocks noChangeArrowheads="1"/>
          </p:cNvSpPr>
          <p:nvPr/>
        </p:nvSpPr>
        <p:spPr bwMode="auto">
          <a:xfrm>
            <a:off x="323850" y="661988"/>
            <a:ext cx="37036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Klikni na správný obrázek s číslem</a:t>
            </a:r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1065213" y="4298950"/>
            <a:ext cx="2341562" cy="1541463"/>
            <a:chOff x="1027076" y="4517457"/>
            <a:chExt cx="2340358" cy="1541564"/>
          </a:xfrm>
        </p:grpSpPr>
        <p:sp>
          <p:nvSpPr>
            <p:cNvPr id="85020" name="TextovéPole 7"/>
            <p:cNvSpPr txBox="1">
              <a:spLocks noChangeArrowheads="1"/>
            </p:cNvSpPr>
            <p:nvPr/>
          </p:nvSpPr>
          <p:spPr bwMode="auto">
            <a:xfrm>
              <a:off x="1027076" y="4517457"/>
              <a:ext cx="360996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3200">
                  <a:solidFill>
                    <a:srgbClr val="00B050"/>
                  </a:solidFill>
                  <a:latin typeface="Trebuchet MS" pitchFamily="34" charset="0"/>
                </a:rPr>
                <a:t>1</a:t>
              </a:r>
            </a:p>
          </p:txBody>
        </p:sp>
        <p:pic>
          <p:nvPicPr>
            <p:cNvPr id="6" name="Picture 8" descr="C:\Documents and Settings\Standard\Dokumenty\DUM-př +prv\Ovoce a zelenina\P1080455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/>
              </a:extLst>
            </a:blip>
            <a:srcRect l="25095" t="18005" r="25904" b="43040"/>
            <a:stretch/>
          </p:blipFill>
          <p:spPr bwMode="auto">
            <a:xfrm>
              <a:off x="1272306" y="4809844"/>
              <a:ext cx="2095128" cy="1249177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/>
            </a:extLst>
          </p:spPr>
        </p:pic>
      </p:grpSp>
      <p:pic>
        <p:nvPicPr>
          <p:cNvPr id="20" name="Picture 8" descr="C:\Documents and Settings\Standard\Dokumenty\DUM-př +prv\Ovoce a zelenina\P108045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51560" t="32333" r="33898" b="46851"/>
          <a:stretch/>
        </p:blipFill>
        <p:spPr bwMode="auto">
          <a:xfrm>
            <a:off x="4304326" y="6190488"/>
            <a:ext cx="547155" cy="587387"/>
          </a:xfrm>
          <a:prstGeom prst="ellipse">
            <a:avLst/>
          </a:prstGeom>
          <a:noFill/>
          <a:ln w="19050">
            <a:noFill/>
          </a:ln>
          <a:extLst>
            <a:ext uri="{909E8E84-426E-40DD-AFC4-6F175D3DCCD1}"/>
          </a:extLst>
        </p:spPr>
      </p:pic>
      <p:pic>
        <p:nvPicPr>
          <p:cNvPr id="21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/>
            </a:extLst>
          </a:blip>
          <a:srcRect t="39756" r="18682"/>
          <a:stretch/>
        </p:blipFill>
        <p:spPr bwMode="auto">
          <a:xfrm rot="1565975">
            <a:off x="4922990" y="6347287"/>
            <a:ext cx="692945" cy="361689"/>
          </a:xfrm>
          <a:prstGeom prst="ellipse">
            <a:avLst/>
          </a:prstGeom>
          <a:noFill/>
          <a:ln w="3175">
            <a:noFill/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85016" name="Obdélník 14"/>
          <p:cNvSpPr>
            <a:spLocks noChangeArrowheads="1"/>
          </p:cNvSpPr>
          <p:nvPr/>
        </p:nvSpPr>
        <p:spPr bwMode="auto">
          <a:xfrm>
            <a:off x="2397125" y="2795588"/>
            <a:ext cx="1638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Trebuchet MS" pitchFamily="34" charset="0"/>
            </a:endParaRPr>
          </a:p>
        </p:txBody>
      </p: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6269038" y="4356100"/>
            <a:ext cx="2141537" cy="1484313"/>
            <a:chOff x="6407404" y="4742741"/>
            <a:chExt cx="1924470" cy="1322053"/>
          </a:xfrm>
        </p:grpSpPr>
        <p:sp>
          <p:nvSpPr>
            <p:cNvPr id="85018" name="TextovéPole 1"/>
            <p:cNvSpPr txBox="1">
              <a:spLocks noChangeArrowheads="1"/>
            </p:cNvSpPr>
            <p:nvPr/>
          </p:nvSpPr>
          <p:spPr bwMode="auto">
            <a:xfrm>
              <a:off x="6407404" y="4742741"/>
              <a:ext cx="40908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800" b="1">
                  <a:solidFill>
                    <a:srgbClr val="00B050"/>
                  </a:solidFill>
                  <a:latin typeface="Trebuchet MS" pitchFamily="34" charset="0"/>
                </a:rPr>
                <a:t>3</a:t>
              </a:r>
            </a:p>
          </p:txBody>
        </p:sp>
        <p:pic>
          <p:nvPicPr>
            <p:cNvPr id="3" name="Picture 2" descr="C:\Documents and Settings\Standard\Plocha\Přírodniny\P1110681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/>
              </a:extLst>
            </a:blip>
            <a:srcRect l="25621" t="24523" r="25865" b="30382"/>
            <a:stretch/>
          </p:blipFill>
          <p:spPr bwMode="auto">
            <a:xfrm>
              <a:off x="6744233" y="4957958"/>
              <a:ext cx="1587641" cy="1106836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/>
            </a:extLst>
          </p:spPr>
        </p:pic>
      </p:grp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25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250"/>
                            </p:stCondLst>
                            <p:childTnLst>
                              <p:par>
                                <p:cTn id="2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25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00"/>
                            </p:stCondLst>
                            <p:childTnLst>
                              <p:par>
                                <p:cTn id="5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28184" y="1866923"/>
            <a:ext cx="2376264" cy="1778101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prst="slope"/>
          </a:sp3d>
          <a:extLst>
            <a:ext uri="{909E8E84-426E-40DD-AFC4-6F175D3DCCD1}"/>
            <a:ext uri="{AF507438-7753-43E0-B8FC-AC1667EBCBE1}"/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4" y="1866923"/>
            <a:ext cx="2597251" cy="1944216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prst="slope"/>
          </a:sp3d>
          <a:extLst>
            <a:ext uri="{909E8E84-426E-40DD-AFC4-6F175D3DCCD1}"/>
            <a:ext uri="{AF507438-7753-43E0-B8FC-AC1667EBCBE1}"/>
          </a:extLst>
        </p:spPr>
      </p:pic>
      <p:sp>
        <p:nvSpPr>
          <p:cNvPr id="2" name="TextovéPole 1"/>
          <p:cNvSpPr txBox="1"/>
          <p:nvPr/>
        </p:nvSpPr>
        <p:spPr>
          <a:xfrm>
            <a:off x="871538" y="4724400"/>
            <a:ext cx="457200" cy="585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62650" y="4594225"/>
            <a:ext cx="288925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7046" name="TextovéPole 3"/>
          <p:cNvSpPr txBox="1">
            <a:spLocks noChangeArrowheads="1"/>
          </p:cNvSpPr>
          <p:nvPr/>
        </p:nvSpPr>
        <p:spPr bwMode="auto">
          <a:xfrm>
            <a:off x="468313" y="420688"/>
            <a:ext cx="8207375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NA OBRÁZKU JSOU 3 ZELENINY ZE STEJNÉHO DRUHU</a:t>
            </a:r>
          </a:p>
          <a:p>
            <a:endParaRPr lang="cs-CZ" sz="3200" b="1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5000" y="4148138"/>
            <a:ext cx="2592388" cy="4318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234113" y="4148138"/>
            <a:ext cx="2376487" cy="4413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7049" name="TextovéPole 6"/>
          <p:cNvSpPr txBox="1">
            <a:spLocks noChangeArrowheads="1"/>
          </p:cNvSpPr>
          <p:nvPr/>
        </p:nvSpPr>
        <p:spPr bwMode="auto">
          <a:xfrm>
            <a:off x="684213" y="5661025"/>
            <a:ext cx="18605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7030A0"/>
                </a:solidFill>
                <a:latin typeface="Calibri" pitchFamily="34" charset="0"/>
              </a:rPr>
              <a:t>Jsou to : 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44376" y="5871552"/>
          <a:ext cx="5807400" cy="36576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27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580740"/>
                <a:gridCol w="580740"/>
                <a:gridCol w="580740"/>
                <a:gridCol w="580740"/>
                <a:gridCol w="580740"/>
                <a:gridCol w="580740"/>
                <a:gridCol w="580740"/>
                <a:gridCol w="580740"/>
                <a:gridCol w="580740"/>
                <a:gridCol w="580740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Documents and Settings\Standard\Plocha\Přírodniny\P111067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/>
            </a:extLst>
          </a:blip>
          <a:srcRect l="-794" t="26805" r="1" b="13342"/>
          <a:stretch/>
        </p:blipFill>
        <p:spPr bwMode="auto">
          <a:xfrm rot="16200000">
            <a:off x="3382256" y="2158813"/>
            <a:ext cx="2681667" cy="119431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slope"/>
          </a:sp3d>
        </p:spPr>
      </p:pic>
      <p:sp>
        <p:nvSpPr>
          <p:cNvPr id="9" name="TextovéPole 8"/>
          <p:cNvSpPr txBox="1"/>
          <p:nvPr/>
        </p:nvSpPr>
        <p:spPr>
          <a:xfrm>
            <a:off x="3911600" y="4668838"/>
            <a:ext cx="428625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P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48188" y="4668838"/>
            <a:ext cx="496887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Ó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19663" y="4668838"/>
            <a:ext cx="442912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R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05288" y="4668838"/>
            <a:ext cx="411162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9075" y="4668838"/>
            <a:ext cx="436563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588" y="4649788"/>
            <a:ext cx="40322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Č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69063" y="4649788"/>
            <a:ext cx="3857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21563" y="4645025"/>
            <a:ext cx="379412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S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27988" y="4641850"/>
            <a:ext cx="4095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53263" y="4649788"/>
            <a:ext cx="45561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N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15250" y="4630738"/>
            <a:ext cx="385763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41600" y="4724400"/>
            <a:ext cx="404813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C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09763" y="4724400"/>
            <a:ext cx="415925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B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95525" y="4719638"/>
            <a:ext cx="293688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I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90663" y="4724400"/>
            <a:ext cx="452437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U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87450" y="4724400"/>
            <a:ext cx="357188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L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87068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89338" y="4162425"/>
            <a:ext cx="241458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28184" y="1866923"/>
            <a:ext cx="2376264" cy="1778101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prst="slope"/>
          </a:sp3d>
          <a:extLst>
            <a:ext uri="{909E8E84-426E-40DD-AFC4-6F175D3DCCD1}"/>
            <a:ext uri="{AF507438-7753-43E0-B8FC-AC1667EBCBE1}"/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4" y="1866923"/>
            <a:ext cx="2597251" cy="1944216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prst="slope"/>
          </a:sp3d>
          <a:extLst>
            <a:ext uri="{909E8E84-426E-40DD-AFC4-6F175D3DCCD1}"/>
            <a:ext uri="{AF507438-7753-43E0-B8FC-AC1667EBCBE1}"/>
          </a:extLst>
        </p:spPr>
      </p:pic>
      <p:sp>
        <p:nvSpPr>
          <p:cNvPr id="2" name="TextovéPole 1"/>
          <p:cNvSpPr txBox="1"/>
          <p:nvPr/>
        </p:nvSpPr>
        <p:spPr>
          <a:xfrm>
            <a:off x="871538" y="4730750"/>
            <a:ext cx="45720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62650" y="4668838"/>
            <a:ext cx="32385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420688"/>
            <a:ext cx="82073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solidFill>
                  <a:srgbClr val="00B050"/>
                </a:solidFill>
                <a:latin typeface="Trebuchet MS" pitchFamily="34" charset="0"/>
              </a:rPr>
              <a:t>NA OBRÁZKU JSOU 3 ZELENINY ZE STEJNÉHO DRUHU</a:t>
            </a:r>
          </a:p>
          <a:p>
            <a:endParaRPr lang="cs-CZ" sz="3200" b="1">
              <a:solidFill>
                <a:srgbClr val="00B050"/>
              </a:solidFill>
              <a:latin typeface="Trebuchet MS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9113" y="4192588"/>
            <a:ext cx="2592387" cy="4318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251575" y="4192588"/>
            <a:ext cx="2376488" cy="44291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9097" name="TextovéPole 6"/>
          <p:cNvSpPr txBox="1">
            <a:spLocks noChangeArrowheads="1"/>
          </p:cNvSpPr>
          <p:nvPr/>
        </p:nvSpPr>
        <p:spPr bwMode="auto">
          <a:xfrm>
            <a:off x="684213" y="5661025"/>
            <a:ext cx="18605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7030A0"/>
                </a:solidFill>
                <a:latin typeface="Trebuchet MS" pitchFamily="34" charset="0"/>
              </a:rPr>
              <a:t>Jsou to : 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44376" y="5871552"/>
          <a:ext cx="5807400" cy="36576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27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580740"/>
                <a:gridCol w="580740"/>
                <a:gridCol w="580740"/>
                <a:gridCol w="580740"/>
                <a:gridCol w="580740"/>
                <a:gridCol w="580740"/>
                <a:gridCol w="580740"/>
                <a:gridCol w="580740"/>
                <a:gridCol w="580740"/>
                <a:gridCol w="580740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C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I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B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U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L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O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V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I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N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 Y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Documents and Settings\Standard\Plocha\Přírodniny\P1110673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-794" t="26805" r="1" b="13342"/>
          <a:stretch/>
        </p:blipFill>
        <p:spPr bwMode="auto">
          <a:xfrm rot="16200000">
            <a:off x="3382256" y="2158813"/>
            <a:ext cx="2681667" cy="119431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slope"/>
          </a:sp3d>
        </p:spPr>
      </p:pic>
      <p:sp>
        <p:nvSpPr>
          <p:cNvPr id="9" name="TextovéPole 8"/>
          <p:cNvSpPr txBox="1"/>
          <p:nvPr/>
        </p:nvSpPr>
        <p:spPr>
          <a:xfrm>
            <a:off x="3911600" y="4668838"/>
            <a:ext cx="428625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P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48188" y="4668838"/>
            <a:ext cx="496887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Ó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19663" y="4668838"/>
            <a:ext cx="442912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R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05288" y="4668838"/>
            <a:ext cx="411162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9075" y="4668838"/>
            <a:ext cx="436563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588" y="4730750"/>
            <a:ext cx="40322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Č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69063" y="4730750"/>
            <a:ext cx="3857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21563" y="4730750"/>
            <a:ext cx="37941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S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27988" y="4730750"/>
            <a:ext cx="4095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53263" y="4730750"/>
            <a:ext cx="45561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N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15250" y="4730750"/>
            <a:ext cx="385763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01900" y="4730750"/>
            <a:ext cx="404813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C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09763" y="4730750"/>
            <a:ext cx="41592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B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95525" y="4730750"/>
            <a:ext cx="2936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I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90663" y="4730750"/>
            <a:ext cx="452437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U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87450" y="4730750"/>
            <a:ext cx="3571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L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89116" name="Picture 3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89338" y="4162425"/>
            <a:ext cx="241458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ovéPole 24"/>
          <p:cNvSpPr txBox="1"/>
          <p:nvPr/>
        </p:nvSpPr>
        <p:spPr>
          <a:xfrm>
            <a:off x="871538" y="4106863"/>
            <a:ext cx="18875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3">
                    <a:lumMod val="50000"/>
                  </a:schemeClr>
                </a:solidFill>
                <a:latin typeface="+mn-lt"/>
                <a:cs typeface="+mn-cs"/>
              </a:rPr>
              <a:t>C I B U L E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02063" y="4148138"/>
            <a:ext cx="1714500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3">
                    <a:lumMod val="50000"/>
                  </a:schemeClr>
                </a:solidFill>
                <a:latin typeface="+mn-lt"/>
                <a:cs typeface="+mn-cs"/>
              </a:rPr>
              <a:t>P Ó R E K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6424613" y="4148138"/>
            <a:ext cx="1993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50"/>
                </a:solidFill>
                <a:latin typeface="Trebuchet MS" pitchFamily="34" charset="0"/>
              </a:rPr>
              <a:t>Č E S N E K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2195320" y="628455"/>
          <a:ext cx="4721422" cy="5177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1138" name="TextovéPole 2"/>
          <p:cNvSpPr txBox="1">
            <a:spLocks noChangeArrowheads="1"/>
          </p:cNvSpPr>
          <p:nvPr/>
        </p:nvSpPr>
        <p:spPr bwMode="auto">
          <a:xfrm>
            <a:off x="3851275" y="2924175"/>
            <a:ext cx="185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54745" y="764704"/>
            <a:ext cx="2881150" cy="203526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/>
            </a:extLst>
          </a:blip>
          <a:srcRect l="3920" t="6588" r="3920" b="4758"/>
          <a:stretch/>
        </p:blipFill>
        <p:spPr bwMode="auto">
          <a:xfrm>
            <a:off x="5689186" y="726975"/>
            <a:ext cx="2455112" cy="1785536"/>
          </a:xfrm>
          <a:prstGeom prst="roundRect">
            <a:avLst/>
          </a:prstGeom>
          <a:solidFill>
            <a:srgbClr val="FF0000"/>
          </a:solidFill>
          <a:ln w="3175">
            <a:solidFill>
              <a:schemeClr val="bg1"/>
            </a:solidFill>
          </a:ln>
          <a:effectLst/>
        </p:spPr>
      </p:pic>
      <p:pic>
        <p:nvPicPr>
          <p:cNvPr id="7172" name="Picture 4" descr="C:\Documents and Settings\Standard\Dokumenty\DUM-př +prv\Obilniny\P1080413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54745" y="3645024"/>
            <a:ext cx="2881150" cy="2160862"/>
          </a:xfrm>
          <a:prstGeom prst="round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/>
          </a:extLst>
        </p:spPr>
      </p:pic>
      <p:pic>
        <p:nvPicPr>
          <p:cNvPr id="7173" name="Picture 5" descr="C:\Documents and Settings\Standard\Dokumenty\DUM-př +prv\Obilniny\P1080414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72617" y="3645024"/>
            <a:ext cx="2888251" cy="2119590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sp>
        <p:nvSpPr>
          <p:cNvPr id="4" name="TextovéPole 3"/>
          <p:cNvSpPr txBox="1"/>
          <p:nvPr/>
        </p:nvSpPr>
        <p:spPr>
          <a:xfrm>
            <a:off x="3635375" y="2306638"/>
            <a:ext cx="1747838" cy="22463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Zde chybí jedna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důležitá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obilovina.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KTERÁ?</a:t>
            </a:r>
            <a:endParaRPr lang="cs-CZ" sz="28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825" y="5781675"/>
            <a:ext cx="8231188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Najdi ji a označ zeleně:           SOPŠVNLPRSVORTŽITOČÁAKRBXCLROMÉH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250" y="142875"/>
            <a:ext cx="6196013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ZEMĚDĚLSKÉ PLODINY - OBILOVINY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TextovéPole 2"/>
          <p:cNvSpPr txBox="1">
            <a:spLocks noChangeArrowheads="1"/>
          </p:cNvSpPr>
          <p:nvPr/>
        </p:nvSpPr>
        <p:spPr bwMode="auto">
          <a:xfrm>
            <a:off x="3851275" y="2924175"/>
            <a:ext cx="185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Trebuchet MS" pitchFamily="34" charset="0"/>
            </a:endParaRP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788988" y="530225"/>
            <a:ext cx="7605712" cy="5176838"/>
            <a:chOff x="754745" y="628455"/>
            <a:chExt cx="7606123" cy="5177431"/>
          </a:xfrm>
        </p:grpSpPr>
        <p:graphicFrame>
          <p:nvGraphicFramePr>
            <p:cNvPr id="2" name="Diagram 1"/>
            <p:cNvGraphicFramePr/>
            <p:nvPr/>
          </p:nvGraphicFramePr>
          <p:xfrm>
            <a:off x="2195320" y="628455"/>
            <a:ext cx="4721422" cy="5177431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pic>
          <p:nvPicPr>
            <p:cNvPr id="7174" name="Picture 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/>
              </a:extLst>
            </a:blip>
            <a:srcRect/>
            <a:stretch>
              <a:fillRect/>
            </a:stretch>
          </p:blipFill>
          <p:spPr bwMode="auto">
            <a:xfrm>
              <a:off x="754745" y="764704"/>
              <a:ext cx="2881150" cy="2035260"/>
            </a:xfrm>
            <a:prstGeom prst="roundRect">
              <a:avLst/>
            </a:prstGeom>
            <a:noFill/>
            <a:ln>
              <a:noFill/>
            </a:ln>
            <a:effectLst/>
            <a:extLst>
              <a:ext uri="{909E8E84-426E-40DD-AFC4-6F175D3DCCD1}"/>
              <a:ext uri="{91240B29-F687-4F45-9708-019B960494DF}"/>
              <a:ext uri="{AF507438-7753-43E0-B8FC-AC1667EBCBE1}"/>
            </a:extLst>
          </p:spPr>
        </p:pic>
        <p:pic>
          <p:nvPicPr>
            <p:cNvPr id="7171" name="Picture 3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/>
              </a:extLst>
            </a:blip>
            <a:srcRect l="3920" t="6588" r="3920" b="4758"/>
            <a:stretch/>
          </p:blipFill>
          <p:spPr bwMode="auto">
            <a:xfrm>
              <a:off x="5689186" y="726975"/>
              <a:ext cx="2455112" cy="1785536"/>
            </a:xfrm>
            <a:prstGeom prst="roundRect">
              <a:avLst/>
            </a:prstGeom>
            <a:solidFill>
              <a:srgbClr val="FF0000"/>
            </a:solidFill>
            <a:ln w="3175">
              <a:solidFill>
                <a:schemeClr val="bg1"/>
              </a:solidFill>
            </a:ln>
            <a:effectLst/>
          </p:spPr>
        </p:pic>
        <p:pic>
          <p:nvPicPr>
            <p:cNvPr id="7172" name="Picture 4" descr="C:\Documents and Settings\Standard\Dokumenty\DUM-př +prv\Obilniny\P1080413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/>
              </a:extLst>
            </a:blip>
            <a:srcRect/>
            <a:stretch>
              <a:fillRect/>
            </a:stretch>
          </p:blipFill>
          <p:spPr bwMode="auto">
            <a:xfrm>
              <a:off x="754745" y="3645024"/>
              <a:ext cx="2881150" cy="2160862"/>
            </a:xfrm>
            <a:prstGeom prst="roundRect">
              <a:avLst/>
            </a:prstGeom>
            <a:noFill/>
            <a:ln>
              <a:solidFill>
                <a:schemeClr val="bg1"/>
              </a:solidFill>
            </a:ln>
            <a:extLst>
              <a:ext uri="{909E8E84-426E-40DD-AFC4-6F175D3DCCD1}"/>
            </a:extLst>
          </p:spPr>
        </p:pic>
        <p:pic>
          <p:nvPicPr>
            <p:cNvPr id="7173" name="Picture 5" descr="C:\Documents and Settings\Standard\Dokumenty\DUM-př +prv\Obilniny\P1080414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/>
              </a:extLst>
            </a:blip>
            <a:srcRect/>
            <a:stretch>
              <a:fillRect/>
            </a:stretch>
          </p:blipFill>
          <p:spPr bwMode="auto">
            <a:xfrm>
              <a:off x="5472617" y="3645024"/>
              <a:ext cx="2888251" cy="2119590"/>
            </a:xfrm>
            <a:prstGeom prst="roundRect">
              <a:avLst/>
            </a:prstGeom>
            <a:noFill/>
            <a:extLst>
              <a:ext uri="{909E8E84-426E-40DD-AFC4-6F175D3DCCD1}"/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604461" y="2306635"/>
              <a:ext cx="1887640" cy="2246569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bg2">
                      <a:lumMod val="50000"/>
                    </a:schemeClr>
                  </a:solidFill>
                  <a:latin typeface="+mn-lt"/>
                  <a:cs typeface="+mn-cs"/>
                </a:rPr>
                <a:t>Zde chybí jedna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bg2">
                      <a:lumMod val="50000"/>
                    </a:schemeClr>
                  </a:solidFill>
                  <a:latin typeface="+mn-lt"/>
                  <a:cs typeface="+mn-cs"/>
                </a:rPr>
                <a:t> důležitá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bg2">
                      <a:lumMod val="50000"/>
                    </a:schemeClr>
                  </a:solidFill>
                  <a:latin typeface="+mn-lt"/>
                  <a:cs typeface="+mn-cs"/>
                </a:rPr>
                <a:t>obilovina.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bg2">
                      <a:lumMod val="50000"/>
                    </a:schemeClr>
                  </a:solidFill>
                  <a:latin typeface="+mn-lt"/>
                  <a:cs typeface="+mn-cs"/>
                </a:rPr>
                <a:t>KTERÁ?</a:t>
              </a:r>
              <a:endParaRPr lang="cs-CZ" sz="28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634372" y="142200"/>
            <a:ext cx="7610036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ZEMĚDĚLSKÉ PLODINY - OBILOVINY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3190" name="TextovéPole 13"/>
          <p:cNvSpPr txBox="1">
            <a:spLocks noChangeArrowheads="1"/>
          </p:cNvSpPr>
          <p:nvPr/>
        </p:nvSpPr>
        <p:spPr bwMode="auto">
          <a:xfrm>
            <a:off x="4264025" y="5792788"/>
            <a:ext cx="469900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K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686175" y="5792788"/>
            <a:ext cx="527050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444875" y="5792788"/>
            <a:ext cx="4270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T</a:t>
            </a:r>
          </a:p>
        </p:txBody>
      </p:sp>
      <p:sp>
        <p:nvSpPr>
          <p:cNvPr id="93193" name="TextovéPole 16"/>
          <p:cNvSpPr txBox="1">
            <a:spLocks noChangeArrowheads="1"/>
          </p:cNvSpPr>
          <p:nvPr/>
        </p:nvSpPr>
        <p:spPr bwMode="auto">
          <a:xfrm>
            <a:off x="147638" y="5792788"/>
            <a:ext cx="236537" cy="106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S </a:t>
            </a:r>
          </a:p>
        </p:txBody>
      </p:sp>
      <p:sp>
        <p:nvSpPr>
          <p:cNvPr id="93194" name="TextovéPole 17"/>
          <p:cNvSpPr txBox="1">
            <a:spLocks noChangeArrowheads="1"/>
          </p:cNvSpPr>
          <p:nvPr/>
        </p:nvSpPr>
        <p:spPr bwMode="auto">
          <a:xfrm>
            <a:off x="384175" y="5792788"/>
            <a:ext cx="250825" cy="106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P </a:t>
            </a:r>
          </a:p>
        </p:txBody>
      </p:sp>
      <p:sp>
        <p:nvSpPr>
          <p:cNvPr id="93195" name="TextovéPole 18"/>
          <p:cNvSpPr txBox="1">
            <a:spLocks noChangeArrowheads="1"/>
          </p:cNvSpPr>
          <p:nvPr/>
        </p:nvSpPr>
        <p:spPr bwMode="auto">
          <a:xfrm>
            <a:off x="660400" y="5792788"/>
            <a:ext cx="34448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Š</a:t>
            </a:r>
          </a:p>
        </p:txBody>
      </p:sp>
      <p:sp>
        <p:nvSpPr>
          <p:cNvPr id="93196" name="TextovéPole 19"/>
          <p:cNvSpPr txBox="1">
            <a:spLocks noChangeArrowheads="1"/>
          </p:cNvSpPr>
          <p:nvPr/>
        </p:nvSpPr>
        <p:spPr bwMode="auto">
          <a:xfrm>
            <a:off x="931863" y="5792788"/>
            <a:ext cx="25717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V</a:t>
            </a:r>
          </a:p>
        </p:txBody>
      </p:sp>
      <p:sp>
        <p:nvSpPr>
          <p:cNvPr id="93197" name="TextovéPole 20"/>
          <p:cNvSpPr txBox="1">
            <a:spLocks noChangeArrowheads="1"/>
          </p:cNvSpPr>
          <p:nvPr/>
        </p:nvSpPr>
        <p:spPr bwMode="auto">
          <a:xfrm>
            <a:off x="1214438" y="5792788"/>
            <a:ext cx="266700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N</a:t>
            </a:r>
          </a:p>
        </p:txBody>
      </p:sp>
      <p:sp>
        <p:nvSpPr>
          <p:cNvPr id="93198" name="TextovéPole 21"/>
          <p:cNvSpPr txBox="1">
            <a:spLocks noChangeArrowheads="1"/>
          </p:cNvSpPr>
          <p:nvPr/>
        </p:nvSpPr>
        <p:spPr bwMode="auto">
          <a:xfrm>
            <a:off x="1520825" y="5838825"/>
            <a:ext cx="241300" cy="57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L</a:t>
            </a:r>
          </a:p>
        </p:txBody>
      </p:sp>
      <p:sp>
        <p:nvSpPr>
          <p:cNvPr id="93199" name="TextovéPole 22"/>
          <p:cNvSpPr txBox="1">
            <a:spLocks noChangeArrowheads="1"/>
          </p:cNvSpPr>
          <p:nvPr/>
        </p:nvSpPr>
        <p:spPr bwMode="auto">
          <a:xfrm>
            <a:off x="1762125" y="5792788"/>
            <a:ext cx="2508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P</a:t>
            </a:r>
          </a:p>
        </p:txBody>
      </p:sp>
      <p:sp>
        <p:nvSpPr>
          <p:cNvPr id="93200" name="TextovéPole 23"/>
          <p:cNvSpPr txBox="1">
            <a:spLocks noChangeArrowheads="1"/>
          </p:cNvSpPr>
          <p:nvPr/>
        </p:nvSpPr>
        <p:spPr bwMode="auto">
          <a:xfrm>
            <a:off x="2279650" y="5272088"/>
            <a:ext cx="312738" cy="106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 V</a:t>
            </a:r>
          </a:p>
        </p:txBody>
      </p:sp>
      <p:sp>
        <p:nvSpPr>
          <p:cNvPr id="93201" name="TextovéPole 24"/>
          <p:cNvSpPr txBox="1">
            <a:spLocks noChangeArrowheads="1"/>
          </p:cNvSpPr>
          <p:nvPr/>
        </p:nvSpPr>
        <p:spPr bwMode="auto">
          <a:xfrm>
            <a:off x="2560638" y="5792788"/>
            <a:ext cx="255587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R</a:t>
            </a:r>
          </a:p>
        </p:txBody>
      </p:sp>
      <p:sp>
        <p:nvSpPr>
          <p:cNvPr id="93202" name="TextovéPole 25"/>
          <p:cNvSpPr txBox="1">
            <a:spLocks noChangeArrowheads="1"/>
          </p:cNvSpPr>
          <p:nvPr/>
        </p:nvSpPr>
        <p:spPr bwMode="auto">
          <a:xfrm>
            <a:off x="2776538" y="5792788"/>
            <a:ext cx="255587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T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032125" y="5792788"/>
            <a:ext cx="2492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Ž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300413" y="5792788"/>
            <a:ext cx="385762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I</a:t>
            </a:r>
          </a:p>
        </p:txBody>
      </p:sp>
      <p:sp>
        <p:nvSpPr>
          <p:cNvPr id="93205" name="TextovéPole 28"/>
          <p:cNvSpPr txBox="1">
            <a:spLocks noChangeArrowheads="1"/>
          </p:cNvSpPr>
          <p:nvPr/>
        </p:nvSpPr>
        <p:spPr bwMode="auto">
          <a:xfrm>
            <a:off x="2017713" y="5792788"/>
            <a:ext cx="2508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P</a:t>
            </a:r>
          </a:p>
        </p:txBody>
      </p:sp>
      <p:sp>
        <p:nvSpPr>
          <p:cNvPr id="93206" name="TextovéPole 29"/>
          <p:cNvSpPr txBox="1">
            <a:spLocks noChangeArrowheads="1"/>
          </p:cNvSpPr>
          <p:nvPr/>
        </p:nvSpPr>
        <p:spPr bwMode="auto">
          <a:xfrm>
            <a:off x="4537075" y="5792788"/>
            <a:ext cx="45878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B</a:t>
            </a:r>
          </a:p>
        </p:txBody>
      </p:sp>
      <p:sp>
        <p:nvSpPr>
          <p:cNvPr id="93207" name="TextovéPole 30"/>
          <p:cNvSpPr txBox="1">
            <a:spLocks noChangeArrowheads="1"/>
          </p:cNvSpPr>
          <p:nvPr/>
        </p:nvSpPr>
        <p:spPr bwMode="auto">
          <a:xfrm>
            <a:off x="4835525" y="5792788"/>
            <a:ext cx="461963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X</a:t>
            </a:r>
          </a:p>
        </p:txBody>
      </p:sp>
      <p:sp>
        <p:nvSpPr>
          <p:cNvPr id="93208" name="TextovéPole 31"/>
          <p:cNvSpPr txBox="1">
            <a:spLocks noChangeArrowheads="1"/>
          </p:cNvSpPr>
          <p:nvPr/>
        </p:nvSpPr>
        <p:spPr bwMode="auto">
          <a:xfrm>
            <a:off x="5130800" y="5792788"/>
            <a:ext cx="4667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C</a:t>
            </a:r>
          </a:p>
        </p:txBody>
      </p:sp>
      <p:sp>
        <p:nvSpPr>
          <p:cNvPr id="93209" name="TextovéPole 32"/>
          <p:cNvSpPr txBox="1">
            <a:spLocks noChangeArrowheads="1"/>
          </p:cNvSpPr>
          <p:nvPr/>
        </p:nvSpPr>
        <p:spPr bwMode="auto">
          <a:xfrm>
            <a:off x="5435600" y="5792788"/>
            <a:ext cx="4397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L</a:t>
            </a:r>
          </a:p>
        </p:txBody>
      </p:sp>
      <p:sp>
        <p:nvSpPr>
          <p:cNvPr id="93210" name="TextovéPole 33"/>
          <p:cNvSpPr txBox="1">
            <a:spLocks noChangeArrowheads="1"/>
          </p:cNvSpPr>
          <p:nvPr/>
        </p:nvSpPr>
        <p:spPr bwMode="auto">
          <a:xfrm>
            <a:off x="5719763" y="5792788"/>
            <a:ext cx="468312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R</a:t>
            </a:r>
          </a:p>
        </p:txBody>
      </p:sp>
      <p:sp>
        <p:nvSpPr>
          <p:cNvPr id="93211" name="TextovéPole 34"/>
          <p:cNvSpPr txBox="1">
            <a:spLocks noChangeArrowheads="1"/>
          </p:cNvSpPr>
          <p:nvPr/>
        </p:nvSpPr>
        <p:spPr bwMode="auto">
          <a:xfrm>
            <a:off x="6022975" y="5792788"/>
            <a:ext cx="50958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O</a:t>
            </a:r>
          </a:p>
        </p:txBody>
      </p:sp>
      <p:sp>
        <p:nvSpPr>
          <p:cNvPr id="93212" name="TextovéPole 35"/>
          <p:cNvSpPr txBox="1">
            <a:spLocks noChangeArrowheads="1"/>
          </p:cNvSpPr>
          <p:nvPr/>
        </p:nvSpPr>
        <p:spPr bwMode="auto">
          <a:xfrm>
            <a:off x="6345238" y="5792788"/>
            <a:ext cx="5302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M</a:t>
            </a:r>
          </a:p>
        </p:txBody>
      </p:sp>
      <p:sp>
        <p:nvSpPr>
          <p:cNvPr id="93213" name="TextovéPole 36"/>
          <p:cNvSpPr txBox="1">
            <a:spLocks noChangeArrowheads="1"/>
          </p:cNvSpPr>
          <p:nvPr/>
        </p:nvSpPr>
        <p:spPr bwMode="auto">
          <a:xfrm>
            <a:off x="6677025" y="5792788"/>
            <a:ext cx="44767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É</a:t>
            </a:r>
          </a:p>
        </p:txBody>
      </p:sp>
      <p:sp>
        <p:nvSpPr>
          <p:cNvPr id="93214" name="TextovéPole 37"/>
          <p:cNvSpPr txBox="1">
            <a:spLocks noChangeArrowheads="1"/>
          </p:cNvSpPr>
          <p:nvPr/>
        </p:nvSpPr>
        <p:spPr bwMode="auto">
          <a:xfrm>
            <a:off x="6945313" y="5792788"/>
            <a:ext cx="500062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H</a:t>
            </a:r>
          </a:p>
        </p:txBody>
      </p:sp>
      <p:sp>
        <p:nvSpPr>
          <p:cNvPr id="93215" name="TextovéPole 8"/>
          <p:cNvSpPr txBox="1">
            <a:spLocks noChangeArrowheads="1"/>
          </p:cNvSpPr>
          <p:nvPr/>
        </p:nvSpPr>
        <p:spPr bwMode="auto">
          <a:xfrm>
            <a:off x="3975100" y="5802313"/>
            <a:ext cx="476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Trebuchet MS" pitchFamily="34" charset="0"/>
              </a:rPr>
              <a:t>Á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851275" y="5272088"/>
            <a:ext cx="17795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Najdi ji mezi</a:t>
            </a:r>
          </a:p>
          <a:p>
            <a:r>
              <a:rPr lang="cs-CZ">
                <a:latin typeface="Trebuchet MS" pitchFamily="34" charset="0"/>
              </a:rPr>
              <a:t>Písmeny-klikej.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7" grpId="0"/>
      <p:bldP spid="28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4925" y="3465513"/>
            <a:ext cx="4408488" cy="32035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52976" y="3532130"/>
            <a:ext cx="1110491" cy="8392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95235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65713" y="5951538"/>
            <a:ext cx="947737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5236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92588" y="5845175"/>
            <a:ext cx="933450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17652" t="6315" r="24062" b="17101"/>
          <a:stretch/>
        </p:blipFill>
        <p:spPr bwMode="auto">
          <a:xfrm>
            <a:off x="5562078" y="5450518"/>
            <a:ext cx="740693" cy="649224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14598648">
            <a:off x="2838435" y="3764673"/>
            <a:ext cx="859522" cy="57606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19008630">
            <a:off x="4352904" y="4089403"/>
            <a:ext cx="1019673" cy="45225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5" name="Picture 9" descr="C:\Documents and Settings\Standard\Plocha\Přírodniny\P1110682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18111" y="4573219"/>
            <a:ext cx="774035" cy="580526"/>
          </a:xfrm>
          <a:prstGeom prst="ellipse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/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32560" y="4105910"/>
            <a:ext cx="815893" cy="611754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/>
            </a:extLst>
          </a:blip>
          <a:srcRect l="30011" t="19328" r="30781" b="41946"/>
          <a:stretch/>
        </p:blipFill>
        <p:spPr bwMode="auto">
          <a:xfrm>
            <a:off x="3962365" y="4610435"/>
            <a:ext cx="929611" cy="68853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/>
            </a:extLst>
          </a:blip>
          <a:srcRect l="13622" t="5921" r="17258" b="16416"/>
          <a:stretch/>
        </p:blipFill>
        <p:spPr bwMode="auto">
          <a:xfrm>
            <a:off x="4178257" y="3569785"/>
            <a:ext cx="894944" cy="75363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/>
            </a:extLst>
          </a:blip>
          <a:srcRect l="-3903" t="-7268" b="-7478"/>
          <a:stretch/>
        </p:blipFill>
        <p:spPr bwMode="auto">
          <a:xfrm rot="18664608">
            <a:off x="5126144" y="5432564"/>
            <a:ext cx="686185" cy="51575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/>
            </a:extLst>
          </a:blip>
          <a:srcRect l="-396" t="-8179" r="38156" b="-8179"/>
          <a:stretch/>
        </p:blipFill>
        <p:spPr bwMode="auto">
          <a:xfrm>
            <a:off x="4570902" y="5048924"/>
            <a:ext cx="700793" cy="84758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/>
            </a:extLst>
          </a:blip>
          <a:srcRect l="27176" t="21672" r="23254" b="25998"/>
          <a:stretch/>
        </p:blipFill>
        <p:spPr bwMode="auto">
          <a:xfrm rot="18911010">
            <a:off x="5750245" y="4383015"/>
            <a:ext cx="947928" cy="66929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/>
            </a:extLst>
          </a:blip>
          <a:srcRect l="21290" t="15740" r="33014" b="33040"/>
          <a:stretch/>
        </p:blipFill>
        <p:spPr bwMode="auto">
          <a:xfrm>
            <a:off x="3369782" y="5246492"/>
            <a:ext cx="822912" cy="69162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5" name="TextovéPole 4"/>
          <p:cNvSpPr txBox="1"/>
          <p:nvPr/>
        </p:nvSpPr>
        <p:spPr>
          <a:xfrm>
            <a:off x="0" y="246063"/>
            <a:ext cx="9618663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Markéta sklidila zeleninu. Pomoc jí ji rozdělit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do bedýnek podle druhů.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Vývojový diagram: předdefinovaný postup 5"/>
          <p:cNvSpPr/>
          <p:nvPr/>
        </p:nvSpPr>
        <p:spPr>
          <a:xfrm>
            <a:off x="600075" y="1541463"/>
            <a:ext cx="2668588" cy="617537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KOŘENOVÁ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61188" y="2651125"/>
            <a:ext cx="184150" cy="4619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6961188" y="4718050"/>
            <a:ext cx="1993900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LISTOVÁ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123825" y="4829175"/>
            <a:ext cx="2360613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LUŠTĚNINY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 descr="I:\slepice\P1110635.JPG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28A0092B-C50C-407E-A947-70E740481C1C}"/>
            </a:extLst>
          </a:blip>
          <a:srcRect l="-4616" t="5845" r="21065" b="15727"/>
          <a:stretch/>
        </p:blipFill>
        <p:spPr bwMode="auto">
          <a:xfrm rot="19999812">
            <a:off x="3458323" y="5860864"/>
            <a:ext cx="960104" cy="675942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28A0092B-C50C-407E-A947-70E740481C1C}"/>
            </a:extLst>
          </a:blip>
          <a:srcRect l="17370" t="18319" r="16352" b="15657"/>
          <a:stretch/>
        </p:blipFill>
        <p:spPr bwMode="auto">
          <a:xfrm>
            <a:off x="5389223" y="3704328"/>
            <a:ext cx="817908" cy="61120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73295" y="3577121"/>
            <a:ext cx="459581" cy="9511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73200" y="4683582"/>
            <a:ext cx="815869" cy="58172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33" name="Vývojový diagram: předdefinovaný postup 32"/>
          <p:cNvSpPr/>
          <p:nvPr/>
        </p:nvSpPr>
        <p:spPr>
          <a:xfrm>
            <a:off x="6013450" y="1533525"/>
            <a:ext cx="2154238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PLODOVÁ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4" name="Vývojový diagram: předdefinovaný postup 33"/>
          <p:cNvSpPr/>
          <p:nvPr/>
        </p:nvSpPr>
        <p:spPr>
          <a:xfrm>
            <a:off x="307975" y="2894013"/>
            <a:ext cx="2152650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CIBULOVÁ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5" name="Vývojový diagram: předdefinovaný postup 34"/>
          <p:cNvSpPr/>
          <p:nvPr/>
        </p:nvSpPr>
        <p:spPr>
          <a:xfrm>
            <a:off x="4071938" y="2557463"/>
            <a:ext cx="2635250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KOŠTÁLOVÁ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1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74925" y="3465513"/>
            <a:ext cx="4408488" cy="32035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52976" y="3532130"/>
            <a:ext cx="1110491" cy="8392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89563" y="5867400"/>
            <a:ext cx="947737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425950" y="5883275"/>
            <a:ext cx="933450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19008630">
            <a:off x="4352904" y="4089403"/>
            <a:ext cx="1019673" cy="45225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5" name="Picture 9" descr="C:\Documents and Settings\Standard\Plocha\Přírodniny\P1110682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18111" y="4573219"/>
            <a:ext cx="774035" cy="580526"/>
          </a:xfrm>
          <a:prstGeom prst="ellipse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/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32560" y="4105910"/>
            <a:ext cx="815893" cy="611754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/>
            </a:extLst>
          </a:blip>
          <a:srcRect l="30011" t="19328" r="30781" b="41946"/>
          <a:stretch/>
        </p:blipFill>
        <p:spPr bwMode="auto">
          <a:xfrm>
            <a:off x="3962365" y="4610435"/>
            <a:ext cx="929611" cy="68853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/>
            </a:extLst>
          </a:blip>
          <a:srcRect l="13622" t="5921" r="17258" b="16416"/>
          <a:stretch/>
        </p:blipFill>
        <p:spPr bwMode="auto">
          <a:xfrm>
            <a:off x="4178257" y="3569785"/>
            <a:ext cx="894944" cy="75363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/>
            </a:extLst>
          </a:blip>
          <a:srcRect l="-3903" t="-7268" b="-7478"/>
          <a:stretch/>
        </p:blipFill>
        <p:spPr bwMode="auto">
          <a:xfrm rot="18664608">
            <a:off x="5190051" y="5362364"/>
            <a:ext cx="686185" cy="51575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/>
            </a:extLst>
          </a:blip>
          <a:srcRect l="-396" t="-8179" r="38156" b="-8179"/>
          <a:stretch/>
        </p:blipFill>
        <p:spPr bwMode="auto">
          <a:xfrm>
            <a:off x="4570902" y="5048924"/>
            <a:ext cx="700793" cy="84758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/>
            </a:extLst>
          </a:blip>
          <a:srcRect l="27176" t="21672" r="23254" b="25998"/>
          <a:stretch/>
        </p:blipFill>
        <p:spPr bwMode="auto">
          <a:xfrm rot="18911010">
            <a:off x="5750245" y="4383015"/>
            <a:ext cx="947928" cy="66929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/>
            </a:extLst>
          </a:blip>
          <a:srcRect l="21290" t="15740" r="33014" b="33040"/>
          <a:stretch/>
        </p:blipFill>
        <p:spPr bwMode="auto">
          <a:xfrm>
            <a:off x="3369782" y="5246492"/>
            <a:ext cx="822912" cy="69162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5" name="TextovéPole 4"/>
          <p:cNvSpPr txBox="1"/>
          <p:nvPr/>
        </p:nvSpPr>
        <p:spPr>
          <a:xfrm>
            <a:off x="-150813" y="246063"/>
            <a:ext cx="9620251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Markéta sklidila zeleninu. Pomoc jí ji rozdělit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do bedýnek podle druhů.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Vývojový diagram: předdefinovaný postup 5"/>
          <p:cNvSpPr/>
          <p:nvPr/>
        </p:nvSpPr>
        <p:spPr>
          <a:xfrm>
            <a:off x="600075" y="1541463"/>
            <a:ext cx="2668588" cy="617537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KOŘENOVÁ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61188" y="2651125"/>
            <a:ext cx="184150" cy="4619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6961188" y="4718050"/>
            <a:ext cx="1993900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LISTOVÁ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123825" y="4829175"/>
            <a:ext cx="2360613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LUŠTĚNINY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 descr="I:\slepice\P1110635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/>
            </a:extLst>
          </a:blip>
          <a:srcRect l="-4616" t="5845" r="21065" b="15727"/>
          <a:stretch/>
        </p:blipFill>
        <p:spPr bwMode="auto">
          <a:xfrm rot="19999812">
            <a:off x="3458323" y="5860864"/>
            <a:ext cx="960104" cy="675942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28A0092B-C50C-407E-A947-70E740481C1C}"/>
            </a:extLst>
          </a:blip>
          <a:srcRect l="17370" t="18319" r="16352" b="15657"/>
          <a:stretch/>
        </p:blipFill>
        <p:spPr bwMode="auto">
          <a:xfrm>
            <a:off x="5389223" y="3704328"/>
            <a:ext cx="817908" cy="61120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73295" y="3577121"/>
            <a:ext cx="459581" cy="9511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73200" y="4683582"/>
            <a:ext cx="815869" cy="58172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33" name="Vývojový diagram: předdefinovaný postup 32"/>
          <p:cNvSpPr/>
          <p:nvPr/>
        </p:nvSpPr>
        <p:spPr>
          <a:xfrm>
            <a:off x="6013450" y="1533525"/>
            <a:ext cx="2154238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PLODOVÁ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4" name="Vývojový diagram: předdefinovaný postup 33"/>
          <p:cNvSpPr/>
          <p:nvPr/>
        </p:nvSpPr>
        <p:spPr>
          <a:xfrm>
            <a:off x="307975" y="2894013"/>
            <a:ext cx="2152650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CIBULOVÁ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5" name="Vývojový diagram: předdefinovaný postup 34"/>
          <p:cNvSpPr/>
          <p:nvPr/>
        </p:nvSpPr>
        <p:spPr>
          <a:xfrm>
            <a:off x="4040188" y="2490788"/>
            <a:ext cx="2636837" cy="612775"/>
          </a:xfrm>
          <a:prstGeom prst="flowChartPredefined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KOŠTÁLOVÁ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710488" y="570706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7.40741E-7 L -0.36771 -0.1643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85" y="-8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96296E-6 L 0.16736 -0.2854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68" y="-1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L -0.53559 -0.0844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88" y="-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-0.61319 0.13379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60" y="6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L 0.23594 -0.33912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88" y="-1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96296E-6 L -0.50452 -0.3321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26" y="-1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2222E-6 L -0.36684 0.0534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51" y="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6 L -0.29132 -0.432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2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8148E-6 L 0.23906 -0.04676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44" y="-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96296E-6 L -0.40105 -0.3875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52" y="-1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0.43299 -0.4939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49" y="-2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-0.24288 -0.58148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53" y="-2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7.40741E-7 L -0.39375 -0.00509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88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-0.32292 -0.71389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46" y="-3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7.40741E-7 L -0.40156 -0.46204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-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85185E-6 L -0.14948 -0.5534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-27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2687960" cy="2824088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tableStyleId>{5940675A-B579-460E-94D1-54222C63F5DA}</a:tableStyleId>
              </a:tblPr>
              <a:tblGrid>
                <a:gridCol w="671990"/>
                <a:gridCol w="671990"/>
                <a:gridCol w="671990"/>
                <a:gridCol w="671990"/>
              </a:tblGrid>
              <a:tr h="706022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706022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706022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706022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25600" y="1012825"/>
            <a:ext cx="3397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12988" y="1012825"/>
            <a:ext cx="3397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2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00375" y="1012825"/>
            <a:ext cx="3397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3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87763" y="1012825"/>
            <a:ext cx="3397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4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62050" y="1557338"/>
            <a:ext cx="369888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41413" y="2270125"/>
            <a:ext cx="357187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B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62050" y="2981325"/>
            <a:ext cx="34766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C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41413" y="3694113"/>
            <a:ext cx="379412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D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9338" name="TextovéPole 10"/>
          <p:cNvSpPr txBox="1">
            <a:spLocks noChangeArrowheads="1"/>
          </p:cNvSpPr>
          <p:nvPr/>
        </p:nvSpPr>
        <p:spPr bwMode="auto">
          <a:xfrm>
            <a:off x="1095375" y="4346575"/>
            <a:ext cx="2947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Trebuchet MS" pitchFamily="34" charset="0"/>
              </a:rPr>
              <a:t>B1, A3, D3, B3, A4, B1</a:t>
            </a:r>
          </a:p>
        </p:txBody>
      </p:sp>
      <p:sp>
        <p:nvSpPr>
          <p:cNvPr id="99339" name="TextovéPole 11"/>
          <p:cNvSpPr txBox="1">
            <a:spLocks noChangeArrowheads="1"/>
          </p:cNvSpPr>
          <p:nvPr/>
        </p:nvSpPr>
        <p:spPr bwMode="auto">
          <a:xfrm>
            <a:off x="1095375" y="4748213"/>
            <a:ext cx="40592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Trebuchet MS" pitchFamily="34" charset="0"/>
              </a:rPr>
              <a:t>D1, C3, D4, A4, B3</a:t>
            </a:r>
          </a:p>
        </p:txBody>
      </p:sp>
      <p:sp>
        <p:nvSpPr>
          <p:cNvPr id="99340" name="TextovéPole 12"/>
          <p:cNvSpPr txBox="1">
            <a:spLocks noChangeArrowheads="1"/>
          </p:cNvSpPr>
          <p:nvPr/>
        </p:nvSpPr>
        <p:spPr bwMode="auto">
          <a:xfrm>
            <a:off x="1095375" y="5067300"/>
            <a:ext cx="29495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Trebuchet MS" pitchFamily="34" charset="0"/>
              </a:rPr>
              <a:t>A1, D2, A2, C1, D4, C2</a:t>
            </a:r>
          </a:p>
          <a:p>
            <a:endParaRPr lang="cs-CZ" sz="2400" b="1">
              <a:solidFill>
                <a:srgbClr val="7030A0"/>
              </a:solidFill>
              <a:latin typeface="Trebuchet MS" pitchFamily="34" charset="0"/>
            </a:endParaRPr>
          </a:p>
          <a:p>
            <a:endParaRPr lang="cs-CZ" sz="2400" b="1">
              <a:solidFill>
                <a:srgbClr val="7030A0"/>
              </a:solidFill>
              <a:latin typeface="Trebuchet MS" pitchFamily="34" charset="0"/>
            </a:endParaRPr>
          </a:p>
          <a:p>
            <a:endParaRPr lang="cs-CZ" sz="2400" b="1">
              <a:solidFill>
                <a:srgbClr val="7030A0"/>
              </a:solidFill>
              <a:latin typeface="Trebuchet MS" pitchFamily="34" charset="0"/>
            </a:endParaRPr>
          </a:p>
          <a:p>
            <a:endParaRPr lang="cs-CZ" sz="2400" b="1">
              <a:solidFill>
                <a:srgbClr val="7030A0"/>
              </a:solidFill>
              <a:latin typeface="Trebuchet MS" pitchFamily="34" charset="0"/>
            </a:endParaRPr>
          </a:p>
          <a:p>
            <a:endParaRPr lang="cs-CZ" sz="2400" b="1">
              <a:solidFill>
                <a:srgbClr val="7030A0"/>
              </a:solidFill>
              <a:latin typeface="Trebuchet MS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288" y="404813"/>
            <a:ext cx="8353425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  <a:cs typeface="+mn-cs"/>
              </a:rPr>
              <a:t>ZELENINA A JEJÍ DRUHY –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  <a:cs typeface="+mn-cs"/>
              </a:rPr>
              <a:t>NAJDI V TABULCE 5 NÁZVŮ ZELENINY PODLE PÍSMEN A ČÍSLIC</a:t>
            </a:r>
            <a:endParaRPr lang="cs-CZ" sz="2400" b="1" dirty="0">
              <a:solidFill>
                <a:schemeClr val="tx2">
                  <a:lumMod val="40000"/>
                  <a:lumOff val="6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05338" y="1628775"/>
            <a:ext cx="38846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Urči, jaký je to druh zeleniny: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9343" name="TextovéPole 17"/>
          <p:cNvSpPr txBox="1">
            <a:spLocks noChangeArrowheads="1"/>
          </p:cNvSpPr>
          <p:nvPr/>
        </p:nvSpPr>
        <p:spPr bwMode="auto">
          <a:xfrm>
            <a:off x="5651500" y="2922588"/>
            <a:ext cx="1679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2)  L – S T – V -</a:t>
            </a:r>
          </a:p>
        </p:txBody>
      </p:sp>
      <p:sp>
        <p:nvSpPr>
          <p:cNvPr id="99344" name="TextovéPole 18"/>
          <p:cNvSpPr txBox="1">
            <a:spLocks noChangeArrowheads="1"/>
          </p:cNvSpPr>
          <p:nvPr/>
        </p:nvSpPr>
        <p:spPr bwMode="auto">
          <a:xfrm>
            <a:off x="7175500" y="2981325"/>
            <a:ext cx="1841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Trebuchet MS" pitchFamily="34" charset="0"/>
            </a:endParaRPr>
          </a:p>
          <a:p>
            <a:endParaRPr lang="cs-CZ">
              <a:latin typeface="Trebuchet MS" pitchFamily="34" charset="0"/>
            </a:endParaRPr>
          </a:p>
        </p:txBody>
      </p:sp>
      <p:sp>
        <p:nvSpPr>
          <p:cNvPr id="99345" name="TextovéPole 20"/>
          <p:cNvSpPr txBox="1">
            <a:spLocks noChangeArrowheads="1"/>
          </p:cNvSpPr>
          <p:nvPr/>
        </p:nvSpPr>
        <p:spPr bwMode="auto">
          <a:xfrm>
            <a:off x="5651500" y="2562225"/>
            <a:ext cx="2268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1)  K – O Š Ť – L – V -</a:t>
            </a:r>
          </a:p>
        </p:txBody>
      </p:sp>
      <p:sp>
        <p:nvSpPr>
          <p:cNvPr id="99346" name="TextovéPole 21"/>
          <p:cNvSpPr txBox="1">
            <a:spLocks noChangeArrowheads="1"/>
          </p:cNvSpPr>
          <p:nvPr/>
        </p:nvSpPr>
        <p:spPr bwMode="auto">
          <a:xfrm>
            <a:off x="5651500" y="3284538"/>
            <a:ext cx="16811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3)  C - B – L – V </a:t>
            </a:r>
          </a:p>
        </p:txBody>
      </p:sp>
      <p:sp>
        <p:nvSpPr>
          <p:cNvPr id="99347" name="TextovéPole 22"/>
          <p:cNvSpPr txBox="1">
            <a:spLocks noChangeArrowheads="1"/>
          </p:cNvSpPr>
          <p:nvPr/>
        </p:nvSpPr>
        <p:spPr bwMode="auto">
          <a:xfrm>
            <a:off x="5651500" y="3644900"/>
            <a:ext cx="15351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4)  PL – D – V -</a:t>
            </a:r>
          </a:p>
        </p:txBody>
      </p:sp>
      <p:sp>
        <p:nvSpPr>
          <p:cNvPr id="99348" name="TextovéPole 23"/>
          <p:cNvSpPr txBox="1">
            <a:spLocks noChangeArrowheads="1"/>
          </p:cNvSpPr>
          <p:nvPr/>
        </p:nvSpPr>
        <p:spPr bwMode="auto">
          <a:xfrm>
            <a:off x="5651500" y="4006850"/>
            <a:ext cx="17922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5)  K – Ř – N – V -</a:t>
            </a:r>
          </a:p>
        </p:txBody>
      </p:sp>
      <p:sp>
        <p:nvSpPr>
          <p:cNvPr id="99349" name="TextovéPole 25"/>
          <p:cNvSpPr txBox="1">
            <a:spLocks noChangeArrowheads="1"/>
          </p:cNvSpPr>
          <p:nvPr/>
        </p:nvSpPr>
        <p:spPr bwMode="auto">
          <a:xfrm>
            <a:off x="1095375" y="5427663"/>
            <a:ext cx="28162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Trebuchet MS" pitchFamily="34" charset="0"/>
              </a:rPr>
              <a:t>A1, C1, B1, C2,B3, C3</a:t>
            </a:r>
          </a:p>
        </p:txBody>
      </p:sp>
      <p:sp>
        <p:nvSpPr>
          <p:cNvPr id="99350" name="TextovéPole 26"/>
          <p:cNvSpPr txBox="1">
            <a:spLocks noChangeArrowheads="1"/>
          </p:cNvSpPr>
          <p:nvPr/>
        </p:nvSpPr>
        <p:spPr bwMode="auto">
          <a:xfrm>
            <a:off x="1095375" y="5849938"/>
            <a:ext cx="2427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Trebuchet MS" pitchFamily="34" charset="0"/>
              </a:rPr>
              <a:t>B4, C4, B1, B2, A3</a:t>
            </a:r>
          </a:p>
        </p:txBody>
      </p:sp>
      <p:sp>
        <p:nvSpPr>
          <p:cNvPr id="99351" name="TextovéPole 27"/>
          <p:cNvSpPr txBox="1">
            <a:spLocks noChangeArrowheads="1"/>
          </p:cNvSpPr>
          <p:nvPr/>
        </p:nvSpPr>
        <p:spPr bwMode="auto">
          <a:xfrm>
            <a:off x="758825" y="4406900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1.</a:t>
            </a:r>
          </a:p>
        </p:txBody>
      </p:sp>
      <p:sp>
        <p:nvSpPr>
          <p:cNvPr id="99352" name="TextovéPole 28"/>
          <p:cNvSpPr txBox="1">
            <a:spLocks noChangeArrowheads="1"/>
          </p:cNvSpPr>
          <p:nvPr/>
        </p:nvSpPr>
        <p:spPr bwMode="auto">
          <a:xfrm>
            <a:off x="758825" y="4789488"/>
            <a:ext cx="360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2.</a:t>
            </a:r>
          </a:p>
        </p:txBody>
      </p:sp>
      <p:sp>
        <p:nvSpPr>
          <p:cNvPr id="99353" name="TextovéPole 29"/>
          <p:cNvSpPr txBox="1">
            <a:spLocks noChangeArrowheads="1"/>
          </p:cNvSpPr>
          <p:nvPr/>
        </p:nvSpPr>
        <p:spPr bwMode="auto">
          <a:xfrm>
            <a:off x="758825" y="5170488"/>
            <a:ext cx="360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3.</a:t>
            </a:r>
          </a:p>
        </p:txBody>
      </p:sp>
      <p:sp>
        <p:nvSpPr>
          <p:cNvPr id="99354" name="TextovéPole 30"/>
          <p:cNvSpPr txBox="1">
            <a:spLocks noChangeArrowheads="1"/>
          </p:cNvSpPr>
          <p:nvPr/>
        </p:nvSpPr>
        <p:spPr bwMode="auto">
          <a:xfrm>
            <a:off x="758825" y="555148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4.</a:t>
            </a:r>
          </a:p>
        </p:txBody>
      </p:sp>
      <p:sp>
        <p:nvSpPr>
          <p:cNvPr id="99355" name="TextovéPole 31"/>
          <p:cNvSpPr txBox="1">
            <a:spLocks noChangeArrowheads="1"/>
          </p:cNvSpPr>
          <p:nvPr/>
        </p:nvSpPr>
        <p:spPr bwMode="auto">
          <a:xfrm>
            <a:off x="758825" y="5932488"/>
            <a:ext cx="360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5.</a:t>
            </a:r>
          </a:p>
        </p:txBody>
      </p:sp>
      <p:sp>
        <p:nvSpPr>
          <p:cNvPr id="99356" name="TextovéPole 13"/>
          <p:cNvSpPr txBox="1">
            <a:spLocks noChangeArrowheads="1"/>
          </p:cNvSpPr>
          <p:nvPr/>
        </p:nvSpPr>
        <p:spPr bwMode="auto">
          <a:xfrm>
            <a:off x="4565650" y="6221413"/>
            <a:ext cx="40814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C00000"/>
                </a:solidFill>
                <a:latin typeface="Trebuchet MS" pitchFamily="34" charset="0"/>
              </a:rPr>
              <a:t>Správné řešení – na posledním snímku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TextovéPole 1"/>
          <p:cNvSpPr txBox="1">
            <a:spLocks noChangeArrowheads="1"/>
          </p:cNvSpPr>
          <p:nvPr/>
        </p:nvSpPr>
        <p:spPr bwMode="auto">
          <a:xfrm>
            <a:off x="250825" y="188913"/>
            <a:ext cx="10194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latin typeface="Book Antiqua" pitchFamily="18" charset="0"/>
              </a:rPr>
              <a:t>Jaký je rozdíl mezi těmito obrázky</a:t>
            </a:r>
            <a:r>
              <a:rPr lang="cs-CZ" sz="3600">
                <a:solidFill>
                  <a:schemeClr val="accent2"/>
                </a:solidFill>
                <a:latin typeface="Book Antiqua" pitchFamily="18" charset="0"/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28950" y="835025"/>
            <a:ext cx="489267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Mezi které druhy tato zelenina patří?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288" y="4506913"/>
            <a:ext cx="28289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3"/>
                </a:solidFill>
                <a:latin typeface="+mn-lt"/>
                <a:cs typeface="+mn-cs"/>
              </a:rPr>
              <a:t>K---Á-O-I-Y </a:t>
            </a:r>
            <a:endParaRPr lang="cs-CZ" sz="4400" b="1" dirty="0">
              <a:solidFill>
                <a:schemeClr val="accent3"/>
              </a:solidFill>
              <a:latin typeface="+mn-lt"/>
              <a:cs typeface="+mn-cs"/>
            </a:endParaRPr>
          </a:p>
        </p:txBody>
      </p:sp>
      <p:sp>
        <p:nvSpPr>
          <p:cNvPr id="100356" name="TextovéPole 4"/>
          <p:cNvSpPr txBox="1">
            <a:spLocks noChangeArrowheads="1"/>
          </p:cNvSpPr>
          <p:nvPr/>
        </p:nvSpPr>
        <p:spPr bwMode="auto">
          <a:xfrm>
            <a:off x="1187450" y="2852738"/>
            <a:ext cx="23161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Okrasná košťálovina</a:t>
            </a:r>
          </a:p>
        </p:txBody>
      </p:sp>
      <p:pic>
        <p:nvPicPr>
          <p:cNvPr id="100357" name="Picture 2" descr="C:\Documents and Settings\Standard\Dokumenty\DUM-př +prv\Houby,borůvky\P107056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581150"/>
            <a:ext cx="3900487" cy="292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0358" name="TextovéPole 5"/>
          <p:cNvSpPr txBox="1">
            <a:spLocks noChangeArrowheads="1"/>
          </p:cNvSpPr>
          <p:nvPr/>
        </p:nvSpPr>
        <p:spPr bwMode="auto">
          <a:xfrm>
            <a:off x="5795963" y="3222625"/>
            <a:ext cx="25638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Užitková košťálovina –</a:t>
            </a:r>
          </a:p>
          <a:p>
            <a:r>
              <a:rPr lang="cs-CZ">
                <a:latin typeface="Book Antiqua" pitchFamily="18" charset="0"/>
              </a:rPr>
              <a:t>je k jídlu</a:t>
            </a:r>
          </a:p>
        </p:txBody>
      </p:sp>
      <p:pic>
        <p:nvPicPr>
          <p:cNvPr id="100359" name="Picture 3" descr="C:\Documents and Settings\Standard\Plocha\Přírodniny\P111053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2405063"/>
            <a:ext cx="3902075" cy="292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tandard\Dokumenty\DUM-př +prv\Houby,borůvky\P10705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27584" y="1628799"/>
            <a:ext cx="3663313" cy="2747485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pic>
        <p:nvPicPr>
          <p:cNvPr id="2051" name="Picture 3" descr="C:\Documents and Settings\Standard\Dokumenty\DUM-př +prv\Houby,borůvky\P10705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22867" y="1628800"/>
            <a:ext cx="3648405" cy="2736304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68313" y="604838"/>
            <a:ext cx="8207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92D050"/>
                </a:solidFill>
                <a:latin typeface="Trebuchet MS" pitchFamily="34" charset="0"/>
              </a:rPr>
              <a:t>ZAJÍMAVOST NA KONEC: 2 NOVÉ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950" y="5157788"/>
            <a:ext cx="12414250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Badatelský úkol: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Pokus se zjistit, jak se tyto 2 zeleniny nazývají! 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TextovéPole 1"/>
          <p:cNvSpPr txBox="1">
            <a:spLocks noChangeArrowheads="1"/>
          </p:cNvSpPr>
          <p:nvPr/>
        </p:nvSpPr>
        <p:spPr bwMode="auto">
          <a:xfrm>
            <a:off x="323850" y="188913"/>
            <a:ext cx="9180513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Trebuchet MS" pitchFamily="34" charset="0"/>
              </a:rPr>
              <a:t>Řešení:</a:t>
            </a:r>
          </a:p>
          <a:p>
            <a:r>
              <a:rPr lang="cs-CZ" b="1">
                <a:latin typeface="Trebuchet MS" pitchFamily="34" charset="0"/>
              </a:rPr>
              <a:t>Co pěstovala Markéta?     </a:t>
            </a:r>
            <a:r>
              <a:rPr lang="cs-CZ">
                <a:latin typeface="Trebuchet MS" pitchFamily="34" charset="0"/>
              </a:rPr>
              <a:t>RAJČE, HRÁCH,  KVĚTÁK, MRKEV, CIBULE</a:t>
            </a:r>
          </a:p>
          <a:p>
            <a:endParaRPr lang="cs-CZ">
              <a:latin typeface="Trebuchet MS" pitchFamily="34" charset="0"/>
            </a:endParaRPr>
          </a:p>
          <a:p>
            <a:r>
              <a:rPr lang="cs-CZ" b="1">
                <a:latin typeface="Trebuchet MS" pitchFamily="34" charset="0"/>
              </a:rPr>
              <a:t>Ke kterému plodu patří která semena? A1, B2</a:t>
            </a:r>
          </a:p>
          <a:p>
            <a:endParaRPr lang="cs-CZ" b="1">
              <a:latin typeface="Trebuchet MS" pitchFamily="34" charset="0"/>
            </a:endParaRPr>
          </a:p>
          <a:p>
            <a:endParaRPr lang="cs-CZ" b="1">
              <a:latin typeface="Trebuchet MS" pitchFamily="34" charset="0"/>
            </a:endParaRPr>
          </a:p>
          <a:p>
            <a:r>
              <a:rPr lang="cs-CZ" b="1">
                <a:latin typeface="Trebuchet MS" pitchFamily="34" charset="0"/>
              </a:rPr>
              <a:t>3 ZELENINY: CIBULE, PÓREK, ČESNEK = CIBULOVINY</a:t>
            </a:r>
          </a:p>
          <a:p>
            <a:endParaRPr lang="cs-CZ" b="1">
              <a:latin typeface="Trebuchet MS" pitchFamily="34" charset="0"/>
            </a:endParaRPr>
          </a:p>
          <a:p>
            <a:r>
              <a:rPr lang="cs-CZ" b="1">
                <a:latin typeface="Trebuchet MS" pitchFamily="34" charset="0"/>
              </a:rPr>
              <a:t>Zemědělské plodiny – obiloviny: chybí ŽITO</a:t>
            </a:r>
          </a:p>
          <a:p>
            <a:endParaRPr lang="cs-CZ" b="1">
              <a:latin typeface="Trebuchet MS" pitchFamily="34" charset="0"/>
            </a:endParaRPr>
          </a:p>
          <a:p>
            <a:r>
              <a:rPr lang="cs-CZ" b="1">
                <a:latin typeface="Trebuchet MS" pitchFamily="34" charset="0"/>
              </a:rPr>
              <a:t>Markéta sklidila: kořenová – mrkev, celer, petržel, řepa;  cibulová-cibule, česnek,</a:t>
            </a:r>
          </a:p>
          <a:p>
            <a:r>
              <a:rPr lang="cs-CZ" b="1">
                <a:latin typeface="Trebuchet MS" pitchFamily="34" charset="0"/>
              </a:rPr>
              <a:t>Pórek; košťálová – květák; luštěniny – hrách, fazole; plodová – okurka, rajče, dýně;</a:t>
            </a:r>
          </a:p>
          <a:p>
            <a:r>
              <a:rPr lang="cs-CZ" b="1">
                <a:latin typeface="Trebuchet MS" pitchFamily="34" charset="0"/>
              </a:rPr>
              <a:t>Listová – salát; </a:t>
            </a:r>
          </a:p>
          <a:p>
            <a:r>
              <a:rPr lang="cs-CZ" b="1">
                <a:latin typeface="Trebuchet MS" pitchFamily="34" charset="0"/>
              </a:rPr>
              <a:t>Zelenina a její druhy:     1) květák – košťálová</a:t>
            </a:r>
          </a:p>
          <a:p>
            <a:r>
              <a:rPr lang="cs-CZ" b="1">
                <a:latin typeface="Trebuchet MS" pitchFamily="34" charset="0"/>
              </a:rPr>
              <a:t>                                       2) salát    – listová</a:t>
            </a:r>
          </a:p>
          <a:p>
            <a:r>
              <a:rPr lang="cs-CZ" b="1">
                <a:latin typeface="Trebuchet MS" pitchFamily="34" charset="0"/>
              </a:rPr>
              <a:t>                                       3) cibule  – cibulová</a:t>
            </a:r>
          </a:p>
          <a:p>
            <a:r>
              <a:rPr lang="cs-CZ" b="1">
                <a:latin typeface="Trebuchet MS" pitchFamily="34" charset="0"/>
              </a:rPr>
              <a:t>                                       4) cuketa – plodová</a:t>
            </a:r>
          </a:p>
          <a:p>
            <a:r>
              <a:rPr lang="cs-CZ" b="1">
                <a:latin typeface="Trebuchet MS" pitchFamily="34" charset="0"/>
              </a:rPr>
              <a:t>                                       5) mrkev  - kořenová</a:t>
            </a:r>
          </a:p>
          <a:p>
            <a:endParaRPr lang="cs-CZ" b="1">
              <a:latin typeface="Trebuchet MS" pitchFamily="34" charset="0"/>
            </a:endParaRPr>
          </a:p>
          <a:p>
            <a:endParaRPr lang="cs-CZ" b="1">
              <a:latin typeface="Trebuchet MS" pitchFamily="34" charset="0"/>
            </a:endParaRPr>
          </a:p>
          <a:p>
            <a:endParaRPr lang="cs-CZ" b="1">
              <a:latin typeface="Trebuchet MS" pitchFamily="34" charset="0"/>
            </a:endParaRPr>
          </a:p>
        </p:txBody>
      </p:sp>
      <p:sp>
        <p:nvSpPr>
          <p:cNvPr id="103426" name="TextovéPole 4"/>
          <p:cNvSpPr txBox="1">
            <a:spLocks noChangeArrowheads="1"/>
          </p:cNvSpPr>
          <p:nvPr/>
        </p:nvSpPr>
        <p:spPr bwMode="auto">
          <a:xfrm>
            <a:off x="611188" y="5516563"/>
            <a:ext cx="47196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Snímek 15: okrasný a užitkový druh květáku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Obdélník 1"/>
          <p:cNvSpPr>
            <a:spLocks noChangeArrowheads="1"/>
          </p:cNvSpPr>
          <p:nvPr/>
        </p:nvSpPr>
        <p:spPr bwMode="auto">
          <a:xfrm>
            <a:off x="1547813" y="3284538"/>
            <a:ext cx="45720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rebuchet MS" pitchFamily="34" charset="0"/>
              </a:rPr>
              <a:t>Učebnice: PRVOUKA 2</a:t>
            </a:r>
          </a:p>
          <a:p>
            <a:r>
              <a:rPr lang="cs-CZ" sz="2400">
                <a:latin typeface="Trebuchet MS" pitchFamily="34" charset="0"/>
              </a:rPr>
              <a:t>Napsaly: PaedDr. Hana Mühlhauserová; PaeDr: Jaromíra Svobodová</a:t>
            </a:r>
          </a:p>
          <a:p>
            <a:r>
              <a:rPr lang="cs-CZ" sz="2400">
                <a:latin typeface="Trebuchet MS" pitchFamily="34" charset="0"/>
              </a:rPr>
              <a:t>Nová škola, s.r.o., 2013</a:t>
            </a:r>
          </a:p>
        </p:txBody>
      </p:sp>
      <p:sp>
        <p:nvSpPr>
          <p:cNvPr id="104450" name="Obdélník 2"/>
          <p:cNvSpPr>
            <a:spLocks noChangeArrowheads="1"/>
          </p:cNvSpPr>
          <p:nvPr/>
        </p:nvSpPr>
        <p:spPr bwMode="auto">
          <a:xfrm>
            <a:off x="1547813" y="908050"/>
            <a:ext cx="403225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Trebuchet MS" pitchFamily="34" charset="0"/>
              </a:rPr>
              <a:t>ZDROJE : </a:t>
            </a:r>
            <a:r>
              <a:rPr lang="cs-CZ" sz="2400">
                <a:latin typeface="Trebuchet MS" pitchFamily="34" charset="0"/>
                <a:hlinkClick r:id="rId2"/>
              </a:rPr>
              <a:t>www.office.</a:t>
            </a:r>
            <a:r>
              <a:rPr lang="cs-CZ" sz="2400">
                <a:hlinkClick r:id="rId2"/>
              </a:rPr>
              <a:t>micorsoft.</a:t>
            </a:r>
            <a:r>
              <a:rPr lang="cs-CZ" sz="2400">
                <a:latin typeface="Trebuchet MS" pitchFamily="34" charset="0"/>
                <a:hlinkClick r:id="rId2"/>
              </a:rPr>
              <a:t>com</a:t>
            </a:r>
            <a:endParaRPr lang="cs-CZ" sz="2400">
              <a:latin typeface="Trebuchet MS" pitchFamily="34" charset="0"/>
            </a:endParaRPr>
          </a:p>
          <a:p>
            <a:endParaRPr lang="cs-CZ" sz="3200" b="1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</a:rPr>
              <a:t>Vlastní fotogalerie autorky</a:t>
            </a:r>
          </a:p>
          <a:p>
            <a:endParaRPr lang="cs-CZ" b="1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1151</TotalTime>
  <Words>779</Words>
  <Application>Microsoft Office PowerPoint</Application>
  <PresentationFormat>On-screen Show (4:3)</PresentationFormat>
  <Paragraphs>293</Paragraphs>
  <Slides>18</Slides>
  <Notes>11</Notes>
  <HiddenSlides>5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34</vt:i4>
      </vt:variant>
      <vt:variant>
        <vt:lpstr>Nadpisy snímků</vt:lpstr>
      </vt:variant>
      <vt:variant>
        <vt:i4>18</vt:i4>
      </vt:variant>
    </vt:vector>
  </HeadingPairs>
  <TitlesOfParts>
    <vt:vector size="60" baseType="lpstr">
      <vt:lpstr>Book Antiqua</vt:lpstr>
      <vt:lpstr>Arial</vt:lpstr>
      <vt:lpstr>Wingdings</vt:lpstr>
      <vt:lpstr>Calibri</vt:lpstr>
      <vt:lpstr>Trebuchet MS</vt:lpstr>
      <vt:lpstr>Georgia</vt:lpstr>
      <vt:lpstr>Century Gothic</vt:lpstr>
      <vt:lpstr>Wingdings 2</vt:lpstr>
      <vt:lpstr>Tvrdý obal</vt:lpstr>
      <vt:lpstr>Aerodynamika</vt:lpstr>
      <vt:lpstr>Austin</vt:lpstr>
      <vt:lpstr>1_Aerodynamika</vt:lpstr>
      <vt:lpstr>Administrativní</vt:lpstr>
      <vt:lpstr>Motiv systému Office</vt:lpstr>
      <vt:lpstr>Tvrdý obal</vt:lpstr>
      <vt:lpstr>Tvrdý obal</vt:lpstr>
      <vt:lpstr>Tvrdý obal</vt:lpstr>
      <vt:lpstr>Tvrdý obal</vt:lpstr>
      <vt:lpstr>Tvrdý obal</vt:lpstr>
      <vt:lpstr>Tvrdý obal</vt:lpstr>
      <vt:lpstr>Tvrdý obal</vt:lpstr>
      <vt:lpstr>Tvrdý obal</vt:lpstr>
      <vt:lpstr>Aerodynamika</vt:lpstr>
      <vt:lpstr>Aerodynamika</vt:lpstr>
      <vt:lpstr>Aerodynamika</vt:lpstr>
      <vt:lpstr>Austin</vt:lpstr>
      <vt:lpstr>Austin</vt:lpstr>
      <vt:lpstr>Austin</vt:lpstr>
      <vt:lpstr>1_Aerodynamika</vt:lpstr>
      <vt:lpstr>1_Aerodynamika</vt:lpstr>
      <vt:lpstr>1_Aerodynamika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Snímek 1</vt:lpstr>
      <vt:lpstr>Snímek 2</vt:lpstr>
      <vt:lpstr>ZELENINA A JEJÍ DRUHY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ZELENINA A JEÍ DRUHY</dc:title>
  <dc:creator>Your User Name</dc:creator>
  <cp:lastModifiedBy>DUM</cp:lastModifiedBy>
  <cp:revision>118</cp:revision>
  <dcterms:created xsi:type="dcterms:W3CDTF">2013-10-29T09:31:40Z</dcterms:created>
  <dcterms:modified xsi:type="dcterms:W3CDTF">2014-02-27T15:13:21Z</dcterms:modified>
</cp:coreProperties>
</file>