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5"/>
  </p:notesMasterIdLst>
  <p:sldIdLst>
    <p:sldId id="267" r:id="rId2"/>
    <p:sldId id="270" r:id="rId3"/>
    <p:sldId id="256" r:id="rId4"/>
    <p:sldId id="261" r:id="rId5"/>
    <p:sldId id="262" r:id="rId6"/>
    <p:sldId id="257" r:id="rId7"/>
    <p:sldId id="259" r:id="rId8"/>
    <p:sldId id="260" r:id="rId9"/>
    <p:sldId id="269" r:id="rId10"/>
    <p:sldId id="263" r:id="rId11"/>
    <p:sldId id="264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800EB1-5E85-4D1C-8C11-8BCD17351E0F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F7DEB-8A85-447E-8A83-8BFAD1CCAC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8B5B99D-299D-483F-90EF-FDDAB7FA6FF8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496D54D-7054-4577-9EBD-3A5078FDB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go-center-graz.at/cms/cms.php?pageName=20" TargetMode="External"/><Relationship Id="rId2" Type="http://schemas.openxmlformats.org/officeDocument/2006/relationships/hyperlink" Target="http://www.cargo-center-graz.at/cms/cms.php?pageName=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0776032"/>
              </p:ext>
            </p:extLst>
          </p:nvPr>
        </p:nvGraphicFramePr>
        <p:xfrm>
          <a:off x="1115616" y="1628800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VY_32_INOVACE_14_B_07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Veřejná logistická centra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628799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1663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Veřejná logistická centra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244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Veřejné logistické centrum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centrum multimodálního charakteru obsluhované minimálně dvěma druhy dopravy podle jednotné koncepce na regionálním principu, </a:t>
            </a:r>
            <a:endParaRPr lang="cs-CZ" dirty="0" smtClean="0"/>
          </a:p>
          <a:p>
            <a:r>
              <a:rPr lang="cs-CZ" dirty="0" smtClean="0"/>
              <a:t>více </a:t>
            </a:r>
            <a:r>
              <a:rPr lang="cs-CZ" dirty="0"/>
              <a:t>poskytovatelů </a:t>
            </a:r>
            <a:r>
              <a:rPr lang="cs-CZ" dirty="0" smtClean="0"/>
              <a:t>poskytuje široké </a:t>
            </a:r>
            <a:r>
              <a:rPr lang="cs-CZ" dirty="0"/>
              <a:t>spektrum logistických služeb všem zájemcům v regionu včetně malých a středních </a:t>
            </a:r>
            <a:r>
              <a:rPr lang="cs-CZ" dirty="0" smtClean="0"/>
              <a:t>firem,</a:t>
            </a:r>
          </a:p>
          <a:p>
            <a:r>
              <a:rPr lang="cs-CZ" dirty="0" smtClean="0"/>
              <a:t>vzniká </a:t>
            </a:r>
            <a:r>
              <a:rPr lang="cs-CZ" dirty="0"/>
              <a:t>s podporou veřejných </a:t>
            </a:r>
            <a:r>
              <a:rPr lang="cs-CZ" dirty="0" smtClean="0"/>
              <a:t>rozpočtů.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226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Veřejné logistické centrum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Všechna opatření musí směřovat ke snížení nákladů na dopravu, na distribuci výrobků a zvýšení kvality dopravy i služeb. </a:t>
            </a:r>
            <a:endParaRPr lang="cs-CZ" dirty="0" smtClean="0"/>
          </a:p>
          <a:p>
            <a:r>
              <a:rPr lang="cs-CZ" dirty="0" smtClean="0"/>
              <a:t>Veřejná </a:t>
            </a:r>
            <a:r>
              <a:rPr lang="cs-CZ" dirty="0"/>
              <a:t>logistická centra je potřebné budovat v nové „optimální“ lokalitě mimo město s možností dalšího rozvoje v budoucnosti.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701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Veřejné logistické centrum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 řadě evropských států vznikají veřejná logistická centra za značné finanční podpory z veřejných zdrojů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Jedním z příkladů může být </a:t>
            </a:r>
            <a:r>
              <a:rPr lang="cs-CZ" dirty="0" smtClean="0"/>
              <a:t>veřejné </a:t>
            </a:r>
            <a:r>
              <a:rPr lang="cs-CZ" dirty="0"/>
              <a:t>logistické centrum </a:t>
            </a:r>
            <a:r>
              <a:rPr lang="cs-CZ" b="1" dirty="0" err="1" smtClean="0"/>
              <a:t>Cargo</a:t>
            </a:r>
            <a:r>
              <a:rPr lang="cs-CZ" b="1" dirty="0" smtClean="0"/>
              <a:t> </a:t>
            </a:r>
            <a:r>
              <a:rPr lang="cs-CZ" b="1" dirty="0"/>
              <a:t>Centrum Graz (CCG). </a:t>
            </a:r>
            <a:r>
              <a:rPr lang="cs-CZ" dirty="0"/>
              <a:t>Je situováno </a:t>
            </a:r>
            <a:r>
              <a:rPr lang="cs-CZ" dirty="0" smtClean="0"/>
              <a:t>v</a:t>
            </a:r>
            <a:r>
              <a:rPr lang="cs-CZ" dirty="0"/>
              <a:t> optimální poloze na důležitém dopravním koridoru sever – jih vedoucím napříč Rakouskem, spojujícím SRN s balkánskými státy. </a:t>
            </a:r>
          </a:p>
        </p:txBody>
      </p:sp>
    </p:spTree>
    <p:extLst>
      <p:ext uri="{BB962C8B-B14F-4D97-AF65-F5344CB8AC3E}">
        <p14:creationId xmlns:p14="http://schemas.microsoft.com/office/powerpoint/2010/main" xmlns="" val="207849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cargo-center-graz.at/images/user/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76" y="2825552"/>
            <a:ext cx="90931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Cargo</a:t>
            </a:r>
            <a:r>
              <a:rPr lang="cs-CZ" b="1" dirty="0" smtClean="0"/>
              <a:t> Centrum Graz (CCG)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476" y="1556792"/>
            <a:ext cx="91325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dirty="0" smtClean="0"/>
              <a:t>první soukromé veřejné logistické centrum v Rakousku včetně překladiště KD. Jeho výkony a služby jsou nabízeny zcela neutrálně všem potenciálním zákazníkům.</a:t>
            </a:r>
          </a:p>
        </p:txBody>
      </p:sp>
    </p:spTree>
    <p:extLst>
      <p:ext uri="{BB962C8B-B14F-4D97-AF65-F5344CB8AC3E}">
        <p14:creationId xmlns:p14="http://schemas.microsoft.com/office/powerpoint/2010/main" xmlns="" val="304239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argo-center-graz.at/images/user/38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01850"/>
            <a:ext cx="9144000" cy="405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Cargo</a:t>
            </a:r>
            <a:r>
              <a:rPr lang="cs-CZ" b="1" dirty="0" smtClean="0"/>
              <a:t> Centrum Graz (CCG)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915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 vzniku/výběru lokality VLC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Dostatečné výrobní/spotřební zázemí a možnost napojení na kapacitní dopravní infrastrukturu více druhů dopravy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Přínosy VLC pro region, město a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Existence VLC v regionu umožní rozvoj a optimalizaci služeb zákazníkům,</a:t>
            </a:r>
          </a:p>
          <a:p>
            <a:r>
              <a:rPr lang="cs-CZ" dirty="0" smtClean="0"/>
              <a:t>Vytvoří efektivní obsluhu pro jak pro stávající průmysl, tak pro průmyslové zóny a malé a střední podnikatele,</a:t>
            </a:r>
          </a:p>
          <a:p>
            <a:r>
              <a:rPr lang="cs-CZ" dirty="0" smtClean="0"/>
              <a:t>S ohledem na optimalizaci svozu i rozvozu přispívá v ke snížení škodlivých vlivů na životní prostředí,</a:t>
            </a:r>
          </a:p>
          <a:p>
            <a:r>
              <a:rPr lang="cs-CZ" dirty="0" smtClean="0"/>
              <a:t>Může se stát vhodným nástrojem pro City logistiku,</a:t>
            </a:r>
          </a:p>
          <a:p>
            <a:r>
              <a:rPr lang="cs-CZ" dirty="0" smtClean="0"/>
              <a:t>Příspěvek ke zvýšení zaměstnanosti a prosperity regionu.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444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financování VLC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pl-PL" dirty="0" smtClean="0"/>
              <a:t>Z veřejných zdrojů (ze SR, rozpočtu kraje, města, regionu)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pl-PL" dirty="0" smtClean="0"/>
              <a:t>náklady spojené s výkupem, resp. pronájmem pozemků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pl-PL" dirty="0" smtClean="0"/>
              <a:t>budování inženýrských sítí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Zapojení privátního kapitálu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výstavba vlastních objektů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vnitřní technologická zařízení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IT apod.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Využití financování ze zdrojů EU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562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Kdo financuje provoz VLC?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přínosy VLC pro region, město a stát?</a:t>
            </a:r>
          </a:p>
          <a:p>
            <a:pPr marL="633222" indent="-514350">
              <a:buFont typeface="+mj-lt"/>
              <a:buAutoNum type="arabicPeriod"/>
            </a:pPr>
            <a:r>
              <a:rPr lang="cs-CZ" smtClean="0"/>
              <a:t>Uveďte příklady VLC v Evropě.</a:t>
            </a: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PERNICA, P. </a:t>
            </a:r>
            <a:r>
              <a:rPr lang="cs-CZ" sz="2800" i="1" dirty="0" smtClean="0"/>
              <a:t>Logistika pro 21. století. </a:t>
            </a:r>
            <a:r>
              <a:rPr lang="cs-CZ" sz="2800" dirty="0" smtClean="0"/>
              <a:t>1. vyd. Praha: Radix, 2005, ISBN 80-86031-59-4</a:t>
            </a:r>
          </a:p>
          <a:p>
            <a:r>
              <a:rPr lang="cs-CZ" sz="2800" dirty="0" smtClean="0"/>
              <a:t>SIXTA, J., M. ŽIŽKA. </a:t>
            </a:r>
            <a:r>
              <a:rPr lang="cs-CZ" sz="2800" i="1" dirty="0" smtClean="0"/>
              <a:t>Logistika, teorie a praxe</a:t>
            </a:r>
            <a:r>
              <a:rPr lang="cs-CZ" sz="2800" dirty="0" smtClean="0"/>
              <a:t>. </a:t>
            </a:r>
            <a:r>
              <a:rPr lang="cs-CZ" sz="2800" dirty="0"/>
              <a:t>1. vyd. </a:t>
            </a:r>
            <a:r>
              <a:rPr lang="cs-CZ" sz="2800" dirty="0" smtClean="0"/>
              <a:t>Brno: CP </a:t>
            </a:r>
            <a:r>
              <a:rPr lang="cs-CZ" sz="2800" dirty="0" err="1" smtClean="0"/>
              <a:t>Books</a:t>
            </a:r>
            <a:r>
              <a:rPr lang="cs-CZ" sz="2800" dirty="0" smtClean="0"/>
              <a:t>, 2005, </a:t>
            </a:r>
            <a:r>
              <a:rPr lang="cs-CZ" sz="2800" dirty="0"/>
              <a:t>ISBN </a:t>
            </a:r>
            <a:r>
              <a:rPr lang="cs-CZ" sz="2800" dirty="0" smtClean="0"/>
              <a:t>80-251-0573-3</a:t>
            </a:r>
          </a:p>
          <a:p>
            <a:r>
              <a:rPr lang="cs-CZ" sz="2800" dirty="0" smtClean="0"/>
              <a:t>Obrázky:</a:t>
            </a:r>
          </a:p>
          <a:p>
            <a:pPr lvl="1"/>
            <a:r>
              <a:rPr lang="cs-CZ" sz="2400" dirty="0" smtClean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cargo</a:t>
            </a:r>
            <a:r>
              <a:rPr lang="cs-CZ" sz="2400" dirty="0" smtClean="0">
                <a:hlinkClick r:id="rId2"/>
              </a:rPr>
              <a:t>-center-</a:t>
            </a:r>
            <a:r>
              <a:rPr lang="cs-CZ" sz="2400" dirty="0" err="1" smtClean="0">
                <a:hlinkClick r:id="rId2"/>
              </a:rPr>
              <a:t>graz.at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cms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cms.php</a:t>
            </a:r>
            <a:r>
              <a:rPr lang="cs-CZ" sz="2400" dirty="0" smtClean="0">
                <a:hlinkClick r:id="rId2"/>
              </a:rPr>
              <a:t>?</a:t>
            </a:r>
            <a:r>
              <a:rPr lang="cs-CZ" sz="2400" dirty="0" err="1" smtClean="0">
                <a:hlinkClick r:id="rId2"/>
              </a:rPr>
              <a:t>pageName</a:t>
            </a:r>
            <a:r>
              <a:rPr lang="cs-CZ" sz="2400" dirty="0" smtClean="0">
                <a:hlinkClick r:id="rId2"/>
              </a:rPr>
              <a:t>=4</a:t>
            </a:r>
            <a:endParaRPr lang="cs-CZ" sz="2400" dirty="0" smtClean="0"/>
          </a:p>
          <a:p>
            <a:pPr lvl="1"/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</a:t>
            </a:r>
            <a:r>
              <a:rPr lang="cs-CZ" sz="2400" dirty="0" err="1" smtClean="0">
                <a:hlinkClick r:id="rId3"/>
              </a:rPr>
              <a:t>cargo</a:t>
            </a:r>
            <a:r>
              <a:rPr lang="cs-CZ" sz="2400" dirty="0" smtClean="0">
                <a:hlinkClick r:id="rId3"/>
              </a:rPr>
              <a:t>-center-</a:t>
            </a:r>
            <a:r>
              <a:rPr lang="cs-CZ" sz="2400" dirty="0" err="1" smtClean="0">
                <a:hlinkClick r:id="rId3"/>
              </a:rPr>
              <a:t>graz.at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cms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cms.php</a:t>
            </a:r>
            <a:r>
              <a:rPr lang="cs-CZ" sz="2400" dirty="0" smtClean="0">
                <a:hlinkClick r:id="rId3"/>
              </a:rPr>
              <a:t>?</a:t>
            </a:r>
            <a:r>
              <a:rPr lang="cs-CZ" sz="2400" dirty="0" err="1" smtClean="0">
                <a:hlinkClick r:id="rId3"/>
              </a:rPr>
              <a:t>pageName</a:t>
            </a:r>
            <a:r>
              <a:rPr lang="cs-CZ" sz="2400" smtClean="0">
                <a:hlinkClick r:id="rId3"/>
              </a:rPr>
              <a:t>=20</a:t>
            </a:r>
            <a:endParaRPr lang="cs-CZ" sz="2400" smtClean="0"/>
          </a:p>
          <a:p>
            <a:pPr lvl="1"/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9476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74</TotalTime>
  <Words>396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Snímek 1</vt:lpstr>
      <vt:lpstr>Snímek 2</vt:lpstr>
      <vt:lpstr>Veřejná logistická centra </vt:lpstr>
      <vt:lpstr>Veřejné logistické centrum </vt:lpstr>
      <vt:lpstr>Veřejné logistické centrum </vt:lpstr>
      <vt:lpstr>Veřejné logistické centrum </vt:lpstr>
      <vt:lpstr>Cargo Centrum Graz (CCG)</vt:lpstr>
      <vt:lpstr>Cargo Centrum Graz (CCG)</vt:lpstr>
      <vt:lpstr>Předpoklad vzniku/výběru lokality VLC</vt:lpstr>
      <vt:lpstr>Přínosy VLC pro region, město a stát</vt:lpstr>
      <vt:lpstr>Zdroje financování VLC</vt:lpstr>
      <vt:lpstr>Kontrolní otázky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12</cp:revision>
  <dcterms:created xsi:type="dcterms:W3CDTF">2014-02-25T18:28:16Z</dcterms:created>
  <dcterms:modified xsi:type="dcterms:W3CDTF">2014-02-27T14:26:44Z</dcterms:modified>
</cp:coreProperties>
</file>