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  <p:sldMasterId id="2147483708" r:id="rId4"/>
    <p:sldMasterId id="2147483737" r:id="rId5"/>
    <p:sldMasterId id="2147483749" r:id="rId6"/>
  </p:sldMasterIdLst>
  <p:notesMasterIdLst>
    <p:notesMasterId r:id="rId37"/>
  </p:notesMasterIdLst>
  <p:sldIdLst>
    <p:sldId id="270" r:id="rId7"/>
    <p:sldId id="259" r:id="rId8"/>
    <p:sldId id="256" r:id="rId9"/>
    <p:sldId id="268" r:id="rId10"/>
    <p:sldId id="264" r:id="rId11"/>
    <p:sldId id="267" r:id="rId12"/>
    <p:sldId id="263" r:id="rId13"/>
    <p:sldId id="265" r:id="rId14"/>
    <p:sldId id="269" r:id="rId15"/>
    <p:sldId id="257" r:id="rId16"/>
    <p:sldId id="258" r:id="rId17"/>
    <p:sldId id="260" r:id="rId18"/>
    <p:sldId id="266" r:id="rId19"/>
    <p:sldId id="272" r:id="rId20"/>
    <p:sldId id="271" r:id="rId21"/>
    <p:sldId id="273" r:id="rId22"/>
    <p:sldId id="274" r:id="rId23"/>
    <p:sldId id="276" r:id="rId24"/>
    <p:sldId id="286" r:id="rId25"/>
    <p:sldId id="287" r:id="rId26"/>
    <p:sldId id="289" r:id="rId27"/>
    <p:sldId id="290" r:id="rId28"/>
    <p:sldId id="291" r:id="rId29"/>
    <p:sldId id="292" r:id="rId30"/>
    <p:sldId id="293" r:id="rId31"/>
    <p:sldId id="294" r:id="rId32"/>
    <p:sldId id="295" r:id="rId33"/>
    <p:sldId id="296" r:id="rId34"/>
    <p:sldId id="297" r:id="rId35"/>
    <p:sldId id="298" r:id="rId3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C04A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212" autoAdjust="0"/>
  </p:normalViewPr>
  <p:slideViewPr>
    <p:cSldViewPr>
      <p:cViewPr varScale="1">
        <p:scale>
          <a:sx n="102" d="100"/>
          <a:sy n="102" d="100"/>
        </p:scale>
        <p:origin x="-2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8F8A83A-9B66-4D14-9027-618250A3B73F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FC1181B-0508-428A-80D1-8264100AE55A}" type="pres">
      <dgm:prSet presAssocID="{98F8A83A-9B66-4D14-9027-618250A3B73F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2F3A5674-92C5-4DC6-9545-2DD2427EBF9A}" type="presOf" srcId="{98F8A83A-9B66-4D14-9027-618250A3B73F}" destId="{CFC1181B-0508-428A-80D1-8264100AE55A}" srcOrd="0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001FB12-2171-4CBB-8931-D37DDCE07B8B}" type="doc">
      <dgm:prSet loTypeId="urn:microsoft.com/office/officeart/2005/8/layout/pyramid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68813A6-F822-47B5-ADDE-B15ED8FC4FA8}">
      <dgm:prSet phldrT="[Text]" custT="1"/>
      <dgm:spPr/>
      <dgm:t>
        <a:bodyPr/>
        <a:lstStyle/>
        <a:p>
          <a:r>
            <a:rPr lang="cs-CZ" sz="1800" b="1" dirty="0" smtClean="0">
              <a:solidFill>
                <a:schemeClr val="accent3">
                  <a:lumMod val="75000"/>
                </a:schemeClr>
              </a:solidFill>
            </a:rPr>
            <a:t>JMÉNO</a:t>
          </a:r>
        </a:p>
      </dgm:t>
    </dgm:pt>
    <dgm:pt modelId="{310A1CC5-4D67-4D2C-8210-9512A950EFF6}" type="parTrans" cxnId="{848694DA-0EB3-4622-B7F4-401BEE6EA0AD}">
      <dgm:prSet/>
      <dgm:spPr/>
      <dgm:t>
        <a:bodyPr/>
        <a:lstStyle/>
        <a:p>
          <a:endParaRPr lang="cs-CZ"/>
        </a:p>
      </dgm:t>
    </dgm:pt>
    <dgm:pt modelId="{A4710D90-D512-438B-B1F9-6E5DF87AC981}" type="sibTrans" cxnId="{848694DA-0EB3-4622-B7F4-401BEE6EA0AD}">
      <dgm:prSet/>
      <dgm:spPr/>
      <dgm:t>
        <a:bodyPr/>
        <a:lstStyle/>
        <a:p>
          <a:endParaRPr lang="cs-CZ"/>
        </a:p>
      </dgm:t>
    </dgm:pt>
    <dgm:pt modelId="{C333382E-9C8A-42A7-8101-236A3391BB1F}">
      <dgm:prSet phldrT="[Text]" custT="1"/>
      <dgm:spPr/>
      <dgm:t>
        <a:bodyPr/>
        <a:lstStyle/>
        <a:p>
          <a:r>
            <a:rPr lang="cs-CZ" sz="1800" b="1" dirty="0" smtClean="0">
              <a:solidFill>
                <a:schemeClr val="accent3">
                  <a:lumMod val="75000"/>
                </a:schemeClr>
              </a:solidFill>
            </a:rPr>
            <a:t>PŘÍJMENÍ</a:t>
          </a:r>
          <a:endParaRPr lang="cs-CZ" sz="1800" b="1" dirty="0">
            <a:solidFill>
              <a:schemeClr val="accent3">
                <a:lumMod val="75000"/>
              </a:schemeClr>
            </a:solidFill>
          </a:endParaRPr>
        </a:p>
      </dgm:t>
    </dgm:pt>
    <dgm:pt modelId="{07C5B6B4-3230-46AF-8F73-5A5DE6311D11}" type="parTrans" cxnId="{72E7D700-FCFD-4BFF-9AB6-7E784845BBF6}">
      <dgm:prSet/>
      <dgm:spPr/>
      <dgm:t>
        <a:bodyPr/>
        <a:lstStyle/>
        <a:p>
          <a:endParaRPr lang="cs-CZ"/>
        </a:p>
      </dgm:t>
    </dgm:pt>
    <dgm:pt modelId="{946B6D76-8DC9-4E72-B2FF-327CEC7CC445}" type="sibTrans" cxnId="{72E7D700-FCFD-4BFF-9AB6-7E784845BBF6}">
      <dgm:prSet/>
      <dgm:spPr/>
      <dgm:t>
        <a:bodyPr/>
        <a:lstStyle/>
        <a:p>
          <a:endParaRPr lang="cs-CZ"/>
        </a:p>
      </dgm:t>
    </dgm:pt>
    <dgm:pt modelId="{00878E02-068B-4C3E-8E98-8FF24E055BB5}">
      <dgm:prSet phldrT="[Text]" custT="1"/>
      <dgm:spPr/>
      <dgm:t>
        <a:bodyPr/>
        <a:lstStyle/>
        <a:p>
          <a:r>
            <a:rPr lang="cs-CZ" sz="1800" b="1" dirty="0" smtClean="0">
              <a:solidFill>
                <a:schemeClr val="accent3">
                  <a:lumMod val="75000"/>
                </a:schemeClr>
              </a:solidFill>
            </a:rPr>
            <a:t>ULICE A ČÍSLO DOMU</a:t>
          </a:r>
          <a:endParaRPr lang="cs-CZ" sz="1800" b="1" dirty="0">
            <a:solidFill>
              <a:schemeClr val="accent3">
                <a:lumMod val="75000"/>
              </a:schemeClr>
            </a:solidFill>
          </a:endParaRPr>
        </a:p>
      </dgm:t>
    </dgm:pt>
    <dgm:pt modelId="{F24548EC-63D2-463A-8A5D-24E190E23D65}" type="parTrans" cxnId="{7A8BF917-528D-41BC-90A5-52AFCF8AB9A0}">
      <dgm:prSet/>
      <dgm:spPr/>
      <dgm:t>
        <a:bodyPr/>
        <a:lstStyle/>
        <a:p>
          <a:endParaRPr lang="cs-CZ"/>
        </a:p>
      </dgm:t>
    </dgm:pt>
    <dgm:pt modelId="{067AF9ED-D343-4B08-ADBC-EB5C77919A07}" type="sibTrans" cxnId="{7A8BF917-528D-41BC-90A5-52AFCF8AB9A0}">
      <dgm:prSet/>
      <dgm:spPr/>
      <dgm:t>
        <a:bodyPr/>
        <a:lstStyle/>
        <a:p>
          <a:endParaRPr lang="cs-CZ"/>
        </a:p>
      </dgm:t>
    </dgm:pt>
    <dgm:pt modelId="{88472499-813C-4849-AA84-8B6B2720166F}">
      <dgm:prSet phldrT="[Text]" custT="1"/>
      <dgm:spPr/>
      <dgm:t>
        <a:bodyPr/>
        <a:lstStyle/>
        <a:p>
          <a:r>
            <a:rPr lang="cs-CZ" sz="1800" b="1" dirty="0" smtClean="0">
              <a:solidFill>
                <a:schemeClr val="accent3">
                  <a:lumMod val="75000"/>
                </a:schemeClr>
              </a:solidFill>
            </a:rPr>
            <a:t>PSČ</a:t>
          </a:r>
          <a:endParaRPr lang="cs-CZ" sz="1800" b="1" dirty="0">
            <a:solidFill>
              <a:schemeClr val="accent3">
                <a:lumMod val="75000"/>
              </a:schemeClr>
            </a:solidFill>
          </a:endParaRPr>
        </a:p>
      </dgm:t>
    </dgm:pt>
    <dgm:pt modelId="{D425B33F-3335-4381-B426-C20BA05B93E9}" type="parTrans" cxnId="{9ED76821-1A92-464C-9DED-5EE22E59BD16}">
      <dgm:prSet/>
      <dgm:spPr/>
      <dgm:t>
        <a:bodyPr/>
        <a:lstStyle/>
        <a:p>
          <a:endParaRPr lang="cs-CZ"/>
        </a:p>
      </dgm:t>
    </dgm:pt>
    <dgm:pt modelId="{E543C756-E84E-4433-9C93-FD4BBE413A3A}" type="sibTrans" cxnId="{9ED76821-1A92-464C-9DED-5EE22E59BD16}">
      <dgm:prSet/>
      <dgm:spPr/>
      <dgm:t>
        <a:bodyPr/>
        <a:lstStyle/>
        <a:p>
          <a:endParaRPr lang="cs-CZ"/>
        </a:p>
      </dgm:t>
    </dgm:pt>
    <dgm:pt modelId="{E604A4C5-4E4E-48AA-89B5-B9DAF8D4069E}">
      <dgm:prSet phldrT="[Text]" custT="1"/>
      <dgm:spPr/>
      <dgm:t>
        <a:bodyPr/>
        <a:lstStyle/>
        <a:p>
          <a:r>
            <a:rPr lang="cs-CZ" sz="1800" b="1" dirty="0" smtClean="0">
              <a:solidFill>
                <a:schemeClr val="accent3">
                  <a:lumMod val="75000"/>
                </a:schemeClr>
              </a:solidFill>
            </a:rPr>
            <a:t>MĚSTO</a:t>
          </a:r>
          <a:endParaRPr lang="cs-CZ" sz="1800" b="1" dirty="0">
            <a:solidFill>
              <a:schemeClr val="accent3">
                <a:lumMod val="75000"/>
              </a:schemeClr>
            </a:solidFill>
          </a:endParaRPr>
        </a:p>
      </dgm:t>
    </dgm:pt>
    <dgm:pt modelId="{6A0DFEE5-99F3-481F-9C23-B00A14298E05}" type="parTrans" cxnId="{77FF10C9-ED69-418C-8C51-A2AE895DE994}">
      <dgm:prSet/>
      <dgm:spPr/>
      <dgm:t>
        <a:bodyPr/>
        <a:lstStyle/>
        <a:p>
          <a:endParaRPr lang="cs-CZ"/>
        </a:p>
      </dgm:t>
    </dgm:pt>
    <dgm:pt modelId="{B44CA932-81DE-4461-8DFC-DB752C5403E9}" type="sibTrans" cxnId="{77FF10C9-ED69-418C-8C51-A2AE895DE994}">
      <dgm:prSet/>
      <dgm:spPr/>
      <dgm:t>
        <a:bodyPr/>
        <a:lstStyle/>
        <a:p>
          <a:endParaRPr lang="cs-CZ"/>
        </a:p>
      </dgm:t>
    </dgm:pt>
    <dgm:pt modelId="{6D18F864-59A8-455D-84A6-7FB6F4D4FDB1}" type="pres">
      <dgm:prSet presAssocID="{D001FB12-2171-4CBB-8931-D37DDCE07B8B}" presName="compositeShape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0D0CC70F-38F2-4D6F-A9EB-136B4C275BA7}" type="pres">
      <dgm:prSet presAssocID="{D001FB12-2171-4CBB-8931-D37DDCE07B8B}" presName="pyramid" presStyleLbl="node1" presStyleIdx="0" presStyleCnt="1"/>
      <dgm:spPr/>
    </dgm:pt>
    <dgm:pt modelId="{DFEC8157-0DE0-4B3A-B61B-AACDEEA967CC}" type="pres">
      <dgm:prSet presAssocID="{D001FB12-2171-4CBB-8931-D37DDCE07B8B}" presName="theList" presStyleCnt="0"/>
      <dgm:spPr/>
    </dgm:pt>
    <dgm:pt modelId="{7A0300EB-17D1-47E3-BDC5-FE2CC3A9013C}" type="pres">
      <dgm:prSet presAssocID="{468813A6-F822-47B5-ADDE-B15ED8FC4FA8}" presName="aNode" presStyleLbl="fgAcc1" presStyleIdx="0" presStyleCnt="5" custLinFactNeighborX="-128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881766-5685-4615-B45D-D8633371467E}" type="pres">
      <dgm:prSet presAssocID="{468813A6-F822-47B5-ADDE-B15ED8FC4FA8}" presName="aSpace" presStyleCnt="0"/>
      <dgm:spPr/>
    </dgm:pt>
    <dgm:pt modelId="{A06C2D8B-96E1-45C0-A7D5-0D78CACDF740}" type="pres">
      <dgm:prSet presAssocID="{C333382E-9C8A-42A7-8101-236A3391BB1F}" presName="aNode" presStyleLbl="fgAcc1" presStyleIdx="1" presStyleCnt="5" custLinFactNeighborX="-128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231327-EB95-48E4-9595-55F7B41D81F6}" type="pres">
      <dgm:prSet presAssocID="{C333382E-9C8A-42A7-8101-236A3391BB1F}" presName="aSpace" presStyleCnt="0"/>
      <dgm:spPr/>
    </dgm:pt>
    <dgm:pt modelId="{CB71AC83-FD85-453D-BED9-C3BBC475E6BA}" type="pres">
      <dgm:prSet presAssocID="{00878E02-068B-4C3E-8E98-8FF24E055BB5}" presName="aNode" presStyleLbl="fgAcc1" presStyleIdx="2" presStyleCnt="5" custLinFactNeighborX="-128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29E2E3-24C9-41DE-8F84-AB9A71446ECF}" type="pres">
      <dgm:prSet presAssocID="{00878E02-068B-4C3E-8E98-8FF24E055BB5}" presName="aSpace" presStyleCnt="0"/>
      <dgm:spPr/>
    </dgm:pt>
    <dgm:pt modelId="{54B80AB2-4C69-410C-B244-9109C930F1B9}" type="pres">
      <dgm:prSet presAssocID="{88472499-813C-4849-AA84-8B6B2720166F}" presName="aNode" presStyleLbl="fgAcc1" presStyleIdx="3" presStyleCnt="5" custLinFactNeighborX="-128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1AC145A-21A3-414C-95A9-02D264DD99D1}" type="pres">
      <dgm:prSet presAssocID="{88472499-813C-4849-AA84-8B6B2720166F}" presName="aSpace" presStyleCnt="0"/>
      <dgm:spPr/>
    </dgm:pt>
    <dgm:pt modelId="{5ABF3A55-0F96-4230-9406-006094943751}" type="pres">
      <dgm:prSet presAssocID="{E604A4C5-4E4E-48AA-89B5-B9DAF8D4069E}" presName="aNode" presStyleLbl="fgAcc1" presStyleIdx="4" presStyleCnt="5" custLinFactNeighborX="-128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32ABBB-AAA8-48D4-BB7C-6CE18967246F}" type="pres">
      <dgm:prSet presAssocID="{E604A4C5-4E4E-48AA-89B5-B9DAF8D4069E}" presName="aSpace" presStyleCnt="0"/>
      <dgm:spPr/>
    </dgm:pt>
  </dgm:ptLst>
  <dgm:cxnLst>
    <dgm:cxn modelId="{848694DA-0EB3-4622-B7F4-401BEE6EA0AD}" srcId="{D001FB12-2171-4CBB-8931-D37DDCE07B8B}" destId="{468813A6-F822-47B5-ADDE-B15ED8FC4FA8}" srcOrd="0" destOrd="0" parTransId="{310A1CC5-4D67-4D2C-8210-9512A950EFF6}" sibTransId="{A4710D90-D512-438B-B1F9-6E5DF87AC981}"/>
    <dgm:cxn modelId="{D661AC7D-1E2C-43F8-A1D5-99A79F37A24C}" type="presOf" srcId="{D001FB12-2171-4CBB-8931-D37DDCE07B8B}" destId="{6D18F864-59A8-455D-84A6-7FB6F4D4FDB1}" srcOrd="0" destOrd="0" presId="urn:microsoft.com/office/officeart/2005/8/layout/pyramid2"/>
    <dgm:cxn modelId="{58C4B4F4-6D87-401D-9A18-FBC2067A2D93}" type="presOf" srcId="{00878E02-068B-4C3E-8E98-8FF24E055BB5}" destId="{CB71AC83-FD85-453D-BED9-C3BBC475E6BA}" srcOrd="0" destOrd="0" presId="urn:microsoft.com/office/officeart/2005/8/layout/pyramid2"/>
    <dgm:cxn modelId="{7A8BF917-528D-41BC-90A5-52AFCF8AB9A0}" srcId="{D001FB12-2171-4CBB-8931-D37DDCE07B8B}" destId="{00878E02-068B-4C3E-8E98-8FF24E055BB5}" srcOrd="2" destOrd="0" parTransId="{F24548EC-63D2-463A-8A5D-24E190E23D65}" sibTransId="{067AF9ED-D343-4B08-ADBC-EB5C77919A07}"/>
    <dgm:cxn modelId="{72E7D700-FCFD-4BFF-9AB6-7E784845BBF6}" srcId="{D001FB12-2171-4CBB-8931-D37DDCE07B8B}" destId="{C333382E-9C8A-42A7-8101-236A3391BB1F}" srcOrd="1" destOrd="0" parTransId="{07C5B6B4-3230-46AF-8F73-5A5DE6311D11}" sibTransId="{946B6D76-8DC9-4E72-B2FF-327CEC7CC445}"/>
    <dgm:cxn modelId="{6E099E37-BE9D-4A9C-9D4A-15008622FBCB}" type="presOf" srcId="{E604A4C5-4E4E-48AA-89B5-B9DAF8D4069E}" destId="{5ABF3A55-0F96-4230-9406-006094943751}" srcOrd="0" destOrd="0" presId="urn:microsoft.com/office/officeart/2005/8/layout/pyramid2"/>
    <dgm:cxn modelId="{25E798FA-F2B9-49FC-8BE4-410DC5CA7D2C}" type="presOf" srcId="{C333382E-9C8A-42A7-8101-236A3391BB1F}" destId="{A06C2D8B-96E1-45C0-A7D5-0D78CACDF740}" srcOrd="0" destOrd="0" presId="urn:microsoft.com/office/officeart/2005/8/layout/pyramid2"/>
    <dgm:cxn modelId="{D940D6A6-B2C7-460C-8156-B48803417E5C}" type="presOf" srcId="{468813A6-F822-47B5-ADDE-B15ED8FC4FA8}" destId="{7A0300EB-17D1-47E3-BDC5-FE2CC3A9013C}" srcOrd="0" destOrd="0" presId="urn:microsoft.com/office/officeart/2005/8/layout/pyramid2"/>
    <dgm:cxn modelId="{77FF10C9-ED69-418C-8C51-A2AE895DE994}" srcId="{D001FB12-2171-4CBB-8931-D37DDCE07B8B}" destId="{E604A4C5-4E4E-48AA-89B5-B9DAF8D4069E}" srcOrd="4" destOrd="0" parTransId="{6A0DFEE5-99F3-481F-9C23-B00A14298E05}" sibTransId="{B44CA932-81DE-4461-8DFC-DB752C5403E9}"/>
    <dgm:cxn modelId="{9ED76821-1A92-464C-9DED-5EE22E59BD16}" srcId="{D001FB12-2171-4CBB-8931-D37DDCE07B8B}" destId="{88472499-813C-4849-AA84-8B6B2720166F}" srcOrd="3" destOrd="0" parTransId="{D425B33F-3335-4381-B426-C20BA05B93E9}" sibTransId="{E543C756-E84E-4433-9C93-FD4BBE413A3A}"/>
    <dgm:cxn modelId="{DCD7FE6C-1F9C-43A9-9D9D-B8C15E7E3E2F}" type="presOf" srcId="{88472499-813C-4849-AA84-8B6B2720166F}" destId="{54B80AB2-4C69-410C-B244-9109C930F1B9}" srcOrd="0" destOrd="0" presId="urn:microsoft.com/office/officeart/2005/8/layout/pyramid2"/>
    <dgm:cxn modelId="{D277534E-D08B-4D0E-B4FA-17A0E117CDAB}" type="presParOf" srcId="{6D18F864-59A8-455D-84A6-7FB6F4D4FDB1}" destId="{0D0CC70F-38F2-4D6F-A9EB-136B4C275BA7}" srcOrd="0" destOrd="0" presId="urn:microsoft.com/office/officeart/2005/8/layout/pyramid2"/>
    <dgm:cxn modelId="{3529B70B-57C8-4DC0-9878-11685D32798A}" type="presParOf" srcId="{6D18F864-59A8-455D-84A6-7FB6F4D4FDB1}" destId="{DFEC8157-0DE0-4B3A-B61B-AACDEEA967CC}" srcOrd="1" destOrd="0" presId="urn:microsoft.com/office/officeart/2005/8/layout/pyramid2"/>
    <dgm:cxn modelId="{3909C71F-5856-4B8E-BC80-C42BADABE258}" type="presParOf" srcId="{DFEC8157-0DE0-4B3A-B61B-AACDEEA967CC}" destId="{7A0300EB-17D1-47E3-BDC5-FE2CC3A9013C}" srcOrd="0" destOrd="0" presId="urn:microsoft.com/office/officeart/2005/8/layout/pyramid2"/>
    <dgm:cxn modelId="{DD1EC3C8-728A-493F-A39D-98D44FC3F2B3}" type="presParOf" srcId="{DFEC8157-0DE0-4B3A-B61B-AACDEEA967CC}" destId="{65881766-5685-4615-B45D-D8633371467E}" srcOrd="1" destOrd="0" presId="urn:microsoft.com/office/officeart/2005/8/layout/pyramid2"/>
    <dgm:cxn modelId="{45A131DF-B35A-44D1-AE13-3E441187D98B}" type="presParOf" srcId="{DFEC8157-0DE0-4B3A-B61B-AACDEEA967CC}" destId="{A06C2D8B-96E1-45C0-A7D5-0D78CACDF740}" srcOrd="2" destOrd="0" presId="urn:microsoft.com/office/officeart/2005/8/layout/pyramid2"/>
    <dgm:cxn modelId="{169C4F70-7C6C-4B18-BDF9-01F0E307D56B}" type="presParOf" srcId="{DFEC8157-0DE0-4B3A-B61B-AACDEEA967CC}" destId="{26231327-EB95-48E4-9595-55F7B41D81F6}" srcOrd="3" destOrd="0" presId="urn:microsoft.com/office/officeart/2005/8/layout/pyramid2"/>
    <dgm:cxn modelId="{E6E532CE-7C84-45EA-985C-DC918E359501}" type="presParOf" srcId="{DFEC8157-0DE0-4B3A-B61B-AACDEEA967CC}" destId="{CB71AC83-FD85-453D-BED9-C3BBC475E6BA}" srcOrd="4" destOrd="0" presId="urn:microsoft.com/office/officeart/2005/8/layout/pyramid2"/>
    <dgm:cxn modelId="{12A52382-0A93-4FBF-A469-86D99EEF3C8A}" type="presParOf" srcId="{DFEC8157-0DE0-4B3A-B61B-AACDEEA967CC}" destId="{0729E2E3-24C9-41DE-8F84-AB9A71446ECF}" srcOrd="5" destOrd="0" presId="urn:microsoft.com/office/officeart/2005/8/layout/pyramid2"/>
    <dgm:cxn modelId="{AB9B90F0-3ABE-46BE-A7E7-7BD2E80DF441}" type="presParOf" srcId="{DFEC8157-0DE0-4B3A-B61B-AACDEEA967CC}" destId="{54B80AB2-4C69-410C-B244-9109C930F1B9}" srcOrd="6" destOrd="0" presId="urn:microsoft.com/office/officeart/2005/8/layout/pyramid2"/>
    <dgm:cxn modelId="{DAD7D155-E87C-4FEE-BE45-BAA0C736C934}" type="presParOf" srcId="{DFEC8157-0DE0-4B3A-B61B-AACDEEA967CC}" destId="{D1AC145A-21A3-414C-95A9-02D264DD99D1}" srcOrd="7" destOrd="0" presId="urn:microsoft.com/office/officeart/2005/8/layout/pyramid2"/>
    <dgm:cxn modelId="{40CCF966-1308-47DF-8C79-EDC07BBB0F0A}" type="presParOf" srcId="{DFEC8157-0DE0-4B3A-B61B-AACDEEA967CC}" destId="{5ABF3A55-0F96-4230-9406-006094943751}" srcOrd="8" destOrd="0" presId="urn:microsoft.com/office/officeart/2005/8/layout/pyramid2"/>
    <dgm:cxn modelId="{2BCA0552-4E15-4778-9062-287D1BF29960}" type="presParOf" srcId="{DFEC8157-0DE0-4B3A-B61B-AACDEEA967CC}" destId="{3B32ABBB-AAA8-48D4-BB7C-6CE18967246F}" srcOrd="9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0CC70F-38F2-4D6F-A9EB-136B4C275BA7}">
      <dsp:nvSpPr>
        <dsp:cNvPr id="0" name=""/>
        <dsp:cNvSpPr/>
      </dsp:nvSpPr>
      <dsp:spPr>
        <a:xfrm>
          <a:off x="972107" y="0"/>
          <a:ext cx="4320480" cy="4320480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0300EB-17D1-47E3-BDC5-FE2CC3A9013C}">
      <dsp:nvSpPr>
        <dsp:cNvPr id="0" name=""/>
        <dsp:cNvSpPr/>
      </dsp:nvSpPr>
      <dsp:spPr>
        <a:xfrm>
          <a:off x="3096345" y="432469"/>
          <a:ext cx="2808312" cy="61431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accent3">
                  <a:lumMod val="75000"/>
                </a:schemeClr>
              </a:solidFill>
            </a:rPr>
            <a:t>JMÉNO</a:t>
          </a:r>
        </a:p>
      </dsp:txBody>
      <dsp:txXfrm>
        <a:off x="3126334" y="462458"/>
        <a:ext cx="2748334" cy="554340"/>
      </dsp:txXfrm>
    </dsp:sp>
    <dsp:sp modelId="{A06C2D8B-96E1-45C0-A7D5-0D78CACDF740}">
      <dsp:nvSpPr>
        <dsp:cNvPr id="0" name=""/>
        <dsp:cNvSpPr/>
      </dsp:nvSpPr>
      <dsp:spPr>
        <a:xfrm>
          <a:off x="3096345" y="1123577"/>
          <a:ext cx="2808312" cy="61431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accent3">
                  <a:lumMod val="75000"/>
                </a:schemeClr>
              </a:solidFill>
            </a:rPr>
            <a:t>PŘÍJMENÍ</a:t>
          </a:r>
          <a:endParaRPr lang="cs-CZ" sz="1800" b="1" kern="1200" dirty="0">
            <a:solidFill>
              <a:schemeClr val="accent3">
                <a:lumMod val="75000"/>
              </a:schemeClr>
            </a:solidFill>
          </a:endParaRPr>
        </a:p>
      </dsp:txBody>
      <dsp:txXfrm>
        <a:off x="3126334" y="1153566"/>
        <a:ext cx="2748334" cy="554340"/>
      </dsp:txXfrm>
    </dsp:sp>
    <dsp:sp modelId="{CB71AC83-FD85-453D-BED9-C3BBC475E6BA}">
      <dsp:nvSpPr>
        <dsp:cNvPr id="0" name=""/>
        <dsp:cNvSpPr/>
      </dsp:nvSpPr>
      <dsp:spPr>
        <a:xfrm>
          <a:off x="3096345" y="1814685"/>
          <a:ext cx="2808312" cy="61431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accent3">
                  <a:lumMod val="75000"/>
                </a:schemeClr>
              </a:solidFill>
            </a:rPr>
            <a:t>ULICE A ČÍSLO DOMU</a:t>
          </a:r>
          <a:endParaRPr lang="cs-CZ" sz="1800" b="1" kern="1200" dirty="0">
            <a:solidFill>
              <a:schemeClr val="accent3">
                <a:lumMod val="75000"/>
              </a:schemeClr>
            </a:solidFill>
          </a:endParaRPr>
        </a:p>
      </dsp:txBody>
      <dsp:txXfrm>
        <a:off x="3126334" y="1844674"/>
        <a:ext cx="2748334" cy="554340"/>
      </dsp:txXfrm>
    </dsp:sp>
    <dsp:sp modelId="{54B80AB2-4C69-410C-B244-9109C930F1B9}">
      <dsp:nvSpPr>
        <dsp:cNvPr id="0" name=""/>
        <dsp:cNvSpPr/>
      </dsp:nvSpPr>
      <dsp:spPr>
        <a:xfrm>
          <a:off x="3096345" y="2505794"/>
          <a:ext cx="2808312" cy="61431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accent3">
                  <a:lumMod val="75000"/>
                </a:schemeClr>
              </a:solidFill>
            </a:rPr>
            <a:t>PSČ</a:t>
          </a:r>
          <a:endParaRPr lang="cs-CZ" sz="1800" b="1" kern="1200" dirty="0">
            <a:solidFill>
              <a:schemeClr val="accent3">
                <a:lumMod val="75000"/>
              </a:schemeClr>
            </a:solidFill>
          </a:endParaRPr>
        </a:p>
      </dsp:txBody>
      <dsp:txXfrm>
        <a:off x="3126334" y="2535783"/>
        <a:ext cx="2748334" cy="554340"/>
      </dsp:txXfrm>
    </dsp:sp>
    <dsp:sp modelId="{5ABF3A55-0F96-4230-9406-006094943751}">
      <dsp:nvSpPr>
        <dsp:cNvPr id="0" name=""/>
        <dsp:cNvSpPr/>
      </dsp:nvSpPr>
      <dsp:spPr>
        <a:xfrm>
          <a:off x="3096345" y="3196902"/>
          <a:ext cx="2808312" cy="614318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accent3">
                  <a:lumMod val="75000"/>
                </a:schemeClr>
              </a:solidFill>
            </a:rPr>
            <a:t>MĚSTO</a:t>
          </a:r>
          <a:endParaRPr lang="cs-CZ" sz="1800" b="1" kern="1200" dirty="0">
            <a:solidFill>
              <a:schemeClr val="accent3">
                <a:lumMod val="75000"/>
              </a:schemeClr>
            </a:solidFill>
          </a:endParaRPr>
        </a:p>
      </dsp:txBody>
      <dsp:txXfrm>
        <a:off x="3126334" y="3226891"/>
        <a:ext cx="2748334" cy="5543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BABCE1-DD4D-4990-B320-D4F55A802369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79BC83-CFCC-46F8-A679-F91AF0F22E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59593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Klikni</a:t>
            </a:r>
            <a:r>
              <a:rPr lang="cs-CZ" baseline="0" dirty="0" smtClean="0"/>
              <a:t> za poslední písmenko v okénku a piš.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79BC83-CFCC-46F8-A679-F91AF0F22E0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32498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Klikni levým tlačítkem myši na název měsíce a přetáhni</a:t>
            </a:r>
            <a:r>
              <a:rPr lang="cs-CZ" baseline="0" dirty="0" smtClean="0"/>
              <a:t> ho do okénka u akce.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C79BC83-CFCC-46F8-A679-F91AF0F22E04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24690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00393B37-BC8C-4DDA-AF65-E2925069D2DB}" type="slidenum">
              <a:rPr lang="cs-CZ" altLang="cs-CZ" smtClean="0"/>
              <a:pPr eaLnBrk="1" hangingPunct="1">
                <a:spcBef>
                  <a:spcPct val="0"/>
                </a:spcBef>
              </a:pPr>
              <a:t>18</a:t>
            </a:fld>
            <a:endParaRPr lang="cs-CZ" altLang="cs-CZ" smtClean="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alt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BBE5D10B-B874-487A-9417-6CEEA38DB8C0}" type="slidenum">
              <a:rPr lang="cs-CZ" altLang="cs-CZ" smtClean="0"/>
              <a:pPr eaLnBrk="1" hangingPunct="1">
                <a:spcBef>
                  <a:spcPct val="0"/>
                </a:spcBef>
              </a:pPr>
              <a:t>19</a:t>
            </a:fld>
            <a:endParaRPr lang="cs-CZ" altLang="cs-CZ" smtClean="0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alt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050E9226-ADDB-455D-9330-8272C251A20D}" type="slidenum">
              <a:rPr lang="cs-CZ" altLang="cs-CZ" smtClean="0"/>
              <a:pPr eaLnBrk="1" hangingPunct="1">
                <a:spcBef>
                  <a:spcPct val="0"/>
                </a:spcBef>
              </a:pPr>
              <a:t>20</a:t>
            </a:fld>
            <a:endParaRPr lang="cs-CZ" altLang="cs-CZ" smtClean="0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alt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72ABCB01-9DE6-4BBC-8C1C-058D58F922A7}" type="slidenum">
              <a:rPr lang="cs-CZ" altLang="cs-CZ" smtClean="0"/>
              <a:pPr eaLnBrk="1" hangingPunct="1">
                <a:spcBef>
                  <a:spcPct val="0"/>
                </a:spcBef>
              </a:pPr>
              <a:t>21</a:t>
            </a:fld>
            <a:endParaRPr lang="cs-CZ" altLang="cs-CZ" smtClean="0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alt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FDDA043C-E329-4A37-8F57-C5B26E2AD49A}" type="slidenum">
              <a:rPr lang="cs-CZ" altLang="cs-CZ" smtClean="0"/>
              <a:pPr eaLnBrk="1" hangingPunct="1">
                <a:spcBef>
                  <a:spcPct val="0"/>
                </a:spcBef>
              </a:pPr>
              <a:t>22</a:t>
            </a:fld>
            <a:endParaRPr lang="cs-CZ" altLang="cs-CZ" smtClean="0"/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alt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6083" name="Zástupný symbol pro poznámky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s-CZ" altLang="cs-CZ" smtClean="0"/>
          </a:p>
        </p:txBody>
      </p:sp>
      <p:sp>
        <p:nvSpPr>
          <p:cNvPr id="46084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EDA5032A-B962-4AC3-A19F-1DE1D90315F0}" type="slidenum">
              <a:rPr lang="cs-CZ" altLang="cs-CZ" smtClean="0"/>
              <a:pPr eaLnBrk="1" hangingPunct="1">
                <a:spcBef>
                  <a:spcPct val="0"/>
                </a:spcBef>
              </a:pPr>
              <a:t>23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DA7E4CDB-6B78-4068-B119-8C6D80BAF0A0}" type="slidenum">
              <a:rPr lang="cs-CZ" altLang="cs-CZ" smtClean="0"/>
              <a:pPr eaLnBrk="1" hangingPunct="1">
                <a:spcBef>
                  <a:spcPct val="0"/>
                </a:spcBef>
              </a:pPr>
              <a:t>24</a:t>
            </a:fld>
            <a:endParaRPr lang="cs-CZ" altLang="cs-CZ" smtClean="0"/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alt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69451105-BD22-42C7-B739-F1F22FA0E49D}" type="slidenum">
              <a:rPr lang="cs-CZ" altLang="cs-CZ" smtClean="0"/>
              <a:pPr eaLnBrk="1" hangingPunct="1">
                <a:spcBef>
                  <a:spcPct val="0"/>
                </a:spcBef>
              </a:pPr>
              <a:t>25</a:t>
            </a:fld>
            <a:endParaRPr lang="cs-CZ" altLang="cs-CZ" smtClean="0"/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alt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0637B422-2724-4832-BCB8-2865D0A59E8E}" type="slidenum">
              <a:rPr lang="cs-CZ" altLang="cs-CZ" smtClean="0"/>
              <a:pPr eaLnBrk="1" hangingPunct="1">
                <a:spcBef>
                  <a:spcPct val="0"/>
                </a:spcBef>
              </a:pPr>
              <a:t>27</a:t>
            </a:fld>
            <a:endParaRPr lang="cs-CZ" altLang="cs-CZ" smtClean="0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altLang="cs-CZ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B532CEC5-B28E-45FA-843A-155D9121355E}" type="slidenum">
              <a:rPr lang="cs-CZ" altLang="cs-CZ" smtClean="0"/>
              <a:pPr eaLnBrk="1" hangingPunct="1">
                <a:spcBef>
                  <a:spcPct val="0"/>
                </a:spcBef>
              </a:pPr>
              <a:t>28</a:t>
            </a:fld>
            <a:endParaRPr lang="cs-CZ" altLang="cs-CZ" smtClean="0"/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altLang="cs-CZ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989B3420-80F5-4D1C-972E-FE5191311A05}" type="slidenum">
              <a:rPr lang="cs-CZ" altLang="cs-CZ" smtClean="0"/>
              <a:pPr eaLnBrk="1" hangingPunct="1">
                <a:spcBef>
                  <a:spcPct val="0"/>
                </a:spcBef>
              </a:pPr>
              <a:t>29</a:t>
            </a:fld>
            <a:endParaRPr lang="cs-CZ" altLang="cs-CZ" smtClean="0"/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cs-CZ" alt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phere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50374" y="0"/>
            <a:ext cx="2293626" cy="6858000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38400" y="3581400"/>
            <a:ext cx="3962400" cy="2133600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>
          <a:xfrm>
            <a:off x="2438400" y="1447800"/>
            <a:ext cx="3962400" cy="2133600"/>
          </a:xfrm>
        </p:spPr>
        <p:txBody>
          <a:bodyPr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>
          <a:xfrm>
            <a:off x="3582988" y="6426201"/>
            <a:ext cx="2819399" cy="126999"/>
          </a:xfrm>
        </p:spPr>
        <p:txBody>
          <a:bodyPr/>
          <a:lstStyle/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>
          <a:xfrm>
            <a:off x="6414976" y="6400800"/>
            <a:ext cx="457200" cy="152400"/>
          </a:xfrm>
        </p:spPr>
        <p:txBody>
          <a:bodyPr/>
          <a:lstStyle>
            <a:lvl1pPr algn="r">
              <a:defRPr/>
            </a:lvl1pPr>
          </a:lstStyle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>
          <a:xfrm>
            <a:off x="3581400" y="6296248"/>
            <a:ext cx="2820987" cy="1524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57200"/>
            <a:ext cx="3657600" cy="5714999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phere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58000" y="0"/>
            <a:ext cx="2293626" cy="6858000"/>
          </a:xfrm>
          <a:prstGeom prst="rect">
            <a:avLst/>
          </a:prstGeom>
        </p:spPr>
      </p:pic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839788" y="6426201"/>
            <a:ext cx="2819399" cy="126999"/>
          </a:xfrm>
        </p:spPr>
        <p:txBody>
          <a:bodyPr/>
          <a:lstStyle/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4116388" y="6400800"/>
            <a:ext cx="533400" cy="152400"/>
          </a:xfrm>
        </p:spPr>
        <p:txBody>
          <a:bodyPr/>
          <a:lstStyle/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838200" y="6296248"/>
            <a:ext cx="2820987" cy="15240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>
          <a:xfrm>
            <a:off x="457200" y="1828800"/>
            <a:ext cx="3200400" cy="1752600"/>
          </a:xfrm>
        </p:spPr>
        <p:txBody>
          <a:bodyPr anchor="b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57200" y="3578224"/>
            <a:ext cx="3200645" cy="1459767"/>
          </a:xfrm>
        </p:spPr>
        <p:txBody>
          <a:bodyPr anchor="t">
            <a:normAutofit/>
          </a:bodyPr>
          <a:lstStyle>
            <a:lvl1pPr marL="0" indent="0" algn="r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Wingdings" pitchFamily="2" charset="2"/>
              <a:buNone/>
              <a:defRPr lang="en-US" sz="140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34290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4572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75238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675288"/>
            <a:ext cx="3581400" cy="2525112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 baseline="0"/>
            </a:lvl4pPr>
            <a:lvl5pPr>
              <a:buFont typeface="Wingdings" pitchFamily="2" charset="2"/>
              <a:buChar char="§"/>
              <a:defRPr sz="1400"/>
            </a:lvl5pPr>
            <a:lvl6pPr>
              <a:buFont typeface="Wingdings" pitchFamily="2" charset="2"/>
              <a:buChar char="§"/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199" y="3429000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199" y="3840162"/>
            <a:ext cx="3581400" cy="2515198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33800" y="457200"/>
            <a:ext cx="3962400" cy="5715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4837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676400"/>
            <a:ext cx="4700016" cy="3505200"/>
          </a:xfrm>
        </p:spPr>
        <p:txBody>
          <a:bodyPr>
            <a:normAutofit/>
          </a:bodyPr>
          <a:lstStyle>
            <a:lvl1pPr marL="228600" indent="-182880"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4800" y="1676400"/>
            <a:ext cx="4696967" cy="35052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5972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660267-4F3E-49A0-8A54-C60B718168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4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2092496"/>
      </p:ext>
    </p:extLst>
  </p:cSld>
  <p:clrMapOvr>
    <a:masterClrMapping/>
  </p:clrMapOvr>
  <p:transition/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39A8C0-1476-4937-A729-F445C998A9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4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442028"/>
      </p:ext>
    </p:extLst>
  </p:cSld>
  <p:clrMapOvr>
    <a:masterClrMapping/>
  </p:clrMapOvr>
  <p:transition/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Nadpis, text a 2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0E2A4F-8E54-4E4E-A753-CAC3BA22BF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8" name="Rectangle 14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240813"/>
      </p:ext>
    </p:extLst>
  </p:cSld>
  <p:clrMapOvr>
    <a:masterClrMapping/>
  </p:clrMapOvr>
  <p:transition/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Nadpis, klipart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klipart 2"/>
          <p:cNvSpPr>
            <a:spLocks noGrp="1"/>
          </p:cNvSpPr>
          <p:nvPr>
            <p:ph type="clipArt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8F1B1A-F9FC-4AE2-AE50-47F32BDAB3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4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7531862"/>
      </p:ext>
    </p:extLst>
  </p:cSld>
  <p:clrMapOvr>
    <a:masterClrMapping/>
  </p:clrMapOvr>
  <p:transition/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4FD54A-BEDD-4DF0-8F73-C261DE9F7D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14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7482829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image" Target="../media/image4.png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13" Type="http://schemas.openxmlformats.org/officeDocument/2006/relationships/slideLayout" Target="../slideLayouts/slideLayout68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slideLayout" Target="../slideLayouts/slideLayout67.xml"/><Relationship Id="rId17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6" Type="http://schemas.openxmlformats.org/officeDocument/2006/relationships/slideLayout" Target="../slideLayouts/slideLayout71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5" Type="http://schemas.openxmlformats.org/officeDocument/2006/relationships/slideLayout" Target="../slideLayouts/slideLayout7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Relationship Id="rId14" Type="http://schemas.openxmlformats.org/officeDocument/2006/relationships/slideLayout" Target="../slideLayouts/slideLayout6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sphere2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8823693" y="0"/>
            <a:ext cx="320307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457200"/>
            <a:ext cx="3657600" cy="57149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7772400" y="6400800"/>
            <a:ext cx="5334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2"/>
          </p:nvPr>
        </p:nvSpPr>
        <p:spPr>
          <a:xfrm>
            <a:off x="4876801" y="6426201"/>
            <a:ext cx="2819399" cy="1269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4875213" y="6296248"/>
            <a:ext cx="2820987" cy="1524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8" r:id="rId1"/>
    <p:sldLayoutId id="2147483739" r:id="rId2"/>
    <p:sldLayoutId id="2147483740" r:id="rId3"/>
    <p:sldLayoutId id="2147483741" r:id="rId4"/>
    <p:sldLayoutId id="2147483742" r:id="rId5"/>
    <p:sldLayoutId id="2147483743" r:id="rId6"/>
    <p:sldLayoutId id="2147483744" r:id="rId7"/>
    <p:sldLayoutId id="2147483745" r:id="rId8"/>
    <p:sldLayoutId id="2147483746" r:id="rId9"/>
    <p:sldLayoutId id="2147483747" r:id="rId10"/>
    <p:sldLayoutId id="2147483748" r:id="rId11"/>
  </p:sldLayoutIdLst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2800" kern="1200">
          <a:gradFill>
            <a:gsLst>
              <a:gs pos="0">
                <a:schemeClr val="tx1">
                  <a:lumMod val="50000"/>
                </a:schemeClr>
              </a:gs>
              <a:gs pos="61000">
                <a:schemeClr val="tx1"/>
              </a:gs>
            </a:gsLst>
            <a:lin ang="5400000" scaled="0"/>
          </a:gradFill>
          <a:effectLst/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8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2pPr>
      <a:lvl3pPr marL="59436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3pPr>
      <a:lvl4pPr marL="77724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4pPr>
      <a:lvl5pPr marL="96012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5pPr>
      <a:lvl6pPr marL="114300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32588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50876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69164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B2EDCE33-C88D-4153-B9FC-B52F734CE488}" type="datetimeFigureOut">
              <a:rPr lang="cs-CZ" smtClean="0"/>
              <a:t>25.2.2014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880FA4C-D152-48B4-9FF5-C82D7B1BCA6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0" r:id="rId1"/>
    <p:sldLayoutId id="2147483751" r:id="rId2"/>
    <p:sldLayoutId id="2147483752" r:id="rId3"/>
    <p:sldLayoutId id="2147483753" r:id="rId4"/>
    <p:sldLayoutId id="2147483754" r:id="rId5"/>
    <p:sldLayoutId id="2147483755" r:id="rId6"/>
    <p:sldLayoutId id="2147483756" r:id="rId7"/>
    <p:sldLayoutId id="2147483757" r:id="rId8"/>
    <p:sldLayoutId id="2147483758" r:id="rId9"/>
    <p:sldLayoutId id="2147483759" r:id="rId10"/>
    <p:sldLayoutId id="2147483760" r:id="rId11"/>
    <p:sldLayoutId id="2147483761" r:id="rId12"/>
    <p:sldLayoutId id="2147483762" r:id="rId13"/>
    <p:sldLayoutId id="2147483763" r:id="rId14"/>
    <p:sldLayoutId id="2147483764" r:id="rId15"/>
    <p:sldLayoutId id="2147483765" r:id="rId16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8.xml"/><Relationship Id="rId6" Type="http://schemas.microsoft.com/office/2007/relationships/hdphoto" Target="../media/hdphoto1.wdp"/><Relationship Id="rId5" Type="http://schemas.openxmlformats.org/officeDocument/2006/relationships/image" Target="../media/image11.png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13" Type="http://schemas.microsoft.com/office/2007/relationships/diagramDrawing" Target="../diagrams/drawing2.xml"/><Relationship Id="rId3" Type="http://schemas.openxmlformats.org/officeDocument/2006/relationships/audio" Target="../media/audio3.wav"/><Relationship Id="rId7" Type="http://schemas.openxmlformats.org/officeDocument/2006/relationships/diagramColors" Target="../diagrams/colors1.xml"/><Relationship Id="rId12" Type="http://schemas.openxmlformats.org/officeDocument/2006/relationships/diagramColors" Target="../diagrams/colors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0.xml"/><Relationship Id="rId6" Type="http://schemas.openxmlformats.org/officeDocument/2006/relationships/diagramQuickStyle" Target="../diagrams/quickStyle1.xml"/><Relationship Id="rId11" Type="http://schemas.openxmlformats.org/officeDocument/2006/relationships/diagramQuickStyle" Target="../diagrams/quickStyle2.xml"/><Relationship Id="rId5" Type="http://schemas.openxmlformats.org/officeDocument/2006/relationships/diagramLayout" Target="../diagrams/layout1.xml"/><Relationship Id="rId10" Type="http://schemas.openxmlformats.org/officeDocument/2006/relationships/diagramLayout" Target="../diagrams/layout2.xml"/><Relationship Id="rId4" Type="http://schemas.openxmlformats.org/officeDocument/2006/relationships/diagramData" Target="../diagrams/data1.xml"/><Relationship Id="rId9" Type="http://schemas.openxmlformats.org/officeDocument/2006/relationships/diagramData" Target="../diagrams/data2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audio" Target="../media/audio4.wav"/><Relationship Id="rId7" Type="http://schemas.openxmlformats.org/officeDocument/2006/relationships/image" Target="../media/image13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9.xml"/><Relationship Id="rId6" Type="http://schemas.microsoft.com/office/2007/relationships/hdphoto" Target="../media/hdphoto2.wdp"/><Relationship Id="rId5" Type="http://schemas.openxmlformats.org/officeDocument/2006/relationships/image" Target="../media/image12.jpeg"/><Relationship Id="rId4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5.wav"/><Relationship Id="rId7" Type="http://schemas.microsoft.com/office/2007/relationships/hdphoto" Target="../media/hdphoto5.wdp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microsoft.com/office/2007/relationships/hdphoto" Target="../media/hdphoto4.wdp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audio" Target="../media/audio6.wav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hdphoto" Target="../media/hdphoto8.wdp"/><Relationship Id="rId3" Type="http://schemas.microsoft.com/office/2007/relationships/hdphoto" Target="../media/hdphoto6.wdp"/><Relationship Id="rId7" Type="http://schemas.openxmlformats.org/officeDocument/2006/relationships/image" Target="../media/image26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25.jpeg"/><Relationship Id="rId5" Type="http://schemas.microsoft.com/office/2007/relationships/hdphoto" Target="../media/hdphoto7.wdp"/><Relationship Id="rId4" Type="http://schemas.openxmlformats.org/officeDocument/2006/relationships/image" Target="../media/image24.jpeg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hdphoto" Target="../media/hdphoto11.wdp"/><Relationship Id="rId3" Type="http://schemas.microsoft.com/office/2007/relationships/hdphoto" Target="../media/hdphoto9.wdp"/><Relationship Id="rId7" Type="http://schemas.openxmlformats.org/officeDocument/2006/relationships/image" Target="../media/image30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9.xml"/><Relationship Id="rId6" Type="http://schemas.microsoft.com/office/2007/relationships/hdphoto" Target="../media/hdphoto10.wdp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Word_97_-_2003_Document1.doc"/><Relationship Id="rId2" Type="http://schemas.openxmlformats.org/officeDocument/2006/relationships/slideLayout" Target="../slideLayouts/slideLayout29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1.emf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12.wdp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5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6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7.xml"/><Relationship Id="rId4" Type="http://schemas.openxmlformats.org/officeDocument/2006/relationships/image" Target="../media/image36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8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9.xml"/><Relationship Id="rId5" Type="http://schemas.openxmlformats.org/officeDocument/2006/relationships/image" Target="../media/image40.jpeg"/><Relationship Id="rId4" Type="http://schemas.openxmlformats.org/officeDocument/2006/relationships/image" Target="../media/image39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9.xml"/><Relationship Id="rId4" Type="http://schemas.openxmlformats.org/officeDocument/2006/relationships/image" Target="../media/image42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9.xml"/><Relationship Id="rId4" Type="http://schemas.openxmlformats.org/officeDocument/2006/relationships/image" Target="../media/image44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9.xml"/><Relationship Id="rId4" Type="http://schemas.openxmlformats.org/officeDocument/2006/relationships/image" Target="../media/image46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9.xml"/><Relationship Id="rId5" Type="http://schemas.openxmlformats.org/officeDocument/2006/relationships/image" Target="../media/image49.jpeg"/><Relationship Id="rId4" Type="http://schemas.openxmlformats.org/officeDocument/2006/relationships/image" Target="../media/image48.jpe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70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1.xml"/><Relationship Id="rId6" Type="http://schemas.openxmlformats.org/officeDocument/2006/relationships/image" Target="../media/image54.jpeg"/><Relationship Id="rId5" Type="http://schemas.openxmlformats.org/officeDocument/2006/relationships/image" Target="../media/image53.jpeg"/><Relationship Id="rId4" Type="http://schemas.openxmlformats.org/officeDocument/2006/relationships/image" Target="../media/image52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1.xml"/><Relationship Id="rId5" Type="http://schemas.openxmlformats.org/officeDocument/2006/relationships/image" Target="../media/image57.jpeg"/><Relationship Id="rId4" Type="http://schemas.openxmlformats.org/officeDocument/2006/relationships/image" Target="../media/image56.jpe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7.xml"/></Relationships>
</file>

<file path=ppt/slides/_rels/slide30.xml.rels><?xml version="1.0" encoding="UTF-8" standalone="yes"?>
<Relationships xmlns="http://schemas.openxmlformats.org/package/2006/relationships"><Relationship Id="rId3" Type="http://schemas.microsoft.com/office/2007/relationships/hdphoto" Target="../media/hdphoto13.wdp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57.xml"/><Relationship Id="rId5" Type="http://schemas.microsoft.com/office/2007/relationships/hdphoto" Target="../media/hdphoto14.wdp"/><Relationship Id="rId4" Type="http://schemas.openxmlformats.org/officeDocument/2006/relationships/image" Target="../media/image6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836712"/>
            <a:ext cx="8162925" cy="1584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323322" y="2421037"/>
            <a:ext cx="4572000" cy="34163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ÁZEV ŠKOLY: Základní škola a Mateřská škola</a:t>
            </a:r>
          </a:p>
          <a:p>
            <a:r>
              <a:rPr lang="cs-CZ" dirty="0"/>
              <a:t>          Doudleby, okres České Budějovice</a:t>
            </a:r>
          </a:p>
          <a:p>
            <a:endParaRPr lang="cs-CZ" dirty="0"/>
          </a:p>
          <a:p>
            <a:r>
              <a:rPr lang="cs-CZ" dirty="0"/>
              <a:t>AUTOR:		Mgr. Jaromíra  </a:t>
            </a:r>
            <a:r>
              <a:rPr lang="cs-CZ" dirty="0" err="1"/>
              <a:t>Stropková</a:t>
            </a:r>
            <a:endParaRPr lang="cs-CZ" dirty="0"/>
          </a:p>
          <a:p>
            <a:r>
              <a:rPr lang="cs-CZ" dirty="0"/>
              <a:t>NÁZEV:		</a:t>
            </a:r>
            <a:r>
              <a:rPr lang="cs-CZ" dirty="0" smtClean="0"/>
              <a:t>VY_32_INOVACE_15</a:t>
            </a:r>
            <a:r>
              <a:rPr lang="cs-CZ" dirty="0"/>
              <a:t>_ </a:t>
            </a:r>
            <a:r>
              <a:rPr lang="cs-CZ" dirty="0" smtClean="0"/>
              <a:t>Náš domov  </a:t>
            </a:r>
            <a:r>
              <a:rPr lang="cs-CZ" dirty="0"/>
              <a:t>				</a:t>
            </a:r>
          </a:p>
          <a:p>
            <a:r>
              <a:rPr lang="cs-CZ" dirty="0"/>
              <a:t>TÉMA:  		Člověk a jeho svět, Prvouka 2. ročník, </a:t>
            </a:r>
            <a:r>
              <a:rPr lang="cs-CZ" dirty="0" smtClean="0"/>
              <a:t> Náš domov, obec </a:t>
            </a:r>
            <a:endParaRPr lang="cs-CZ" dirty="0"/>
          </a:p>
          <a:p>
            <a:r>
              <a:rPr lang="cs-CZ" dirty="0"/>
              <a:t>                                   </a:t>
            </a:r>
          </a:p>
          <a:p>
            <a:r>
              <a:rPr lang="cs-CZ" dirty="0"/>
              <a:t>DATUM TVORBY:      23. října 2013</a:t>
            </a:r>
          </a:p>
          <a:p>
            <a:r>
              <a:rPr lang="cs-CZ" dirty="0"/>
              <a:t>ČÍSLO PROJEKTU:     Číslo projektu:      CZ.1.07/1.4.00/21.3424</a:t>
            </a:r>
          </a:p>
        </p:txBody>
      </p:sp>
    </p:spTree>
    <p:extLst>
      <p:ext uri="{BB962C8B-B14F-4D97-AF65-F5344CB8AC3E}">
        <p14:creationId xmlns:p14="http://schemas.microsoft.com/office/powerpoint/2010/main" val="1313647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59632" y="1124744"/>
            <a:ext cx="19156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ANOTACE</a:t>
            </a:r>
            <a:endParaRPr lang="cs-CZ" sz="32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971601" y="1988840"/>
            <a:ext cx="727280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První část tohoto digitálního materiálu je věnována jednoduchým úkolům, které žáci 2. ročníku zpracovávají na základě svých zkušeností a poznatků o obci. Pracují pod vedením vyučujícího na IT tabuli.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3429000"/>
            <a:ext cx="7920880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Ve druhé části je zpracována prezentace o obci, ve které se děti seznámí s historií i současností obce. Prezentace je doplněna o autentické fotografie ze života obce.</a:t>
            </a:r>
          </a:p>
          <a:p>
            <a:r>
              <a:rPr lang="cs-CZ" sz="2400" dirty="0" smtClean="0"/>
              <a:t>Tato část DUM je použitelná i v dalších ročnících a může být v pracovní verzi  průběžně doplňována o další události v naší obci.</a:t>
            </a:r>
          </a:p>
          <a:p>
            <a:r>
              <a:rPr lang="cs-CZ" sz="2400" dirty="0" smtClean="0"/>
              <a:t>Obě části jsou určeny k prezentaci na IT tabuli.</a:t>
            </a:r>
          </a:p>
          <a:p>
            <a:r>
              <a:rPr lang="cs-CZ" dirty="0" smtClean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016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7" descr="P104003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76256" y="5344098"/>
            <a:ext cx="1989714" cy="1329592"/>
          </a:xfrm>
          <a:prstGeom prst="rect">
            <a:avLst/>
          </a:prstGeom>
          <a:noFill/>
          <a:ln w="381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476672"/>
            <a:ext cx="7772400" cy="1470025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NÁŠ DOMOV</a:t>
            </a:r>
            <a:endParaRPr lang="cs-CZ" sz="4800" b="1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2132856"/>
            <a:ext cx="3096344" cy="3505944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5">
                    <a:lumMod val="75000"/>
                  </a:schemeClr>
                </a:solidFill>
              </a:rPr>
              <a:t> - NAŠE OBEC</a:t>
            </a:r>
            <a:endParaRPr lang="cs-CZ" sz="36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1026" name="Picture 2" descr="C:\Documents and Settings\Standard\Plocha\Prvouka 1. - 3. třída\doudleby\Doudleby-mapa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76" t="7006" r="5653" b="9494"/>
          <a:stretch/>
        </p:blipFill>
        <p:spPr bwMode="auto">
          <a:xfrm>
            <a:off x="5662145" y="845203"/>
            <a:ext cx="2843785" cy="3950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47664" y="2996952"/>
            <a:ext cx="2376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chemeClr val="accent6">
                    <a:lumMod val="75000"/>
                  </a:schemeClr>
                </a:solidFill>
              </a:rPr>
              <a:t>DOUDLEBY</a:t>
            </a:r>
            <a:endParaRPr lang="cs-CZ" sz="36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29623" y="4149080"/>
            <a:ext cx="22977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2"/>
                </a:solidFill>
              </a:rPr>
              <a:t>STRAŇANY</a:t>
            </a:r>
            <a:endParaRPr lang="cs-CZ" sz="3600" b="1" dirty="0">
              <a:solidFill>
                <a:schemeClr val="accent2"/>
              </a:solidFill>
            </a:endParaRPr>
          </a:p>
        </p:txBody>
      </p:sp>
      <p:cxnSp>
        <p:nvCxnSpPr>
          <p:cNvPr id="7" name="Přímá spojnice se šipkou 6"/>
          <p:cNvCxnSpPr/>
          <p:nvPr/>
        </p:nvCxnSpPr>
        <p:spPr>
          <a:xfrm flipV="1">
            <a:off x="3779912" y="2276872"/>
            <a:ext cx="2664296" cy="104324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>
            <a:stCxn id="5" idx="3"/>
          </p:cNvCxnSpPr>
          <p:nvPr/>
        </p:nvCxnSpPr>
        <p:spPr>
          <a:xfrm flipV="1">
            <a:off x="3927368" y="3789040"/>
            <a:ext cx="2588848" cy="68320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683568" y="6237312"/>
            <a:ext cx="81765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VÍŠ, CO DĚLÍ OBĚ ČÁSTI OBCE ?  (</a:t>
            </a:r>
            <a:r>
              <a:rPr lang="cs-CZ" sz="2400" b="1" dirty="0" smtClean="0">
                <a:solidFill>
                  <a:srgbClr val="FF0000"/>
                </a:solidFill>
              </a:rPr>
              <a:t>TSOM VŮKPAČ </a:t>
            </a:r>
            <a:r>
              <a:rPr lang="cs-CZ" sz="2400" dirty="0" smtClean="0"/>
              <a:t>)   čti pozadu.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13826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5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1535673"/>
            <a:ext cx="4731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Místo, kde jsem se narodil, je moje 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2342604"/>
            <a:ext cx="25173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accent1">
                    <a:lumMod val="75000"/>
                  </a:schemeClr>
                </a:solidFill>
              </a:rPr>
              <a:t>N</a:t>
            </a: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a obrázku je náš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3102303"/>
            <a:ext cx="25827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Bydlím tu se svými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3528" y="3903518"/>
            <a:ext cx="44406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Máma, táta bratr a já jsme jedna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3528" y="4820514"/>
            <a:ext cx="27270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Všem je nám spolu </a:t>
            </a:r>
            <a:endParaRPr lang="cs-CZ" sz="24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64088" y="1586198"/>
            <a:ext cx="30153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Bydliště  N              Rodiště D              </a:t>
            </a:r>
            <a:endParaRPr lang="cs-CZ" dirty="0"/>
          </a:p>
        </p:txBody>
      </p:sp>
      <p:pic>
        <p:nvPicPr>
          <p:cNvPr id="6" name="Picture 4" descr="C:\Users\pc\AppData\Local\Microsoft\Windows\Temporary Internet Files\Content.IE5\M1SNX1ZV\MC9004342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166683"/>
            <a:ext cx="597518" cy="676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364088" y="2320455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Dům       O               Byt        A       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64088" y="3102303"/>
            <a:ext cx="29621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Sousedy  P             Rodiči   M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69768" y="3995851"/>
            <a:ext cx="29574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Parta      H              Rodina  O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364088" y="4953580"/>
            <a:ext cx="28845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Dobře     V               Horko  K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411760" y="6021288"/>
            <a:ext cx="43290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TAJENKA :     _________________________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2142456" y="338672"/>
            <a:ext cx="44373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MŮJ    DOMOV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903570" y="5651956"/>
            <a:ext cx="19319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D O M O 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17" name="Picture 5" descr="C:\Users\pc\AppData\Local\Microsoft\Windows\Temporary Internet Files\Content.IE5\1XELVQVC\MP90043097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8875" y="5971038"/>
            <a:ext cx="564695" cy="376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65868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6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4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4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0"/>
                            </p:stCondLst>
                            <p:childTnLst>
                              <p:par>
                                <p:cTn id="1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1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6000"/>
                            </p:stCondLst>
                            <p:childTnLst>
                              <p:par>
                                <p:cTn id="2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2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8500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3500"/>
                            </p:stCondLst>
                            <p:childTnLst>
                              <p:par>
                                <p:cTn id="3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450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9500"/>
                            </p:stCondLst>
                            <p:childTnLst>
                              <p:par>
                                <p:cTn id="5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40500"/>
                            </p:stCondLst>
                            <p:childTnLst>
                              <p:par>
                                <p:cTn id="5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45500"/>
                            </p:stCondLst>
                            <p:childTnLst>
                              <p:par>
                                <p:cTn id="6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50500"/>
                            </p:stCondLst>
                            <p:childTnLst>
                              <p:par>
                                <p:cTn id="6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8" grpId="0"/>
      <p:bldP spid="11" grpId="0"/>
      <p:bldP spid="13" grpId="0"/>
      <p:bldP spid="4" grpId="0"/>
      <p:bldP spid="7" grpId="0"/>
      <p:bldP spid="9" grpId="0"/>
      <p:bldP spid="12" grpId="0"/>
      <p:bldP spid="14" grpId="0"/>
      <p:bldP spid="16" grpId="0"/>
      <p:bldP spid="20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4294967295"/>
            <p:extLst>
              <p:ext uri="{D42A27DB-BD31-4B8C-83A1-F6EECF244321}">
                <p14:modId xmlns:p14="http://schemas.microsoft.com/office/powerpoint/2010/main" val="612051358"/>
              </p:ext>
            </p:extLst>
          </p:nvPr>
        </p:nvGraphicFramePr>
        <p:xfrm>
          <a:off x="323528" y="1052736"/>
          <a:ext cx="8360222" cy="39239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827584" y="5301208"/>
            <a:ext cx="31293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MOJE ADRESA : 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(napiš ještě jednou)         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7504" y="332656"/>
            <a:ext cx="91734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UMÍŠ NAPSAT SVOU ADRESU? NEJPRVE ZAPIŠ DO       OKÉNEK:</a:t>
            </a:r>
            <a:endParaRPr lang="cs-CZ" sz="2400" b="1" dirty="0">
              <a:solidFill>
                <a:srgbClr val="00B050"/>
              </a:solidFill>
            </a:endParaRPr>
          </a:p>
        </p:txBody>
      </p:sp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327553708"/>
              </p:ext>
            </p:extLst>
          </p:nvPr>
        </p:nvGraphicFramePr>
        <p:xfrm>
          <a:off x="755576" y="980728"/>
          <a:ext cx="6912768" cy="4320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3779912" y="5624372"/>
            <a:ext cx="31683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---------------------------------------</a:t>
            </a:r>
          </a:p>
          <a:p>
            <a:r>
              <a:rPr lang="cs-CZ" dirty="0" smtClean="0"/>
              <a:t>---------------------------------------</a:t>
            </a:r>
          </a:p>
          <a:p>
            <a:r>
              <a:rPr lang="cs-CZ" dirty="0" smtClean="0"/>
              <a:t>---------------------------------------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2820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Graphic spid="9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0">
              <a:schemeClr val="accent2">
                <a:lumMod val="60000"/>
                <a:lumOff val="4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189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Standard\Plocha\Burdů.JPG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762127"/>
            <a:ext cx="5080000" cy="339407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2" name="TextovéPole 1"/>
          <p:cNvSpPr txBox="1"/>
          <p:nvPr/>
        </p:nvSpPr>
        <p:spPr>
          <a:xfrm>
            <a:off x="1041507" y="260648"/>
            <a:ext cx="8358057" cy="15081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TYPICKOU  STAVBOU  V  NAŠÍ  OBCI  JSOU </a:t>
            </a:r>
          </a:p>
          <a:p>
            <a:r>
              <a:rPr lang="cs-CZ" sz="3200" b="1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           TAKOVÉTO  BUDOVY.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2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Jak 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se  SPRÁVNĚ   nazývají </a:t>
            </a:r>
            <a:r>
              <a:rPr lang="cs-CZ" sz="2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r>
              <a:rPr lang="cs-CZ" sz="2800" dirty="0" smtClean="0"/>
              <a:t>                             </a:t>
            </a:r>
            <a:endParaRPr lang="cs-CZ" sz="2800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5526565"/>
            <a:ext cx="13890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50000"/>
                  </a:schemeClr>
                </a:solidFill>
              </a:rPr>
              <a:t>PANELÁK</a:t>
            </a:r>
            <a:endParaRPr lang="cs-CZ" sz="24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90832" y="6176936"/>
            <a:ext cx="21122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RODINNÝ</a:t>
            </a:r>
            <a:r>
              <a:rPr lang="cs-CZ" sz="2400" b="1" dirty="0" smtClean="0"/>
              <a:t> </a:t>
            </a:r>
            <a:r>
              <a:rPr lang="cs-CZ" sz="2400" b="1" dirty="0" smtClean="0">
                <a:solidFill>
                  <a:srgbClr val="00B050"/>
                </a:solidFill>
              </a:rPr>
              <a:t>DŮM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41018" y="5711231"/>
            <a:ext cx="9996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CHATA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752458" y="6361602"/>
            <a:ext cx="26520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3">
                    <a:lumMod val="75000"/>
                  </a:schemeClr>
                </a:solidFill>
              </a:rPr>
              <a:t>VESNICKÉ STAVENÍ</a:t>
            </a:r>
            <a:endParaRPr lang="cs-CZ" sz="24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139952" y="6176936"/>
            <a:ext cx="10839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BARÁK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973244" y="5224844"/>
            <a:ext cx="35802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75000"/>
                  </a:schemeClr>
                </a:solidFill>
              </a:rPr>
              <a:t>VESNICKÉ  STAVENÍ</a:t>
            </a:r>
            <a:endParaRPr lang="cs-CZ" sz="32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42934" y="5664336"/>
            <a:ext cx="38779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________________________________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12" name="Picture 5" descr="C:\Users\pc\AppData\Local\Microsoft\Windows\Temporary Internet Files\Content.IE5\1XELVQVC\MP90043097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4740" y="1187938"/>
            <a:ext cx="687444" cy="458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7713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0" dur="3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3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7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1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5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20000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10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5">
                <a:lumMod val="60000"/>
                <a:lumOff val="40000"/>
              </a:schemeClr>
            </a:gs>
            <a:gs pos="77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Standard\Plocha\Třída.JPG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384716"/>
            <a:ext cx="3552395" cy="266429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002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A teď doplňte, co víte o své škole a třídě: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494" y="1670074"/>
            <a:ext cx="8229600" cy="4525963"/>
          </a:xfrm>
        </p:spPr>
        <p:txBody>
          <a:bodyPr>
            <a:normAutofit fontScale="40000" lnSpcReduction="20000"/>
          </a:bodyPr>
          <a:lstStyle/>
          <a:p>
            <a:r>
              <a:rPr lang="cs-CZ" sz="6000" b="1" dirty="0" smtClean="0">
                <a:solidFill>
                  <a:schemeClr val="accent2">
                    <a:lumMod val="75000"/>
                  </a:schemeClr>
                </a:solidFill>
              </a:rPr>
              <a:t>MOJE TŘÍDA: </a:t>
            </a:r>
          </a:p>
          <a:p>
            <a:r>
              <a:rPr lang="cs-CZ" sz="6000" b="1" dirty="0" smtClean="0">
                <a:solidFill>
                  <a:schemeClr val="accent2">
                    <a:lumMod val="75000"/>
                  </a:schemeClr>
                </a:solidFill>
              </a:rPr>
              <a:t>Chodím do ……..třídy.</a:t>
            </a:r>
          </a:p>
          <a:p>
            <a:r>
              <a:rPr lang="cs-CZ" sz="6000" b="1" dirty="0">
                <a:solidFill>
                  <a:schemeClr val="accent2">
                    <a:lumMod val="75000"/>
                  </a:schemeClr>
                </a:solidFill>
              </a:rPr>
              <a:t>Ve třídě je nás …………. </a:t>
            </a:r>
            <a:r>
              <a:rPr lang="cs-CZ" sz="6000" b="1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  <a:p>
            <a:r>
              <a:rPr lang="cs-CZ" sz="6000" b="1" dirty="0" smtClean="0">
                <a:solidFill>
                  <a:schemeClr val="accent2">
                    <a:lumMod val="75000"/>
                  </a:schemeClr>
                </a:solidFill>
              </a:rPr>
              <a:t>Paní ředitelka se jmenuje: …………………… .</a:t>
            </a:r>
          </a:p>
          <a:p>
            <a:r>
              <a:rPr lang="cs-CZ" sz="6000" b="1" dirty="0" smtClean="0">
                <a:solidFill>
                  <a:schemeClr val="accent2">
                    <a:lumMod val="75000"/>
                  </a:schemeClr>
                </a:solidFill>
              </a:rPr>
              <a:t>Paní učitelka se jmenuje: …………………….. .</a:t>
            </a:r>
          </a:p>
          <a:p>
            <a:endParaRPr lang="cs-CZ" sz="60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6000" b="1" dirty="0" smtClean="0">
                <a:solidFill>
                  <a:schemeClr val="accent2">
                    <a:lumMod val="75000"/>
                  </a:schemeClr>
                </a:solidFill>
              </a:rPr>
              <a:t>   </a:t>
            </a:r>
            <a:r>
              <a:rPr lang="cs-CZ" sz="6000" b="1" dirty="0" smtClean="0">
                <a:solidFill>
                  <a:srgbClr val="00B050"/>
                </a:solidFill>
              </a:rPr>
              <a:t>Adresa naší školy je:</a:t>
            </a:r>
          </a:p>
          <a:p>
            <a:pPr marL="0" indent="0">
              <a:buNone/>
            </a:pPr>
            <a:r>
              <a:rPr lang="cs-CZ" sz="3600" b="1" dirty="0">
                <a:solidFill>
                  <a:srgbClr val="00B050"/>
                </a:solidFill>
              </a:rPr>
              <a:t> </a:t>
            </a:r>
            <a:r>
              <a:rPr lang="cs-CZ" sz="3600" b="1" dirty="0" smtClean="0">
                <a:solidFill>
                  <a:srgbClr val="00B050"/>
                </a:solidFill>
              </a:rPr>
              <a:t>                  </a:t>
            </a: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………………………………………..</a:t>
            </a:r>
          </a:p>
          <a:p>
            <a:pPr marL="0" indent="0">
              <a:buNone/>
            </a:pPr>
            <a:r>
              <a:rPr lang="cs-CZ" sz="3600" b="1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                                    </a:t>
            </a:r>
          </a:p>
          <a:p>
            <a:pPr marL="0" indent="0">
              <a:buNone/>
            </a:pPr>
            <a:r>
              <a:rPr lang="cs-CZ" sz="3600" b="1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                  ………………………………………..</a:t>
            </a:r>
          </a:p>
          <a:p>
            <a:pPr marL="0" indent="0">
              <a:buNone/>
            </a:pPr>
            <a:r>
              <a:rPr lang="cs-CZ" sz="3600" b="1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                 </a:t>
            </a:r>
          </a:p>
          <a:p>
            <a:pPr marL="0" indent="0">
              <a:buNone/>
            </a:pP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</a:rPr>
              <a:t> …… …     …………………………………………     </a:t>
            </a:r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6049012"/>
            <a:ext cx="80095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NA DALŠÍ SNÍMEK NAMALUJ SVOJI ŠKOLU (použij obrazce).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6" name="Picture 5" descr="C:\Users\pc\AppData\Local\Microsoft\Windows\Temporary Internet Files\Content.IE5\1XELVQVC\MP90043097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040" y="1303437"/>
            <a:ext cx="576064" cy="3838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9180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5000"/>
                            </p:stCondLst>
                            <p:childTnLst>
                              <p:par>
                                <p:cTn id="94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           </a:t>
            </a:r>
            <a:endParaRPr lang="cs-CZ" sz="4800" dirty="0">
              <a:solidFill>
                <a:srgbClr val="FFC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719118"/>
            <a:ext cx="763702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NAŠE ŠKOLA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– </a:t>
            </a:r>
            <a:r>
              <a:rPr lang="cs-CZ" sz="2400" dirty="0" smtClean="0"/>
              <a:t>namaluj obrázek školy, použij k tomu obrazce z horní lišty.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84262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5000">
              <a:srgbClr val="FFFF00"/>
            </a:gs>
            <a:gs pos="3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124744"/>
            <a:ext cx="77255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Co se u nás v obci děje </a:t>
            </a:r>
            <a:r>
              <a:rPr lang="cs-CZ" sz="2400" b="1" dirty="0" smtClean="0">
                <a:solidFill>
                  <a:srgbClr val="00B0F0"/>
                </a:solidFill>
              </a:rPr>
              <a:t>?  Doplň věty slovy z nápovědy.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2132856"/>
            <a:ext cx="703590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Naše obec je bohatá na   ____________________ .    </a:t>
            </a:r>
          </a:p>
          <a:p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43608" y="2571605"/>
            <a:ext cx="67071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Skoro každý měsíc se zde koná nějaká  ________ .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43608" y="3140968"/>
            <a:ext cx="67595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75000"/>
                  </a:schemeClr>
                </a:solidFill>
              </a:rPr>
              <a:t>Známý je folklorní  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soubor   __________________ . 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43608" y="3602633"/>
            <a:ext cx="66816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>
                <a:solidFill>
                  <a:schemeClr val="accent6">
                    <a:lumMod val="75000"/>
                  </a:schemeClr>
                </a:solidFill>
              </a:rPr>
              <a:t>Jeho „dítě“ </a:t>
            </a:r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je    ____________________________ .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043608" y="4090789"/>
            <a:ext cx="82997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Různé akce pořádá i _______________a DOBROVOLNÍ HASIČI. 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83836" y="6100473"/>
            <a:ext cx="21064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ČERVENÝ KŘÍŽ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99592" y="4996665"/>
            <a:ext cx="21964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F0"/>
                </a:solidFill>
              </a:rPr>
              <a:t>DOUDLEBÁNEK</a:t>
            </a: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7544" y="6177195"/>
            <a:ext cx="18341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DOUDLEBAN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436096" y="4996665"/>
            <a:ext cx="13676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TRADICE</a:t>
            </a: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</a:rPr>
              <a:t>.</a:t>
            </a:r>
            <a:endParaRPr lang="cs-CZ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150668" y="5458330"/>
            <a:ext cx="8785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AKCE</a:t>
            </a:r>
            <a:endParaRPr lang="cs-CZ" sz="2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226327" y="5964821"/>
            <a:ext cx="227337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AC04A4"/>
                </a:solidFill>
              </a:rPr>
              <a:t>DOUDLEBÁNEK.</a:t>
            </a:r>
            <a:endParaRPr lang="cs-CZ" sz="2400" b="1" dirty="0">
              <a:solidFill>
                <a:srgbClr val="AC04A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2452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7.40741E-7 L -0.4184 -0.3504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920" y="-175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1.48148E-6 L -0.14566 -0.4303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292" y="-215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2.22222E-6 L 0.29132 -0.41806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566" y="-209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7.40741E-7 L 0.37222 -0.44468 " pathEditMode="relative" rAng="0" ptsTypes="AA">
                                      <p:cBhvr>
                                        <p:cTn id="1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611" y="-222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1.85185E-6 L -0.10608 -0.28658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313" y="-143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0" grpId="0"/>
      <p:bldP spid="12" grpId="0"/>
      <p:bldP spid="14" grpId="0"/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998" y="1304778"/>
            <a:ext cx="4591050" cy="638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587" y="2055845"/>
            <a:ext cx="3820420" cy="12257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402662"/>
            <a:ext cx="6192688" cy="771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177" y="4509120"/>
            <a:ext cx="5760640" cy="6411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5" y="207532"/>
            <a:ext cx="903685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TRADICE OBCE </a:t>
            </a:r>
            <a:r>
              <a:rPr lang="cs-CZ" sz="2800" b="1" dirty="0">
                <a:solidFill>
                  <a:schemeClr val="accent2"/>
                </a:solidFill>
              </a:rPr>
              <a:t>– </a:t>
            </a:r>
            <a:r>
              <a:rPr lang="cs-CZ" sz="2800" b="1" dirty="0" smtClean="0">
                <a:solidFill>
                  <a:schemeClr val="accent2"/>
                </a:solidFill>
              </a:rPr>
              <a:t>do okénka přetáhni </a:t>
            </a:r>
            <a:r>
              <a:rPr lang="cs-CZ" sz="2800" b="1" dirty="0">
                <a:solidFill>
                  <a:schemeClr val="accent2"/>
                </a:solidFill>
              </a:rPr>
              <a:t>název měsíce,</a:t>
            </a:r>
          </a:p>
          <a:p>
            <a:r>
              <a:rPr lang="cs-CZ" sz="2800" b="1" dirty="0" smtClean="0">
                <a:solidFill>
                  <a:schemeClr val="accent2"/>
                </a:solidFill>
              </a:rPr>
              <a:t>ve </a:t>
            </a:r>
            <a:r>
              <a:rPr lang="cs-CZ" sz="2800" b="1" dirty="0">
                <a:solidFill>
                  <a:schemeClr val="accent2"/>
                </a:solidFill>
              </a:rPr>
              <a:t>kterém </a:t>
            </a:r>
            <a:r>
              <a:rPr lang="cs-CZ" sz="2800" b="1" dirty="0" smtClean="0">
                <a:solidFill>
                  <a:schemeClr val="accent2"/>
                </a:solidFill>
              </a:rPr>
              <a:t>můžeš v roce 2014 </a:t>
            </a:r>
            <a:r>
              <a:rPr lang="cs-CZ" sz="2800" b="1" dirty="0">
                <a:solidFill>
                  <a:schemeClr val="accent2"/>
                </a:solidFill>
              </a:rPr>
              <a:t>potkat </a:t>
            </a:r>
            <a:r>
              <a:rPr lang="cs-CZ" sz="2800" b="1" dirty="0" smtClean="0">
                <a:solidFill>
                  <a:schemeClr val="accent2"/>
                </a:solidFill>
              </a:rPr>
              <a:t>: (</a:t>
            </a:r>
            <a:r>
              <a:rPr lang="cs-CZ" sz="2000" b="1" dirty="0" smtClean="0">
                <a:solidFill>
                  <a:schemeClr val="accent2"/>
                </a:solidFill>
              </a:rPr>
              <a:t>PRACUJ S KALENDÁŘEM)</a:t>
            </a:r>
            <a:endParaRPr lang="cs-CZ" sz="2000" b="1" dirty="0">
              <a:solidFill>
                <a:schemeClr val="accent2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53712" y="1447081"/>
            <a:ext cx="2530656" cy="47863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04048" y="2287119"/>
            <a:ext cx="2160240" cy="432048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79146" y="3501008"/>
            <a:ext cx="2259167" cy="51572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471844" y="4780955"/>
            <a:ext cx="2232248" cy="369332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598185" y="5294863"/>
            <a:ext cx="18802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chemeClr val="accent2">
                    <a:lumMod val="75000"/>
                  </a:schemeClr>
                </a:solidFill>
              </a:rPr>
              <a:t>PROSINEC</a:t>
            </a:r>
            <a:endParaRPr lang="cs-CZ" sz="3200" b="1" i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741370" y="5294862"/>
            <a:ext cx="14109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chemeClr val="accent2">
                    <a:lumMod val="75000"/>
                  </a:schemeClr>
                </a:solidFill>
              </a:rPr>
              <a:t>DUBEN</a:t>
            </a:r>
            <a:endParaRPr lang="cs-CZ" sz="3200" b="1" i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676677" y="6021288"/>
            <a:ext cx="12859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chemeClr val="accent2">
                    <a:lumMod val="75000"/>
                  </a:schemeClr>
                </a:solidFill>
              </a:rPr>
              <a:t>LEDEN</a:t>
            </a:r>
            <a:endParaRPr lang="cs-CZ" sz="3200" b="1" i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865105" y="5999477"/>
            <a:ext cx="15099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chemeClr val="accent2">
                    <a:lumMod val="75000"/>
                  </a:schemeClr>
                </a:solidFill>
              </a:rPr>
              <a:t>BŘEZEN</a:t>
            </a:r>
            <a:endParaRPr lang="cs-CZ" sz="3200" b="1" i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1541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stSnd>
            <p:snd r:embed="rId2" name="suction.wav"/>
          </p:stSnd>
        </p:sndAc>
      </p:transition>
    </mc:Choice>
    <mc:Fallback xmlns="">
      <p:transition spd="slow">
        <p:circle/>
        <p:sndAc>
          <p:stSnd>
            <p:snd r:embed="rId7" name="suction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695 -0.02083 L 0.39566 -0.5560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927" y="-267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3.33333E-6 L 0.0224 -0.45115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11" y="-225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1.11111E-6 L -0.50052 -0.37546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035" y="-187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771 0.02037 L 0.45191 -0.18958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972" y="-105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4255452" y="4293096"/>
            <a:ext cx="3124860" cy="721042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311958" y="3284984"/>
            <a:ext cx="3204258" cy="792088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482700" y="1628800"/>
            <a:ext cx="2673475" cy="792088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151853" y="476672"/>
            <a:ext cx="2812635" cy="72008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15211"/>
            <a:ext cx="5600700" cy="66675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1930" y="1124744"/>
            <a:ext cx="6618485" cy="6827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88803" y="4183141"/>
            <a:ext cx="3220527" cy="830997"/>
          </a:xfrm>
          <a:prstGeom prst="rect">
            <a:avLst/>
          </a:prstGeom>
          <a:solidFill>
            <a:srgbClr val="00B050"/>
          </a:solidFill>
          <a:scene3d>
            <a:camera prst="orthographicFront"/>
            <a:lightRig rig="threePt" dir="t"/>
          </a:scene3d>
          <a:sp3d>
            <a:bevelT prst="angle"/>
          </a:sp3d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2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Dospělé i děti, kteří zpívají</a:t>
            </a:r>
            <a:r>
              <a:rPr lang="cs-CZ" sz="24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koledy.</a:t>
            </a:r>
            <a:endParaRPr lang="cs-CZ" sz="2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809138"/>
            <a:ext cx="7383463" cy="665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03648" y="5517232"/>
            <a:ext cx="9657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chemeClr val="accent2">
                    <a:lumMod val="75000"/>
                  </a:schemeClr>
                </a:solidFill>
              </a:rPr>
              <a:t>ZÁŘÍ</a:t>
            </a:r>
            <a:endParaRPr lang="cs-CZ" sz="3200" b="1" i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04048" y="5268464"/>
            <a:ext cx="18802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chemeClr val="accent2">
                    <a:lumMod val="75000"/>
                  </a:schemeClr>
                </a:solidFill>
              </a:rPr>
              <a:t>PROSINEC</a:t>
            </a:r>
            <a:endParaRPr lang="cs-CZ" sz="3200" b="1" i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03848" y="5872916"/>
            <a:ext cx="14109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chemeClr val="accent2">
                    <a:lumMod val="75000"/>
                  </a:schemeClr>
                </a:solidFill>
              </a:rPr>
              <a:t>DUBEN</a:t>
            </a:r>
            <a:endParaRPr lang="cs-CZ" sz="3200" b="1" i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18992" y="6021288"/>
            <a:ext cx="18802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chemeClr val="accent2">
                    <a:lumMod val="75000"/>
                  </a:schemeClr>
                </a:solidFill>
              </a:rPr>
              <a:t>PROSINEC</a:t>
            </a:r>
            <a:endParaRPr lang="cs-CZ" sz="3200" b="1" i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54963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7.40741E-7 L 0.24653 -0.5675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326" y="-283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2.59259E-6 L 0.10243 -0.36736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22" y="-183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6736 0.09861 L 0.14931 -0.69931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903" y="-399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084 -0.01041 L -0.17257 -0.24213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170" y="-1159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3527" y="260648"/>
            <a:ext cx="78302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A teď obráceně – přidej k fotografii název události </a:t>
            </a:r>
            <a:r>
              <a:rPr lang="cs-CZ" sz="2400" b="1" dirty="0">
                <a:solidFill>
                  <a:srgbClr val="00B050"/>
                </a:solidFill>
              </a:rPr>
              <a:t>(</a:t>
            </a:r>
            <a:r>
              <a:rPr lang="cs-CZ" sz="2400" b="1" dirty="0" smtClean="0">
                <a:solidFill>
                  <a:srgbClr val="00B050"/>
                </a:solidFill>
              </a:rPr>
              <a:t>vylušti):</a:t>
            </a:r>
            <a:endParaRPr lang="cs-CZ" sz="2400" b="1" dirty="0">
              <a:solidFill>
                <a:srgbClr val="00B050"/>
              </a:solidFill>
            </a:endParaRPr>
          </a:p>
        </p:txBody>
      </p:sp>
      <p:pic>
        <p:nvPicPr>
          <p:cNvPr id="3" name="Picture 2" descr="H:\FOTO 2013\Dožínky 2013\P110070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260400"/>
            <a:ext cx="3334970" cy="250122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C0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27" name="Picture 3" descr="H:\FOTO 2013\masopust 2013\P1060849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2587" t="3376" r="39132" b="7158"/>
          <a:stretch/>
        </p:blipFill>
        <p:spPr bwMode="auto">
          <a:xfrm>
            <a:off x="527371" y="908720"/>
            <a:ext cx="1752091" cy="370243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29" name="Picture 5" descr="H:\FOTO 2013\masopust 2013\P1060849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7237305" y="-5067944"/>
            <a:ext cx="6096000" cy="407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Documents and Settings\Standard\Plocha\Morana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074" t="24770" r="6926" b="14549"/>
          <a:stretch/>
        </p:blipFill>
        <p:spPr bwMode="auto">
          <a:xfrm rot="5400000">
            <a:off x="5457085" y="1823834"/>
            <a:ext cx="3702435" cy="187220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4" name="Zaoblený obdélníkový popisek 3"/>
          <p:cNvSpPr/>
          <p:nvPr/>
        </p:nvSpPr>
        <p:spPr>
          <a:xfrm>
            <a:off x="611560" y="4586799"/>
            <a:ext cx="648072" cy="2016225"/>
          </a:xfrm>
          <a:prstGeom prst="wedgeRoundRectCallout">
            <a:avLst>
              <a:gd name="adj1" fmla="val 26349"/>
              <a:gd name="adj2" fmla="val -68334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MASOPUST</a:t>
            </a:r>
            <a:endParaRPr lang="cs-CZ" dirty="0"/>
          </a:p>
        </p:txBody>
      </p:sp>
      <p:sp>
        <p:nvSpPr>
          <p:cNvPr id="10" name="Zaoblený obdélníkový popisek 9"/>
          <p:cNvSpPr/>
          <p:nvPr/>
        </p:nvSpPr>
        <p:spPr>
          <a:xfrm>
            <a:off x="6917240" y="4523623"/>
            <a:ext cx="648072" cy="2016225"/>
          </a:xfrm>
          <a:prstGeom prst="wedgeRoundRectCallout">
            <a:avLst>
              <a:gd name="adj1" fmla="val -7455"/>
              <a:gd name="adj2" fmla="val -71641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POUŠTĚNÍ MORANY</a:t>
            </a:r>
            <a:endParaRPr lang="cs-CZ" b="1" dirty="0"/>
          </a:p>
        </p:txBody>
      </p:sp>
      <p:sp>
        <p:nvSpPr>
          <p:cNvPr id="11" name="Zaoblený obdélníkový popisek 10"/>
          <p:cNvSpPr/>
          <p:nvPr/>
        </p:nvSpPr>
        <p:spPr>
          <a:xfrm rot="16200000">
            <a:off x="3943000" y="3193248"/>
            <a:ext cx="648072" cy="2482141"/>
          </a:xfrm>
          <a:prstGeom prst="wedgeRoundRectCallout">
            <a:avLst>
              <a:gd name="adj1" fmla="val 113064"/>
              <a:gd name="adj2" fmla="val -26289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DOŽÍNKY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29088" y="5225580"/>
            <a:ext cx="13676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DOŽÍNKY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03044" y="5651956"/>
            <a:ext cx="27414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POUŠTĚNÍ MORANY</a:t>
            </a:r>
            <a:endParaRPr lang="cs-CZ" sz="2400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59558" y="6119336"/>
            <a:ext cx="16436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MASOPUST</a:t>
            </a:r>
            <a:endParaRPr lang="cs-CZ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5005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500"/>
                            </p:stCondLst>
                            <p:childTnLst>
                              <p:par>
                                <p:cTn id="1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000"/>
                            </p:stCondLst>
                            <p:childTnLst>
                              <p:par>
                                <p:cTn id="2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7500"/>
                            </p:stCondLst>
                            <p:childTnLst>
                              <p:par>
                                <p:cTn id="3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2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2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10" grpId="0" animBg="1"/>
      <p:bldP spid="11" grpId="0" animBg="1"/>
      <p:bldP spid="5" grpId="0"/>
      <p:bldP spid="6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Standard\Plocha\Svatý Martin.PN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bright="4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51520" y="219674"/>
            <a:ext cx="3620897" cy="2904313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Documents and Settings\Standard\Plocha\Honza v kroji.JPG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9552" y="3501008"/>
            <a:ext cx="3332865" cy="2622352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Standard\Plocha\Všichni vydrželi až do konce.JPG"/>
          <p:cNvPicPr>
            <a:picLocks noChangeAspect="1" noChangeArrowheads="1"/>
          </p:cNvPicPr>
          <p:nvPr/>
        </p:nvPicPr>
        <p:blipFill>
          <a:blip r:embed="rId5" cstate="email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bright="20000"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08254" y="1740803"/>
            <a:ext cx="3876621" cy="2766368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572000" y="5229200"/>
            <a:ext cx="18140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FFC000"/>
                </a:solidFill>
              </a:rPr>
              <a:t>Svatý</a:t>
            </a:r>
            <a:r>
              <a:rPr lang="cs-CZ" sz="2400" b="1" i="1" dirty="0" smtClean="0"/>
              <a:t> </a:t>
            </a:r>
            <a:r>
              <a:rPr lang="cs-CZ" sz="2400" b="1" i="1" dirty="0" smtClean="0">
                <a:solidFill>
                  <a:srgbClr val="FFC000"/>
                </a:solidFill>
              </a:rPr>
              <a:t>Martin</a:t>
            </a:r>
            <a:endParaRPr lang="cs-CZ" sz="2400" b="1" i="1" dirty="0">
              <a:solidFill>
                <a:srgbClr val="FFC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228184" y="4869160"/>
            <a:ext cx="23203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00B0F0"/>
                </a:solidFill>
              </a:rPr>
              <a:t>Tříkrálová sbírka</a:t>
            </a:r>
            <a:endParaRPr lang="cs-CZ" sz="2400" b="1" i="1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08089" y="5846361"/>
            <a:ext cx="23243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</a:rPr>
              <a:t>Putování po obci</a:t>
            </a:r>
            <a:endParaRPr lang="cs-CZ" sz="2400" b="1" i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99992" y="4653136"/>
            <a:ext cx="14702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92D050"/>
                </a:solidFill>
              </a:rPr>
              <a:t>Masopust</a:t>
            </a:r>
            <a:endParaRPr lang="cs-CZ" sz="2400" b="1" i="1" dirty="0">
              <a:solidFill>
                <a:srgbClr val="92D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499992" y="6308026"/>
            <a:ext cx="15774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Velikonoce</a:t>
            </a:r>
            <a:endParaRPr lang="cs-CZ" sz="2400" b="1" i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948264" y="5517232"/>
            <a:ext cx="11432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7030A0"/>
                </a:solidFill>
              </a:rPr>
              <a:t>Vánoce</a:t>
            </a:r>
            <a:endParaRPr lang="cs-CZ" sz="2400" b="1" i="1" dirty="0">
              <a:solidFill>
                <a:srgbClr val="7030A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286000" y="31058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808970" y="548680"/>
            <a:ext cx="5154232" cy="9541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Ze kterých událostí v naší </a:t>
            </a:r>
          </a:p>
          <a:p>
            <a:pPr algn="ctr"/>
            <a:r>
              <a:rPr lang="cs-CZ" sz="28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 obci jsou tyto fotky?</a:t>
            </a:r>
            <a:endParaRPr lang="cs-CZ" sz="28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C0000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4333961" y="3827553"/>
            <a:ext cx="742095" cy="728677"/>
            <a:chOff x="4333961" y="3827553"/>
            <a:chExt cx="742095" cy="728677"/>
          </a:xfrm>
        </p:grpSpPr>
        <p:pic>
          <p:nvPicPr>
            <p:cNvPr id="13" name="Picture 5" descr="C:\Users\pc\AppData\Local\Microsoft\Windows\Temporary Internet Files\Content.IE5\1XELVQVC\MP900430970[1].jp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10000" b="90000" l="10000" r="9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33961" y="4061693"/>
              <a:ext cx="742095" cy="49453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Šipka dolů 1"/>
            <p:cNvSpPr/>
            <p:nvPr/>
          </p:nvSpPr>
          <p:spPr>
            <a:xfrm>
              <a:off x="4514124" y="3827553"/>
              <a:ext cx="102508" cy="343227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9822096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0"/>
                            </p:stCondLst>
                            <p:childTnLst>
                              <p:par>
                                <p:cTn id="5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4.81481E-6 L -0.50069 -0.35902 " pathEditMode="relative" rAng="0" ptsTypes="AA">
                                      <p:cBhvr>
                                        <p:cTn id="5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035" y="-179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4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1.48148E-6 L -0.18993 -0.48496 " pathEditMode="relative" rAng="0" ptsTypes="AA">
                                      <p:cBhvr>
                                        <p:cTn id="6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497" y="-242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5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6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42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4" grpId="0"/>
      <p:bldP spid="4" grpId="1"/>
      <p:bldP spid="5" grpId="0"/>
      <p:bldP spid="5" grpId="1"/>
      <p:bldP spid="6" grpId="0"/>
      <p:bldP spid="6" grpId="1"/>
      <p:bldP spid="7" grpId="0"/>
      <p:bldP spid="7" grpId="1"/>
      <p:bldP spid="8" grpId="0"/>
      <p:bldP spid="8" grpId="1"/>
      <p:bldP spid="1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476672"/>
            <a:ext cx="771602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VYCHÁZKA PO OBCI – dnes půjdeme na vycházku.</a:t>
            </a:r>
          </a:p>
          <a:p>
            <a:endParaRPr lang="cs-CZ" sz="2800" b="1" dirty="0">
              <a:solidFill>
                <a:srgbClr val="7030A0"/>
              </a:solidFill>
            </a:endParaRPr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84124264"/>
              </p:ext>
            </p:extLst>
          </p:nvPr>
        </p:nvGraphicFramePr>
        <p:xfrm>
          <a:off x="395536" y="1700808"/>
          <a:ext cx="2654300" cy="406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5" name="Document" r:id="rId3" imgW="5761150" imgH="8821037" progId="Word.Document.8">
                  <p:embed/>
                </p:oleObj>
              </mc:Choice>
              <mc:Fallback>
                <p:oleObj name="Document" r:id="rId3" imgW="5761150" imgH="8821037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95536" y="1700808"/>
                        <a:ext cx="2654300" cy="4064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4427984" y="1700808"/>
            <a:ext cx="4625753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Rozdělíme se do dvojic. K tomu použijeme</a:t>
            </a:r>
          </a:p>
          <a:p>
            <a:r>
              <a:rPr lang="cs-CZ" dirty="0"/>
              <a:t> </a:t>
            </a:r>
            <a:r>
              <a:rPr lang="cs-CZ" dirty="0" smtClean="0"/>
              <a:t>     obrázky z pexesa – kdo si vytáhne  </a:t>
            </a:r>
          </a:p>
          <a:p>
            <a:r>
              <a:rPr lang="cs-CZ" dirty="0"/>
              <a:t> </a:t>
            </a:r>
            <a:r>
              <a:rPr lang="cs-CZ" dirty="0" smtClean="0"/>
              <a:t>     2 stejné, je dvojice.</a:t>
            </a:r>
          </a:p>
          <a:p>
            <a:endParaRPr lang="cs-CZ" dirty="0"/>
          </a:p>
          <a:p>
            <a:r>
              <a:rPr lang="cs-CZ" dirty="0" smtClean="0"/>
              <a:t>2.  Každá dvojice dostane 1 úkol, </a:t>
            </a:r>
          </a:p>
          <a:p>
            <a:r>
              <a:rPr lang="cs-CZ" dirty="0"/>
              <a:t> </a:t>
            </a:r>
            <a:r>
              <a:rPr lang="cs-CZ" dirty="0" smtClean="0"/>
              <a:t>     přečte si ho, ale neprozradí ostatním.</a:t>
            </a:r>
          </a:p>
          <a:p>
            <a:endParaRPr lang="cs-CZ" dirty="0"/>
          </a:p>
          <a:p>
            <a:r>
              <a:rPr lang="cs-CZ" dirty="0" smtClean="0"/>
              <a:t>3. Učitel určí první dvojici a vyzve ji, aby nás</a:t>
            </a:r>
          </a:p>
          <a:p>
            <a:r>
              <a:rPr lang="cs-CZ" dirty="0" smtClean="0"/>
              <a:t>    zavedla na místo svého úkolu. Při plnění</a:t>
            </a:r>
          </a:p>
          <a:p>
            <a:r>
              <a:rPr lang="cs-CZ" dirty="0"/>
              <a:t> </a:t>
            </a:r>
            <a:r>
              <a:rPr lang="cs-CZ" dirty="0" smtClean="0"/>
              <a:t>   úkolů uvnitř budov, čekají ostatní venku.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4. Na závěr se seznámíme s úkoly ostatních </a:t>
            </a:r>
          </a:p>
          <a:p>
            <a:r>
              <a:rPr lang="cs-CZ" dirty="0"/>
              <a:t> </a:t>
            </a:r>
            <a:r>
              <a:rPr lang="cs-CZ" dirty="0" smtClean="0"/>
              <a:t>    dvojic a vycházku vyhodnotíme.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4" y="1146810"/>
            <a:ext cx="43694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ÚKOLY PRO DVOJICE </a:t>
            </a:r>
            <a:r>
              <a:rPr lang="cs-CZ" dirty="0" smtClean="0"/>
              <a:t>(vytisknout, rozstříhat)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60032" y="1246113"/>
            <a:ext cx="10264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7030A0"/>
                </a:solidFill>
              </a:rPr>
              <a:t>POSTUP:</a:t>
            </a:r>
            <a:endParaRPr lang="cs-CZ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77975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340768"/>
            <a:ext cx="12834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ZDROJE: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2204864"/>
            <a:ext cx="50487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50"/>
                </a:solidFill>
              </a:rPr>
              <a:t>Fotografie : Vlastní fotogalerie autorky</a:t>
            </a:r>
            <a:endParaRPr lang="cs-CZ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88098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ltVert">
          <a:fgClr>
            <a:schemeClr val="bg1">
              <a:lumMod val="65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08720"/>
            <a:ext cx="75718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accent1">
                    <a:lumMod val="75000"/>
                  </a:schemeClr>
                </a:solidFill>
              </a:rPr>
              <a:t>DRUHÁ ČÁST  -    Prezentace naší obce:</a:t>
            </a:r>
            <a:endParaRPr lang="cs-CZ" sz="3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4098" name="Picture 2" descr="H:\FOTO 2013\masopust 2013\522162_3715521704855_2095333171_n[1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916832"/>
            <a:ext cx="5523096" cy="3808635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27615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6375" y="333375"/>
            <a:ext cx="5472113" cy="1079500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pPr>
              <a:defRPr/>
            </a:pPr>
            <a:r>
              <a:rPr lang="cs-CZ" i="1" dirty="0" smtClean="0">
                <a:solidFill>
                  <a:srgbClr val="0070C0"/>
                </a:solidFill>
              </a:rPr>
              <a:t>HISTORIE</a:t>
            </a:r>
            <a:endParaRPr lang="cs-CZ" i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cs-CZ" b="1" i="1" dirty="0">
                <a:latin typeface="Arial" charset="0"/>
              </a:rPr>
              <a:t>Na území obce stálo původně Slovanské hradiště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b="1" i="1" dirty="0">
                <a:latin typeface="Arial" charset="0"/>
              </a:rPr>
              <a:t>Erb Doudlebských z Doudleb je používán dodnes jako znak obce Doudleby</a:t>
            </a:r>
            <a:endParaRPr lang="cs-CZ" dirty="0"/>
          </a:p>
        </p:txBody>
      </p:sp>
      <p:pic>
        <p:nvPicPr>
          <p:cNvPr id="24580" name="Picture 6" descr="erb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219700" y="2349500"/>
            <a:ext cx="2644775" cy="3382963"/>
          </a:xfrm>
          <a:noFill/>
          <a:ln w="2857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189896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Rectangle 7"/>
          <p:cNvSpPr>
            <a:spLocks noGrp="1" noRot="1" noChangeArrowheads="1"/>
          </p:cNvSpPr>
          <p:nvPr>
            <p:ph type="title"/>
          </p:nvPr>
        </p:nvSpPr>
        <p:spPr>
          <a:xfrm>
            <a:off x="1116013" y="274638"/>
            <a:ext cx="6119812" cy="993775"/>
          </a:xfrm>
          <a:solidFill>
            <a:schemeClr val="tx1">
              <a:lumMod val="75000"/>
            </a:schemeClr>
          </a:solidFill>
        </p:spPr>
        <p:txBody>
          <a:bodyPr/>
          <a:lstStyle/>
          <a:p>
            <a:pPr eaLnBrk="1" hangingPunct="1">
              <a:defRPr/>
            </a:pPr>
            <a:r>
              <a:rPr lang="cs-CZ" b="0" i="1" dirty="0" smtClean="0">
                <a:solidFill>
                  <a:srgbClr val="FFFF99"/>
                </a:solidFill>
                <a:latin typeface="Arial" charset="0"/>
              </a:rPr>
              <a:t>OBECNÍ ÚŘAD</a:t>
            </a:r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250825" y="1557338"/>
            <a:ext cx="4038600" cy="4525962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  <a:defRPr/>
            </a:pPr>
            <a:endParaRPr lang="cs-CZ" sz="2800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cs-CZ" sz="3600" b="1" i="1" dirty="0" smtClean="0">
                <a:solidFill>
                  <a:srgbClr val="669900"/>
                </a:solidFill>
                <a:latin typeface="Arial" charset="0"/>
              </a:rPr>
              <a:t>Starosta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i="1" dirty="0" smtClean="0">
                <a:solidFill>
                  <a:srgbClr val="FF3399"/>
                </a:solidFill>
                <a:latin typeface="Arial" charset="0"/>
              </a:rPr>
              <a:t>František Rytíř</a:t>
            </a:r>
          </a:p>
          <a:p>
            <a:pPr eaLnBrk="1" hangingPunct="1">
              <a:lnSpc>
                <a:spcPct val="90000"/>
              </a:lnSpc>
              <a:defRPr/>
            </a:pPr>
            <a:endParaRPr lang="cs-CZ" sz="2800" i="1" dirty="0" smtClean="0">
              <a:solidFill>
                <a:srgbClr val="FF3399"/>
              </a:solidFill>
              <a:latin typeface="Arial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cs-CZ" sz="2800" i="1" dirty="0" smtClean="0">
                <a:solidFill>
                  <a:srgbClr val="669900"/>
                </a:solidFill>
                <a:latin typeface="Arial" charset="0"/>
              </a:rPr>
              <a:t>Zástupce starosty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800" i="1" dirty="0" smtClean="0">
                <a:solidFill>
                  <a:srgbClr val="669900"/>
                </a:solidFill>
                <a:latin typeface="Arial" charset="0"/>
              </a:rPr>
              <a:t>Zdeněk</a:t>
            </a:r>
            <a:r>
              <a:rPr lang="cs-CZ" sz="2800" i="1" dirty="0" smtClean="0">
                <a:latin typeface="Arial" charset="0"/>
              </a:rPr>
              <a:t> </a:t>
            </a:r>
            <a:r>
              <a:rPr lang="cs-CZ" sz="2800" i="1" dirty="0" smtClean="0">
                <a:solidFill>
                  <a:srgbClr val="FF3399"/>
                </a:solidFill>
                <a:latin typeface="Arial" charset="0"/>
              </a:rPr>
              <a:t>Šmíd</a:t>
            </a:r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sz="2800" i="1" dirty="0" smtClean="0">
              <a:solidFill>
                <a:srgbClr val="FF3399"/>
              </a:solidFill>
              <a:latin typeface="Arial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cs-CZ" sz="2800" b="1" i="1" dirty="0">
                <a:solidFill>
                  <a:srgbClr val="92D050"/>
                </a:solidFill>
                <a:latin typeface="Arial" charset="0"/>
              </a:rPr>
              <a:t>zastupitelstvo </a:t>
            </a:r>
            <a:r>
              <a:rPr lang="cs-CZ" sz="2800" b="1" i="1" dirty="0" smtClean="0">
                <a:solidFill>
                  <a:srgbClr val="92D050"/>
                </a:solidFill>
                <a:latin typeface="Arial" charset="0"/>
              </a:rPr>
              <a:t>-  </a:t>
            </a:r>
            <a:r>
              <a:rPr lang="cs-CZ" sz="2800" b="1" i="1" dirty="0">
                <a:solidFill>
                  <a:srgbClr val="92D050"/>
                </a:solidFill>
                <a:latin typeface="Arial" charset="0"/>
              </a:rPr>
              <a:t>7 neuvolněných členů</a:t>
            </a:r>
            <a:r>
              <a:rPr lang="cs-CZ" sz="2800" b="1" i="1" dirty="0">
                <a:solidFill>
                  <a:srgbClr val="210F3D"/>
                </a:solidFill>
                <a:latin typeface="Arial" charset="0"/>
              </a:rPr>
              <a:t/>
            </a:r>
            <a:br>
              <a:rPr lang="cs-CZ" sz="2800" b="1" i="1" dirty="0">
                <a:solidFill>
                  <a:srgbClr val="210F3D"/>
                </a:solidFill>
                <a:latin typeface="Arial" charset="0"/>
              </a:rPr>
            </a:br>
            <a:endParaRPr lang="cs-CZ" sz="2800" i="1" dirty="0" smtClean="0">
              <a:solidFill>
                <a:srgbClr val="FF3399"/>
              </a:solidFill>
              <a:latin typeface="Arial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cs-CZ" sz="2800" i="1" dirty="0" smtClean="0">
              <a:solidFill>
                <a:srgbClr val="FF3399"/>
              </a:solidFill>
              <a:latin typeface="Arial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2800" b="1" dirty="0" smtClean="0"/>
              <a:t>    </a:t>
            </a:r>
            <a:endParaRPr lang="cs-CZ" sz="2000" i="1" dirty="0" smtClean="0">
              <a:solidFill>
                <a:srgbClr val="210F3D"/>
              </a:solidFill>
              <a:latin typeface="Arial" charset="0"/>
            </a:endParaRPr>
          </a:p>
        </p:txBody>
      </p:sp>
      <p:pic>
        <p:nvPicPr>
          <p:cNvPr id="25604" name="Picture 9" descr="Obecní úřad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294" t="-2121"/>
          <a:stretch>
            <a:fillRect/>
          </a:stretch>
        </p:blipFill>
        <p:spPr>
          <a:xfrm>
            <a:off x="4211960" y="1700808"/>
            <a:ext cx="4321175" cy="3440113"/>
          </a:xfrm>
          <a:noFill/>
          <a:ln w="5715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27984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rrowheads="1"/>
          </p:cNvSpPr>
          <p:nvPr>
            <p:ph type="title"/>
          </p:nvPr>
        </p:nvSpPr>
        <p:spPr>
          <a:solidFill>
            <a:srgbClr val="FFFF99"/>
          </a:solidFill>
        </p:spPr>
        <p:txBody>
          <a:bodyPr/>
          <a:lstStyle/>
          <a:p>
            <a:pPr eaLnBrk="1" hangingPunct="1">
              <a:defRPr/>
            </a:pPr>
            <a:r>
              <a:rPr lang="cs-CZ" i="1" dirty="0" smtClean="0"/>
              <a:t>ŠKOLA - </a:t>
            </a:r>
            <a:r>
              <a:rPr lang="cs-CZ" i="1" dirty="0" smtClean="0">
                <a:latin typeface="Arial" charset="0"/>
              </a:rPr>
              <a:t>současnost</a:t>
            </a:r>
          </a:p>
        </p:txBody>
      </p:sp>
      <p:sp>
        <p:nvSpPr>
          <p:cNvPr id="22534" name="Rectangle 6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cs-CZ" sz="2400" i="1" dirty="0" smtClean="0">
                <a:latin typeface="Arial" charset="0"/>
              </a:rPr>
              <a:t>ZŠ a MŠ Doudleby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i="1" dirty="0" smtClean="0">
                <a:latin typeface="Arial" charset="0"/>
              </a:rPr>
              <a:t>Název ZŠ - Škola dobré pohody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i="1" dirty="0" smtClean="0">
                <a:latin typeface="Arial" charset="0"/>
              </a:rPr>
              <a:t>Ředitelka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400" i="1" dirty="0" smtClean="0">
                <a:latin typeface="Arial" charset="0"/>
              </a:rPr>
              <a:t>    Mgr. Renáta   Kočová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i="1" dirty="0" smtClean="0">
                <a:latin typeface="Arial" charset="0"/>
              </a:rPr>
              <a:t>Učitelka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400" i="1" dirty="0" smtClean="0">
                <a:latin typeface="Arial" charset="0"/>
              </a:rPr>
              <a:t>    Mgr. Jana Blažková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i="1" dirty="0" smtClean="0">
                <a:latin typeface="Arial" charset="0"/>
              </a:rPr>
              <a:t>Počet žáků  12 (2011 -12)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i="1" dirty="0" smtClean="0">
                <a:latin typeface="Arial" charset="0"/>
              </a:rPr>
              <a:t>Škola vybavena moderním zařízením -lavice, interaktivní tabule, PC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i="1" dirty="0" smtClean="0">
                <a:latin typeface="Arial" charset="0"/>
              </a:rPr>
              <a:t>Školní družina, kroužky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2400" i="1" dirty="0" smtClean="0">
              <a:latin typeface="Arial" charset="0"/>
            </a:endParaRPr>
          </a:p>
        </p:txBody>
      </p:sp>
      <p:pic>
        <p:nvPicPr>
          <p:cNvPr id="26628" name="Picture 12" descr="Učíme se o plodech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9340" y="2600801"/>
            <a:ext cx="3576320" cy="2524760"/>
          </a:xfrm>
          <a:noFill/>
          <a:ln w="2857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6629" name="Picture 7" descr="Požehnání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3800" y="1465263"/>
            <a:ext cx="3529013" cy="2359025"/>
          </a:xfrm>
          <a:prstGeom prst="rect">
            <a:avLst/>
          </a:prstGeom>
          <a:noFill/>
          <a:ln w="2857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9382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1325563" y="274638"/>
            <a:ext cx="6143625" cy="1066800"/>
          </a:xfrm>
          <a:solidFill>
            <a:srgbClr val="FFCC66"/>
          </a:solidFill>
        </p:spPr>
        <p:txBody>
          <a:bodyPr/>
          <a:lstStyle/>
          <a:p>
            <a:pPr eaLnBrk="1" hangingPunct="1">
              <a:defRPr/>
            </a:pPr>
            <a:r>
              <a:rPr lang="cs-CZ" i="1" dirty="0" smtClean="0"/>
              <a:t>ŠKOLA  -  historie</a:t>
            </a:r>
          </a:p>
        </p:txBody>
      </p:sp>
      <p:sp>
        <p:nvSpPr>
          <p:cNvPr id="17412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412875"/>
            <a:ext cx="4043363" cy="4713288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sz="2000" i="1" dirty="0" smtClean="0">
              <a:latin typeface="Arial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cs-CZ" sz="2000" i="1" dirty="0" smtClean="0">
                <a:latin typeface="Arial" charset="0"/>
              </a:rPr>
              <a:t>První písemná zmínka ze     17. století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000" i="1" dirty="0" smtClean="0">
                <a:latin typeface="Arial" charset="0"/>
              </a:rPr>
              <a:t>1718 postavena nová školní budova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000" i="1" dirty="0" smtClean="0">
                <a:latin typeface="Arial" charset="0"/>
              </a:rPr>
              <a:t>1858 přestavěna, přibylo        1. patro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000" i="1" dirty="0" smtClean="0">
                <a:latin typeface="Arial" charset="0"/>
              </a:rPr>
              <a:t>V r. 1892 připadalo na doudlebskou školu 200 dětí = nová škola v Plavě  /1894/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000" i="1" dirty="0" smtClean="0">
                <a:latin typeface="Arial" charset="0"/>
              </a:rPr>
              <a:t>Ve školním roce 1895 / 96 navštěvovalo školu v Doudlebech 102 žáků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000" i="1" dirty="0" smtClean="0">
                <a:latin typeface="Arial" charset="0"/>
              </a:rPr>
              <a:t>1945 zrušena výuka  na 2. stupni</a:t>
            </a:r>
          </a:p>
          <a:p>
            <a:pPr eaLnBrk="1" hangingPunct="1">
              <a:lnSpc>
                <a:spcPct val="90000"/>
              </a:lnSpc>
              <a:defRPr/>
            </a:pPr>
            <a:endParaRPr lang="cs-CZ" sz="2000" i="1" dirty="0" smtClean="0">
              <a:latin typeface="Arial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sz="2000" i="1" dirty="0" smtClean="0">
              <a:latin typeface="Arial" charset="0"/>
            </a:endParaRPr>
          </a:p>
        </p:txBody>
      </p:sp>
      <p:pic>
        <p:nvPicPr>
          <p:cNvPr id="27652" name="Picture 8" descr="Škola"/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787900" y="2192338"/>
            <a:ext cx="4032250" cy="3114675"/>
          </a:xfrm>
          <a:noFill/>
          <a:ln w="381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7653" name="Rectangle 10"/>
          <p:cNvSpPr>
            <a:spLocks noChangeArrowheads="1"/>
          </p:cNvSpPr>
          <p:nvPr/>
        </p:nvSpPr>
        <p:spPr bwMode="auto">
          <a:xfrm>
            <a:off x="1116013" y="1624013"/>
            <a:ext cx="12704762" cy="120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 eaLnBrk="0" hangingPunct="0">
              <a:defRPr sz="3200">
                <a:solidFill>
                  <a:schemeClr val="tx1"/>
                </a:solidFill>
                <a:latin typeface="Garamond" pitchFamily="18" charset="0"/>
                <a:cs typeface="Arial" charset="0"/>
              </a:defRPr>
            </a:lvl1pPr>
            <a:lvl2pPr marL="742950" indent="-285750" eaLnBrk="0" hangingPunct="0">
              <a:buClr>
                <a:schemeClr val="accent2"/>
              </a:buClr>
              <a:defRPr sz="2800">
                <a:solidFill>
                  <a:schemeClr val="tx1"/>
                </a:solidFill>
                <a:latin typeface="Garamond" pitchFamily="18" charset="0"/>
                <a:cs typeface="Arial" charset="0"/>
              </a:defRPr>
            </a:lvl2pPr>
            <a:lvl3pPr marL="1143000" indent="-228600" eaLnBrk="0" hangingPunct="0">
              <a:buClr>
                <a:schemeClr val="tx2"/>
              </a:buClr>
              <a:defRPr sz="2400">
                <a:solidFill>
                  <a:schemeClr val="tx1"/>
                </a:solidFill>
                <a:latin typeface="Garamond" pitchFamily="18" charset="0"/>
                <a:cs typeface="Arial" charset="0"/>
              </a:defRPr>
            </a:lvl3pPr>
            <a:lvl4pPr marL="1600200" indent="-228600" eaLnBrk="0" hangingPunct="0">
              <a:buClr>
                <a:schemeClr val="accent2"/>
              </a:buClr>
              <a:defRPr sz="2000">
                <a:solidFill>
                  <a:schemeClr val="tx1"/>
                </a:solidFill>
                <a:latin typeface="Garamond" pitchFamily="18" charset="0"/>
                <a:cs typeface="Arial" charset="0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Garamond" pitchFamily="18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Garamond" pitchFamily="18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Garamond" pitchFamily="18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Garamond" pitchFamily="18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Garamond" pitchFamily="18" charset="0"/>
                <a:cs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cs-CZ" altLang="cs-CZ" sz="2400">
                <a:effectLst/>
              </a:rPr>
              <a:t>. </a:t>
            </a:r>
            <a:br>
              <a:rPr lang="cs-CZ" altLang="cs-CZ" sz="2400">
                <a:effectLst/>
              </a:rPr>
            </a:br>
            <a:r>
              <a:rPr lang="cs-CZ" altLang="cs-CZ" sz="2400">
                <a:effectLst/>
              </a:rPr>
              <a:t>   </a:t>
            </a:r>
            <a:br>
              <a:rPr lang="cs-CZ" altLang="cs-CZ" sz="2400">
                <a:effectLst/>
              </a:rPr>
            </a:br>
            <a:endParaRPr lang="cs-CZ" altLang="cs-CZ" sz="2400">
              <a:effectLst/>
            </a:endParaRPr>
          </a:p>
        </p:txBody>
      </p:sp>
      <p:sp>
        <p:nvSpPr>
          <p:cNvPr id="27654" name="Rectangle 11"/>
          <p:cNvSpPr>
            <a:spLocks noChangeArrowheads="1"/>
          </p:cNvSpPr>
          <p:nvPr/>
        </p:nvSpPr>
        <p:spPr bwMode="auto">
          <a:xfrm>
            <a:off x="1062038" y="2660650"/>
            <a:ext cx="5270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marL="342900" indent="-342900" eaLnBrk="0" hangingPunct="0">
              <a:defRPr sz="3200">
                <a:solidFill>
                  <a:schemeClr val="tx1"/>
                </a:solidFill>
                <a:latin typeface="Garamond" pitchFamily="18" charset="0"/>
                <a:cs typeface="Arial" charset="0"/>
              </a:defRPr>
            </a:lvl1pPr>
            <a:lvl2pPr marL="742950" indent="-285750" eaLnBrk="0" hangingPunct="0">
              <a:buClr>
                <a:schemeClr val="accent2"/>
              </a:buClr>
              <a:defRPr sz="2800">
                <a:solidFill>
                  <a:schemeClr val="tx1"/>
                </a:solidFill>
                <a:latin typeface="Garamond" pitchFamily="18" charset="0"/>
                <a:cs typeface="Arial" charset="0"/>
              </a:defRPr>
            </a:lvl2pPr>
            <a:lvl3pPr marL="1143000" indent="-228600" eaLnBrk="0" hangingPunct="0">
              <a:buClr>
                <a:schemeClr val="tx2"/>
              </a:buClr>
              <a:defRPr sz="2400">
                <a:solidFill>
                  <a:schemeClr val="tx1"/>
                </a:solidFill>
                <a:latin typeface="Garamond" pitchFamily="18" charset="0"/>
                <a:cs typeface="Arial" charset="0"/>
              </a:defRPr>
            </a:lvl3pPr>
            <a:lvl4pPr marL="1600200" indent="-228600" eaLnBrk="0" hangingPunct="0">
              <a:buClr>
                <a:schemeClr val="accent2"/>
              </a:buClr>
              <a:defRPr sz="2000">
                <a:solidFill>
                  <a:schemeClr val="tx1"/>
                </a:solidFill>
                <a:latin typeface="Garamond" pitchFamily="18" charset="0"/>
                <a:cs typeface="Arial" charset="0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Garamond" pitchFamily="18" charset="0"/>
                <a:cs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Garamond" pitchFamily="18" charset="0"/>
                <a:cs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Garamond" pitchFamily="18" charset="0"/>
                <a:cs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Garamond" pitchFamily="18" charset="0"/>
                <a:cs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itchFamily="2" charset="2"/>
              <a:buChar char="n"/>
              <a:defRPr sz="2000">
                <a:solidFill>
                  <a:schemeClr val="tx1"/>
                </a:solidFill>
                <a:latin typeface="Garamond" pitchFamily="18" charset="0"/>
                <a:cs typeface="Arial" charset="0"/>
              </a:defRPr>
            </a:lvl9pPr>
          </a:lstStyle>
          <a:p>
            <a:pPr eaLnBrk="1" hangingPunct="1"/>
            <a:endParaRPr lang="cs-CZ" altLang="cs-CZ" sz="240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6668191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71" name="Rectangle 7"/>
          <p:cNvSpPr>
            <a:spLocks noGrp="1" noRot="1" noChangeArrowheads="1"/>
          </p:cNvSpPr>
          <p:nvPr>
            <p:ph type="title"/>
          </p:nvPr>
        </p:nvSpPr>
        <p:spPr>
          <a:xfrm>
            <a:off x="1908175" y="274638"/>
            <a:ext cx="3959225" cy="850900"/>
          </a:xfrm>
          <a:solidFill>
            <a:schemeClr val="accent1">
              <a:lumMod val="75000"/>
            </a:schemeClr>
          </a:solidFill>
        </p:spPr>
        <p:txBody>
          <a:bodyPr/>
          <a:lstStyle/>
          <a:p>
            <a:pPr eaLnBrk="1" hangingPunct="1">
              <a:defRPr/>
            </a:pPr>
            <a:r>
              <a:rPr lang="cs-CZ" i="1" dirty="0" smtClean="0"/>
              <a:t>KOSTEL</a:t>
            </a:r>
          </a:p>
        </p:txBody>
      </p:sp>
      <p:sp>
        <p:nvSpPr>
          <p:cNvPr id="11272" name="Rectangle 8"/>
          <p:cNvSpPr>
            <a:spLocks noGrp="1" noChangeArrowheads="1"/>
          </p:cNvSpPr>
          <p:nvPr>
            <p:ph type="body" sz="half" idx="1"/>
          </p:nvPr>
        </p:nvSpPr>
        <p:spPr>
          <a:xfrm>
            <a:off x="539750" y="1268413"/>
            <a:ext cx="3884613" cy="5589587"/>
          </a:xfrm>
        </p:spPr>
        <p:txBody>
          <a:bodyPr>
            <a:normAutofit fontScale="85000" lnSpcReduction="20000"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cs-CZ" sz="2400" b="1" i="1" dirty="0" smtClean="0">
                <a:latin typeface="Arial" charset="0"/>
              </a:rPr>
              <a:t>Nejznámější památky</a:t>
            </a:r>
            <a:br>
              <a:rPr lang="cs-CZ" sz="2400" b="1" i="1" dirty="0" smtClean="0">
                <a:latin typeface="Arial" charset="0"/>
              </a:rPr>
            </a:br>
            <a:endParaRPr lang="cs-CZ" sz="2400" b="1" i="1" dirty="0" smtClean="0">
              <a:latin typeface="Arial" charset="0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b="1" i="1" dirty="0" smtClean="0">
                <a:latin typeface="Arial" charset="0"/>
              </a:rPr>
              <a:t>Obraz P. Marie</a:t>
            </a:r>
            <a:r>
              <a:rPr lang="cs-CZ" sz="2400" i="1" dirty="0" smtClean="0">
                <a:latin typeface="Arial" charset="0"/>
              </a:rPr>
              <a:t> - malován na lipové desce 112 cm dlouhé a 84 cm vysoké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2400" i="1" dirty="0" smtClean="0">
              <a:latin typeface="Arial" charset="0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b="1" i="1" dirty="0" smtClean="0">
                <a:latin typeface="Arial" charset="0"/>
              </a:rPr>
              <a:t>Cyklus nástěnných maleb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cs-CZ" sz="2400" b="1" i="1" dirty="0" smtClean="0">
              <a:latin typeface="Arial" charset="0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b="1" i="1" dirty="0" smtClean="0">
                <a:latin typeface="Arial" charset="0"/>
              </a:rPr>
              <a:t>Kamenná pieta</a:t>
            </a:r>
            <a:br>
              <a:rPr lang="cs-CZ" sz="2400" b="1" i="1" dirty="0" smtClean="0">
                <a:latin typeface="Arial" charset="0"/>
              </a:rPr>
            </a:br>
            <a:r>
              <a:rPr lang="cs-CZ" sz="2400" i="1" dirty="0" smtClean="0">
                <a:latin typeface="Arial" charset="0"/>
              </a:rPr>
              <a:t>(socha Panny Marie s mrtvým Kristem) před kostelem z roku 1756.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2400" i="1" dirty="0" smtClean="0">
                <a:latin typeface="Arial" charset="0"/>
              </a:rPr>
              <a:t>    </a:t>
            </a:r>
            <a:r>
              <a:rPr lang="cs-CZ" sz="2000" i="1" dirty="0" smtClean="0">
                <a:latin typeface="Arial" charset="0"/>
              </a:rPr>
              <a:t>Sochař - českobudějovický sochař Leopold </a:t>
            </a:r>
            <a:r>
              <a:rPr lang="cs-CZ" sz="2000" i="1" dirty="0" err="1" smtClean="0">
                <a:latin typeface="Arial" charset="0"/>
              </a:rPr>
              <a:t>Huber</a:t>
            </a:r>
            <a:r>
              <a:rPr lang="cs-CZ" sz="2000" i="1" dirty="0" smtClean="0">
                <a:latin typeface="Arial" charset="0"/>
              </a:rPr>
              <a:t>.</a:t>
            </a:r>
            <a:br>
              <a:rPr lang="cs-CZ" sz="2000" i="1" dirty="0" smtClean="0">
                <a:latin typeface="Arial" charset="0"/>
              </a:rPr>
            </a:br>
            <a:endParaRPr lang="cs-CZ" sz="2000" i="1" dirty="0" smtClean="0">
              <a:latin typeface="Arial" charset="0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cs-CZ" sz="800" i="1" dirty="0" smtClean="0">
              <a:latin typeface="Arial" charset="0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cs-CZ" sz="800" i="1" dirty="0" smtClean="0">
              <a:latin typeface="Arial" charset="0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cs-CZ" sz="800" i="1" dirty="0" smtClean="0">
              <a:latin typeface="Arial" charset="0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cs-CZ" sz="800" i="1" dirty="0" smtClean="0">
              <a:latin typeface="Arial" charset="0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cs-CZ" sz="800" i="1" dirty="0" smtClean="0">
              <a:latin typeface="Arial" charset="0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cs-CZ" sz="800" i="1" dirty="0" smtClean="0">
              <a:latin typeface="Arial" charset="0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cs-CZ" sz="800" i="1" dirty="0" smtClean="0">
              <a:latin typeface="Arial" charset="0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cs-CZ" sz="800" i="1" dirty="0" smtClean="0">
              <a:latin typeface="Arial" charset="0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cs-CZ" sz="800" i="1" dirty="0" smtClean="0">
              <a:latin typeface="Arial" charset="0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cs-CZ" sz="800" i="1" dirty="0" smtClean="0">
              <a:latin typeface="Arial" charset="0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cs-CZ" sz="800" i="1" dirty="0" smtClean="0">
              <a:latin typeface="Arial" charset="0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cs-CZ" sz="800" i="1" dirty="0" smtClean="0">
              <a:latin typeface="Arial" charset="0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cs-CZ" sz="1600" b="1" i="1" dirty="0" smtClean="0">
              <a:latin typeface="Arial" charset="0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cs-CZ" sz="1600" b="1" i="1" dirty="0" smtClean="0">
              <a:latin typeface="Arial" charset="0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cs-CZ" sz="1600" b="1" i="1" dirty="0" smtClean="0">
                <a:latin typeface="Arial" charset="0"/>
              </a:rPr>
              <a:t>Vstupní brána na hřbitov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1000" i="1" dirty="0" smtClean="0">
                <a:latin typeface="Arial" charset="0"/>
              </a:rPr>
              <a:t>pochází z konce 18. století a byla opravena v roce 1981. Původní hřbitov se rozkládal okolo kostela.</a:t>
            </a:r>
            <a:br>
              <a:rPr lang="cs-CZ" sz="1000" i="1" dirty="0" smtClean="0">
                <a:latin typeface="Arial" charset="0"/>
              </a:rPr>
            </a:br>
            <a:r>
              <a:rPr lang="cs-CZ" sz="1000" i="1" dirty="0" smtClean="0">
                <a:latin typeface="Arial" charset="0"/>
              </a:rPr>
              <a:t/>
            </a:r>
            <a:br>
              <a:rPr lang="cs-CZ" sz="1000" i="1" dirty="0" smtClean="0">
                <a:latin typeface="Arial" charset="0"/>
              </a:rPr>
            </a:br>
            <a:r>
              <a:rPr lang="cs-CZ" sz="1000" i="1" dirty="0" smtClean="0">
                <a:latin typeface="Arial" charset="0"/>
              </a:rPr>
              <a:t/>
            </a:r>
            <a:br>
              <a:rPr lang="cs-CZ" sz="1000" i="1" dirty="0" smtClean="0">
                <a:latin typeface="Arial" charset="0"/>
              </a:rPr>
            </a:br>
            <a:r>
              <a:rPr lang="cs-CZ" sz="800" dirty="0" smtClean="0"/>
              <a:t/>
            </a:r>
            <a:br>
              <a:rPr lang="cs-CZ" sz="800" dirty="0" smtClean="0"/>
            </a:br>
            <a:r>
              <a:rPr lang="cs-CZ" sz="800" dirty="0" smtClean="0">
                <a:effectLst/>
              </a:rPr>
              <a:t/>
            </a:r>
            <a:br>
              <a:rPr lang="cs-CZ" sz="800" dirty="0" smtClean="0">
                <a:effectLst/>
              </a:rPr>
            </a:br>
            <a:endParaRPr lang="cs-CZ" sz="800" dirty="0" smtClean="0">
              <a:effectLst/>
            </a:endParaRPr>
          </a:p>
        </p:txBody>
      </p:sp>
      <p:pic>
        <p:nvPicPr>
          <p:cNvPr id="28678" name="Picture 11" descr="Kostel od řeky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356100" y="2420938"/>
            <a:ext cx="2808288" cy="1876425"/>
          </a:xfrm>
          <a:noFill/>
          <a:ln w="381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8676" name="Picture 12" descr="Fara a kostel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081588" y="549275"/>
            <a:ext cx="3556000" cy="2374900"/>
          </a:xfrm>
          <a:noFill/>
          <a:ln w="381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8677" name="Picture 14" descr="P104004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5600" y="4724400"/>
            <a:ext cx="2592388" cy="1730375"/>
          </a:xfrm>
          <a:prstGeom prst="rect">
            <a:avLst/>
          </a:prstGeom>
          <a:noFill/>
          <a:ln w="381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5766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1187450" y="274638"/>
            <a:ext cx="5761038" cy="922337"/>
          </a:xfr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pPr eaLnBrk="1" hangingPunct="1">
              <a:defRPr/>
            </a:pPr>
            <a:r>
              <a:rPr lang="cs-CZ" i="1" dirty="0" smtClean="0">
                <a:latin typeface="Arial" charset="0"/>
              </a:rPr>
              <a:t>ŘEKA MALŠE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95288" y="1628775"/>
            <a:ext cx="4038600" cy="4525963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2400" i="1" dirty="0" smtClean="0">
                <a:latin typeface="Arial" charset="0"/>
              </a:rPr>
              <a:t>Pramení v Rakousku u obce </a:t>
            </a:r>
            <a:r>
              <a:rPr lang="cs-CZ" sz="2400" i="1" dirty="0" err="1" smtClean="0">
                <a:latin typeface="Arial" charset="0"/>
              </a:rPr>
              <a:t>Sandl</a:t>
            </a:r>
            <a:endParaRPr lang="cs-CZ" sz="2400" i="1" dirty="0" smtClean="0">
              <a:latin typeface="Arial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i="1" dirty="0" smtClean="0">
                <a:latin typeface="Arial" charset="0"/>
              </a:rPr>
              <a:t>Délka toku od pramene po ústí je 96 km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i="1" dirty="0" smtClean="0">
                <a:latin typeface="Arial" charset="0"/>
              </a:rPr>
              <a:t>Na naše území vstupuje u Dolního Dvořiště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i="1" dirty="0" smtClean="0">
                <a:latin typeface="Arial" charset="0"/>
              </a:rPr>
              <a:t>Protéká např. obcemi: Rychnov nad Malší, Kaplice, Velešín, Římov, Doudleby, Plav, Roudné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i="1" dirty="0" smtClean="0">
                <a:latin typeface="Arial" charset="0"/>
              </a:rPr>
              <a:t>V Českých Budějovicích se vlévá do Vltavy</a:t>
            </a:r>
          </a:p>
        </p:txBody>
      </p:sp>
      <p:pic>
        <p:nvPicPr>
          <p:cNvPr id="29700" name="Picture 7" descr="P1040034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2165" y="1600200"/>
            <a:ext cx="3270670" cy="2185988"/>
          </a:xfrm>
          <a:noFill/>
          <a:ln w="381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9701" name="Picture 11" descr="100_2583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99202" y="3938588"/>
            <a:ext cx="3136596" cy="2187575"/>
          </a:xfrm>
          <a:noFill/>
          <a:ln w="381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663177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650" y="274638"/>
            <a:ext cx="6911975" cy="850900"/>
          </a:xfrm>
          <a:solidFill>
            <a:schemeClr val="tx1">
              <a:lumMod val="65000"/>
            </a:schemeClr>
          </a:solidFill>
        </p:spPr>
        <p:txBody>
          <a:bodyPr/>
          <a:lstStyle/>
          <a:p>
            <a:pPr>
              <a:defRPr/>
            </a:pPr>
            <a:r>
              <a:rPr lang="cs-CZ" dirty="0" smtClean="0"/>
              <a:t>ŘÍMOVSKÁ PŘEHRADA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68313" y="2636838"/>
            <a:ext cx="4032250" cy="3560762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dirty="0" smtClean="0"/>
              <a:t>V Římově je na Malši vybudována přehrada </a:t>
            </a:r>
          </a:p>
          <a:p>
            <a:pPr>
              <a:defRPr/>
            </a:pPr>
            <a:r>
              <a:rPr lang="cs-CZ" dirty="0" smtClean="0"/>
              <a:t>Voda z přehrady je v úpravně u Vidova upravena  na pitnou vodu </a:t>
            </a:r>
          </a:p>
          <a:p>
            <a:pPr>
              <a:defRPr/>
            </a:pPr>
            <a:endParaRPr lang="cs-CZ" dirty="0"/>
          </a:p>
        </p:txBody>
      </p:sp>
      <p:pic>
        <p:nvPicPr>
          <p:cNvPr id="30724" name="Zástupný symbol pro obsah 5"/>
          <p:cNvPicPr>
            <a:picLocks noGrp="1" noChangeAspect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219700" y="1196975"/>
            <a:ext cx="2584450" cy="3444875"/>
          </a:xfrm>
          <a:ln w="3810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30725" name="Zástupný symbol pro obsah 6"/>
          <p:cNvPicPr>
            <a:picLocks noGrp="1" noChangeAspect="1"/>
          </p:cNvPicPr>
          <p:nvPr>
            <p:ph sz="quarter" idx="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211638" y="4868863"/>
            <a:ext cx="2400300" cy="1800225"/>
          </a:xfrm>
          <a:ln w="38100">
            <a:solidFill>
              <a:schemeClr val="tx1"/>
            </a:solidFill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6356027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971550" y="274638"/>
            <a:ext cx="6264275" cy="922337"/>
          </a:xfrm>
          <a:solidFill>
            <a:schemeClr val="accent4">
              <a:lumMod val="90000"/>
            </a:schemeClr>
          </a:solidFill>
        </p:spPr>
        <p:txBody>
          <a:bodyPr/>
          <a:lstStyle/>
          <a:p>
            <a:pPr eaLnBrk="1" hangingPunct="1">
              <a:defRPr/>
            </a:pPr>
            <a:r>
              <a:rPr lang="cs-CZ" i="1" dirty="0" smtClean="0">
                <a:latin typeface="Arial" charset="0"/>
              </a:rPr>
              <a:t>ČAPKŮV MOST</a:t>
            </a:r>
          </a:p>
        </p:txBody>
      </p:sp>
      <p:sp>
        <p:nvSpPr>
          <p:cNvPr id="43012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>
            <a:normAutofit lnSpcReduction="10000"/>
          </a:bodyPr>
          <a:lstStyle/>
          <a:p>
            <a:pPr marL="533400" indent="-533400" eaLnBrk="1" hangingPunct="1">
              <a:lnSpc>
                <a:spcPct val="90000"/>
              </a:lnSpc>
              <a:defRPr/>
            </a:pPr>
            <a:r>
              <a:rPr lang="cs-CZ" sz="2400" i="1" dirty="0" smtClean="0">
                <a:latin typeface="Arial" charset="0"/>
              </a:rPr>
              <a:t>Nazván podle F.M. Čapka /</a:t>
            </a:r>
            <a:r>
              <a:rPr lang="en-US" sz="2400" i="1" dirty="0" smtClean="0">
                <a:latin typeface="Arial" charset="0"/>
              </a:rPr>
              <a:t>*</a:t>
            </a:r>
            <a:r>
              <a:rPr lang="cs-CZ" sz="2400" i="1" dirty="0" smtClean="0">
                <a:latin typeface="Arial" charset="0"/>
              </a:rPr>
              <a:t>1873</a:t>
            </a:r>
            <a:r>
              <a:rPr lang="en-US" sz="2400" i="1" dirty="0" smtClean="0">
                <a:latin typeface="Arial" charset="0"/>
              </a:rPr>
              <a:t> +</a:t>
            </a:r>
            <a:r>
              <a:rPr lang="cs-CZ" sz="2400" i="1" dirty="0" smtClean="0">
                <a:latin typeface="Arial" charset="0"/>
              </a:rPr>
              <a:t>1946/</a:t>
            </a:r>
          </a:p>
          <a:p>
            <a:pPr marL="533400" indent="-533400" eaLnBrk="1" hangingPunct="1">
              <a:lnSpc>
                <a:spcPct val="90000"/>
              </a:lnSpc>
              <a:defRPr/>
            </a:pPr>
            <a:r>
              <a:rPr lang="cs-CZ" sz="2400" i="1" dirty="0" smtClean="0">
                <a:latin typeface="Arial" charset="0"/>
              </a:rPr>
              <a:t>Postaven v letech 1928 / 29</a:t>
            </a:r>
          </a:p>
          <a:p>
            <a:pPr marL="533400" indent="-533400" eaLnBrk="1" hangingPunct="1">
              <a:lnSpc>
                <a:spcPct val="90000"/>
              </a:lnSpc>
              <a:defRPr/>
            </a:pPr>
            <a:r>
              <a:rPr lang="cs-CZ" sz="2400" i="1" dirty="0" smtClean="0">
                <a:latin typeface="Arial" charset="0"/>
              </a:rPr>
              <a:t>Rekonstrukce mostu po - velké vodě v r. 2002</a:t>
            </a:r>
          </a:p>
          <a:p>
            <a:pPr marL="533400" indent="-533400" eaLnBrk="1" hangingPunct="1">
              <a:lnSpc>
                <a:spcPct val="90000"/>
              </a:lnSpc>
              <a:defRPr/>
            </a:pPr>
            <a:endParaRPr lang="cs-CZ" sz="2400" i="1" dirty="0" smtClean="0">
              <a:latin typeface="Arial" charset="0"/>
            </a:endParaRPr>
          </a:p>
          <a:p>
            <a:pPr marL="533400" indent="-533400" eaLnBrk="1" hangingPunct="1">
              <a:lnSpc>
                <a:spcPct val="90000"/>
              </a:lnSpc>
              <a:defRPr/>
            </a:pPr>
            <a:r>
              <a:rPr lang="cs-CZ" sz="2400" i="1" dirty="0" smtClean="0">
                <a:latin typeface="Arial" charset="0"/>
              </a:rPr>
              <a:t>Slavnostně opět otevřen 13. září 2003</a:t>
            </a:r>
          </a:p>
          <a:p>
            <a:pPr marL="533400" indent="-533400" eaLnBrk="1" hangingPunct="1">
              <a:lnSpc>
                <a:spcPct val="90000"/>
              </a:lnSpc>
              <a:defRPr/>
            </a:pPr>
            <a:endParaRPr lang="cs-CZ" sz="2400" i="1" dirty="0" smtClean="0">
              <a:latin typeface="Arial" charset="0"/>
            </a:endParaRPr>
          </a:p>
          <a:p>
            <a:pPr marL="533400" indent="-533400" eaLnBrk="1" hangingPunct="1">
              <a:lnSpc>
                <a:spcPct val="90000"/>
              </a:lnSpc>
              <a:defRPr/>
            </a:pPr>
            <a:endParaRPr lang="cs-CZ" sz="2400" i="1" dirty="0" smtClean="0">
              <a:latin typeface="Arial" charset="0"/>
            </a:endParaRPr>
          </a:p>
          <a:p>
            <a:pPr marL="533400" indent="-53340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z="1800" dirty="0" smtClean="0">
                <a:solidFill>
                  <a:srgbClr val="FF99FF"/>
                </a:solidFill>
                <a:latin typeface="Arial" charset="0"/>
              </a:rPr>
              <a:t>F.M. Čapek </a:t>
            </a:r>
            <a:r>
              <a:rPr lang="cs-CZ" sz="1800" dirty="0" smtClean="0">
                <a:latin typeface="Arial" charset="0"/>
              </a:rPr>
              <a:t>– učitel, poštovní úředník, spisovatel, milovník </a:t>
            </a:r>
            <a:r>
              <a:rPr lang="cs-CZ" sz="1800" dirty="0" err="1" smtClean="0">
                <a:latin typeface="Arial" charset="0"/>
              </a:rPr>
              <a:t>Doudlebska</a:t>
            </a:r>
            <a:endParaRPr lang="cs-CZ" sz="1800" dirty="0" smtClean="0">
              <a:latin typeface="Arial" charset="0"/>
            </a:endParaRPr>
          </a:p>
        </p:txBody>
      </p:sp>
      <p:pic>
        <p:nvPicPr>
          <p:cNvPr id="31748" name="Picture 7" descr="P1040033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030788" y="1301750"/>
            <a:ext cx="3717925" cy="2484438"/>
          </a:xfrm>
          <a:noFill/>
          <a:ln w="381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1749" name="Picture 15" descr="most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5201" y="3938588"/>
            <a:ext cx="2984598" cy="2187575"/>
          </a:xfrm>
          <a:noFill/>
          <a:ln w="2857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06802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40" name="Rectangle 4"/>
          <p:cNvSpPr>
            <a:spLocks noGrp="1" noRot="1" noChangeArrowheads="1"/>
          </p:cNvSpPr>
          <p:nvPr>
            <p:ph type="title"/>
          </p:nvPr>
        </p:nvSpPr>
        <p:spPr>
          <a:xfrm>
            <a:off x="900113" y="333375"/>
            <a:ext cx="7272337" cy="719138"/>
          </a:xfrm>
          <a:solidFill>
            <a:schemeClr val="tx2">
              <a:lumMod val="75000"/>
            </a:schemeClr>
          </a:solidFill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i="1" dirty="0" smtClean="0"/>
              <a:t>LÁVKA MAXE BIAGGIHO</a:t>
            </a:r>
            <a:r>
              <a:rPr lang="cs-CZ" dirty="0" smtClean="0"/>
              <a:t> </a:t>
            </a:r>
          </a:p>
        </p:txBody>
      </p:sp>
      <p:sp>
        <p:nvSpPr>
          <p:cNvPr id="39944" name="Rectangle 8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cs-CZ" sz="2400" i="1" dirty="0" smtClean="0">
                <a:latin typeface="Arial" charset="0"/>
              </a:rPr>
              <a:t>Při velké vodě 2002 byly strženy i lávky u </a:t>
            </a:r>
            <a:r>
              <a:rPr lang="cs-CZ" sz="2400" i="1" dirty="0" err="1">
                <a:latin typeface="Arial" charset="0"/>
              </a:rPr>
              <a:t>Ž</a:t>
            </a:r>
            <a:r>
              <a:rPr lang="cs-CZ" sz="2400" i="1" dirty="0" err="1" smtClean="0">
                <a:latin typeface="Arial" charset="0"/>
              </a:rPr>
              <a:t>očků</a:t>
            </a:r>
            <a:r>
              <a:rPr lang="cs-CZ" sz="2400" i="1" dirty="0" smtClean="0">
                <a:latin typeface="Arial" charset="0"/>
              </a:rPr>
              <a:t> a na </a:t>
            </a:r>
            <a:r>
              <a:rPr lang="cs-CZ" sz="2400" i="1" dirty="0" err="1" smtClean="0">
                <a:latin typeface="Arial" charset="0"/>
              </a:rPr>
              <a:t>Podháj</a:t>
            </a:r>
            <a:endParaRPr lang="cs-CZ" sz="2400" i="1" dirty="0" smtClean="0">
              <a:latin typeface="Arial" charset="0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i="1" dirty="0" smtClean="0">
                <a:latin typeface="Arial" charset="0"/>
              </a:rPr>
              <a:t>Nová místní lávka          (u </a:t>
            </a:r>
            <a:r>
              <a:rPr lang="cs-CZ" sz="2400" i="1" dirty="0" err="1" smtClean="0">
                <a:latin typeface="Arial" charset="0"/>
              </a:rPr>
              <a:t>Žočků</a:t>
            </a:r>
            <a:r>
              <a:rPr lang="cs-CZ" sz="2400" i="1" dirty="0">
                <a:latin typeface="Arial" charset="0"/>
              </a:rPr>
              <a:t>)</a:t>
            </a:r>
            <a:r>
              <a:rPr lang="cs-CZ" sz="2400" i="1" dirty="0" smtClean="0">
                <a:latin typeface="Arial" charset="0"/>
              </a:rPr>
              <a:t> vybudována 2002/03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i="1" dirty="0" smtClean="0">
                <a:latin typeface="Arial" charset="0"/>
              </a:rPr>
              <a:t>Název </a:t>
            </a:r>
            <a:r>
              <a:rPr lang="cs-CZ" sz="2400" i="1" dirty="0" err="1" smtClean="0">
                <a:latin typeface="Arial" charset="0"/>
              </a:rPr>
              <a:t>Biaggiho</a:t>
            </a:r>
            <a:r>
              <a:rPr lang="cs-CZ" sz="2400" i="1" dirty="0" smtClean="0">
                <a:latin typeface="Arial" charset="0"/>
              </a:rPr>
              <a:t> podle motocyklového závodníka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cs-CZ" sz="2400" i="1" dirty="0" smtClean="0">
                <a:latin typeface="Arial" charset="0"/>
              </a:rPr>
              <a:t>Svou výhrou na Grand Prix a losem pro Doudleby přispěl k její obnově</a:t>
            </a:r>
          </a:p>
          <a:p>
            <a:pPr eaLnBrk="1" hangingPunct="1">
              <a:lnSpc>
                <a:spcPct val="80000"/>
              </a:lnSpc>
              <a:defRPr/>
            </a:pPr>
            <a:endParaRPr lang="cs-CZ" sz="2400" i="1" dirty="0" smtClean="0">
              <a:latin typeface="Arial" charset="0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cs-CZ" sz="2400" i="1" dirty="0" smtClean="0">
              <a:latin typeface="Arial" charset="0"/>
            </a:endParaRPr>
          </a:p>
        </p:txBody>
      </p:sp>
      <p:pic>
        <p:nvPicPr>
          <p:cNvPr id="32772" name="Picture 7" descr="Lávka od Doudleb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435600" y="1149350"/>
            <a:ext cx="3560763" cy="23780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2773" name="Picture 10" descr="Bil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1542" y="3938588"/>
            <a:ext cx="3271916" cy="21875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2774" name="Picture 11" descr="P1040268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5360988"/>
            <a:ext cx="1077913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44840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827088" y="404813"/>
            <a:ext cx="6553200" cy="863600"/>
          </a:xfrm>
          <a:solidFill>
            <a:schemeClr val="accent4">
              <a:lumMod val="75000"/>
            </a:schemeClr>
          </a:solidFill>
        </p:spPr>
        <p:txBody>
          <a:bodyPr/>
          <a:lstStyle/>
          <a:p>
            <a:pPr>
              <a:defRPr/>
            </a:pPr>
            <a:r>
              <a:rPr lang="cs-CZ" dirty="0" smtClean="0"/>
              <a:t>LÁVKA NA PODHÁJ</a:t>
            </a:r>
            <a:endParaRPr lang="cs-CZ" dirty="0"/>
          </a:p>
        </p:txBody>
      </p:sp>
      <p:pic>
        <p:nvPicPr>
          <p:cNvPr id="33795" name="Picture 14" descr="P1040302"/>
          <p:cNvPicPr>
            <a:picLocks noGrp="1" noChangeAspect="1" noChangeArrowheads="1"/>
          </p:cNvPicPr>
          <p:nvPr>
            <p:ph type="clipArt"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50825" y="1700213"/>
            <a:ext cx="4294188" cy="309721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>
              <a:defRPr/>
            </a:pPr>
            <a:r>
              <a:rPr lang="cs-CZ" i="1" dirty="0" smtClean="0">
                <a:latin typeface="Arial" charset="0"/>
              </a:rPr>
              <a:t>Lávka na </a:t>
            </a:r>
            <a:r>
              <a:rPr lang="cs-CZ" i="1" dirty="0" err="1" smtClean="0">
                <a:latin typeface="Arial" charset="0"/>
              </a:rPr>
              <a:t>Podháj</a:t>
            </a:r>
            <a:r>
              <a:rPr lang="cs-CZ" i="1" dirty="0" smtClean="0">
                <a:latin typeface="Arial" charset="0"/>
              </a:rPr>
              <a:t> postavena v r. 2002</a:t>
            </a:r>
          </a:p>
          <a:p>
            <a:pPr>
              <a:defRPr/>
            </a:pPr>
            <a:r>
              <a:rPr lang="cs-CZ" i="1" dirty="0" smtClean="0">
                <a:latin typeface="Arial" charset="0"/>
              </a:rPr>
              <a:t>znovu stržena velkou vodou v roce 2013</a:t>
            </a:r>
          </a:p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67454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85" name="Rectangle 13"/>
          <p:cNvSpPr>
            <a:spLocks noGrp="1" noRot="1" noChangeArrowheads="1"/>
          </p:cNvSpPr>
          <p:nvPr>
            <p:ph type="title" sz="quarter"/>
          </p:nvPr>
        </p:nvSpPr>
        <p:spPr>
          <a:xfrm>
            <a:off x="457200" y="274638"/>
            <a:ext cx="7931150" cy="922337"/>
          </a:xfrm>
          <a:solidFill>
            <a:schemeClr val="tx1">
              <a:lumMod val="50000"/>
            </a:schemeClr>
          </a:solidFill>
        </p:spPr>
        <p:txBody>
          <a:bodyPr/>
          <a:lstStyle/>
          <a:p>
            <a:pPr eaLnBrk="1" hangingPunct="1">
              <a:defRPr/>
            </a:pPr>
            <a:r>
              <a:rPr lang="cs-CZ" i="1" dirty="0" smtClean="0">
                <a:latin typeface="Arial" charset="0"/>
              </a:rPr>
              <a:t>DALŠÍ DŮLEŽITÉ BUDOVY</a:t>
            </a:r>
          </a:p>
        </p:txBody>
      </p:sp>
      <p:pic>
        <p:nvPicPr>
          <p:cNvPr id="34820" name="Picture 22" descr="Hotel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00113" y="1557338"/>
            <a:ext cx="3271837" cy="2185987"/>
          </a:xfrm>
          <a:noFill/>
          <a:ln w="381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4819" name="Picture 16" descr="Obchod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076825" y="1557338"/>
            <a:ext cx="3271838" cy="2185987"/>
          </a:xfrm>
          <a:noFill/>
          <a:ln w="381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4824" name="Picture 29" descr="P1040084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98619" y="3997668"/>
            <a:ext cx="3389731" cy="226707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4821" name="Picture 23" descr="Mlýn"/>
          <p:cNvPicPr>
            <a:picLocks noGrp="1" noChangeAspect="1" noChangeArrowheads="1"/>
          </p:cNvPicPr>
          <p:nvPr>
            <p:ph sz="quarter" idx="4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99592" y="4095617"/>
            <a:ext cx="3273425" cy="2187575"/>
          </a:xfrm>
          <a:noFill/>
          <a:ln w="381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4822" name="WordArt 27"/>
          <p:cNvSpPr>
            <a:spLocks noChangeArrowheads="1" noChangeShapeType="1" noTextEdit="1"/>
          </p:cNvSpPr>
          <p:nvPr/>
        </p:nvSpPr>
        <p:spPr bwMode="auto">
          <a:xfrm>
            <a:off x="1042988" y="1412875"/>
            <a:ext cx="2087562" cy="2889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>
              <a:buFont typeface="Wingdings" pitchFamily="2" charset="2"/>
              <a:buNone/>
            </a:pPr>
            <a:r>
              <a:rPr lang="cs-CZ" sz="3600" i="1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Hotel Klor</a:t>
            </a:r>
          </a:p>
        </p:txBody>
      </p:sp>
      <p:sp>
        <p:nvSpPr>
          <p:cNvPr id="34823" name="WordArt 28"/>
          <p:cNvSpPr>
            <a:spLocks noChangeArrowheads="1" noChangeShapeType="1" noTextEdit="1"/>
          </p:cNvSpPr>
          <p:nvPr/>
        </p:nvSpPr>
        <p:spPr bwMode="auto">
          <a:xfrm>
            <a:off x="5003800" y="1412875"/>
            <a:ext cx="3384550" cy="4318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>
              <a:buFont typeface="Wingdings" pitchFamily="2" charset="2"/>
              <a:buNone/>
            </a:pPr>
            <a:r>
              <a:rPr lang="cs-CZ" sz="3600" i="1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Obchod se smíšeným zbožím</a:t>
            </a:r>
          </a:p>
        </p:txBody>
      </p:sp>
      <p:sp>
        <p:nvSpPr>
          <p:cNvPr id="34825" name="WordArt 30"/>
          <p:cNvSpPr>
            <a:spLocks noChangeArrowheads="1" noChangeShapeType="1" noTextEdit="1"/>
          </p:cNvSpPr>
          <p:nvPr/>
        </p:nvSpPr>
        <p:spPr bwMode="auto">
          <a:xfrm>
            <a:off x="1042988" y="4221163"/>
            <a:ext cx="2160587" cy="36036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>
              <a:buFont typeface="Wingdings" pitchFamily="2" charset="2"/>
              <a:buNone/>
            </a:pPr>
            <a:r>
              <a:rPr lang="cs-CZ" sz="3600" i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Bývalý </a:t>
            </a:r>
            <a:r>
              <a:rPr lang="cs-CZ" sz="3600" b="1" i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mlýn</a:t>
            </a:r>
          </a:p>
        </p:txBody>
      </p:sp>
      <p:sp>
        <p:nvSpPr>
          <p:cNvPr id="34826" name="WordArt 31"/>
          <p:cNvSpPr>
            <a:spLocks noChangeArrowheads="1" noChangeShapeType="1" noTextEdit="1"/>
          </p:cNvSpPr>
          <p:nvPr/>
        </p:nvSpPr>
        <p:spPr bwMode="auto">
          <a:xfrm>
            <a:off x="5112763" y="4024443"/>
            <a:ext cx="1797050" cy="2889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>
              <a:buFont typeface="Wingdings" pitchFamily="2" charset="2"/>
              <a:buNone/>
            </a:pPr>
            <a:r>
              <a:rPr lang="cs-CZ" sz="3600" i="1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Hostinec</a:t>
            </a:r>
          </a:p>
        </p:txBody>
      </p:sp>
    </p:spTree>
    <p:extLst>
      <p:ext uri="{BB962C8B-B14F-4D97-AF65-F5344CB8AC3E}">
        <p14:creationId xmlns:p14="http://schemas.microsoft.com/office/powerpoint/2010/main" val="478671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Rot="1" noChangeArrowheads="1"/>
          </p:cNvSpPr>
          <p:nvPr>
            <p:ph type="title" sz="quarter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i="1" smtClean="0"/>
              <a:t>ZAJÍMAVOSTI</a:t>
            </a:r>
          </a:p>
        </p:txBody>
      </p:sp>
      <p:pic>
        <p:nvPicPr>
          <p:cNvPr id="35843" name="Picture 8" descr="P1040028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95288" y="1916113"/>
            <a:ext cx="2619375" cy="3921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5844" name="Picture 9" descr="P1040031"/>
          <p:cNvPicPr>
            <a:picLocks noGrp="1" noChangeAspect="1" noChangeArrowheads="1"/>
          </p:cNvPicPr>
          <p:nvPr>
            <p:ph sz="quarter" idx="2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7969" y="1600200"/>
            <a:ext cx="1459062" cy="218598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5845" name="Picture 10" descr="P1040049"/>
          <p:cNvPicPr>
            <a:picLocks noGrp="1" noChangeAspect="1" noChangeArrowheads="1"/>
          </p:cNvPicPr>
          <p:nvPr>
            <p:ph sz="quarter" idx="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492500" y="2781300"/>
            <a:ext cx="2332038" cy="349091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5846" name="WordArt 12"/>
          <p:cNvSpPr>
            <a:spLocks noChangeArrowheads="1" noChangeShapeType="1" noTextEdit="1"/>
          </p:cNvSpPr>
          <p:nvPr/>
        </p:nvSpPr>
        <p:spPr bwMode="auto">
          <a:xfrm>
            <a:off x="179388" y="1700213"/>
            <a:ext cx="2879725" cy="43338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>
              <a:buFont typeface="Wingdings" pitchFamily="2" charset="2"/>
              <a:buNone/>
            </a:pPr>
            <a:r>
              <a:rPr lang="cs-CZ" sz="3600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effectLst>
                  <a:outerShdw blurRad="38100" dist="38100" dir="2700000" algn="tl" rotWithShape="0">
                    <a:srgbClr val="000000">
                      <a:alpha val="43137"/>
                    </a:srgbClr>
                  </a:outerShdw>
                </a:effectLst>
                <a:latin typeface="Arial Black"/>
              </a:rPr>
              <a:t>Pomník padlým</a:t>
            </a:r>
          </a:p>
        </p:txBody>
      </p:sp>
      <p:sp>
        <p:nvSpPr>
          <p:cNvPr id="35847" name="WordArt 13"/>
          <p:cNvSpPr>
            <a:spLocks noChangeArrowheads="1" noChangeShapeType="1" noTextEdit="1"/>
          </p:cNvSpPr>
          <p:nvPr/>
        </p:nvSpPr>
        <p:spPr bwMode="auto">
          <a:xfrm>
            <a:off x="3563938" y="2492375"/>
            <a:ext cx="5186362" cy="2889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>
              <a:buFont typeface="Wingdings" pitchFamily="2" charset="2"/>
              <a:buNone/>
            </a:pPr>
            <a:r>
              <a:rPr lang="cs-CZ" sz="3600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effectLst>
                  <a:outerShdw blurRad="38100" dist="38100" dir="2700000" algn="tl" rotWithShape="0">
                    <a:srgbClr val="000000">
                      <a:alpha val="43137"/>
                    </a:srgbClr>
                  </a:outerShdw>
                </a:effectLst>
                <a:latin typeface="Arial Black"/>
              </a:rPr>
              <a:t>Sochy-vytvořené při dřevařském sympoziu 2010</a:t>
            </a:r>
          </a:p>
        </p:txBody>
      </p:sp>
    </p:spTree>
    <p:extLst>
      <p:ext uri="{BB962C8B-B14F-4D97-AF65-F5344CB8AC3E}">
        <p14:creationId xmlns:p14="http://schemas.microsoft.com/office/powerpoint/2010/main" val="1851773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48" name="Rectangle 20"/>
          <p:cNvSpPr>
            <a:spLocks noGrp="1" noRot="1" noChangeArrowheads="1"/>
          </p:cNvSpPr>
          <p:nvPr>
            <p:ph type="title"/>
          </p:nvPr>
        </p:nvSpPr>
        <p:spPr>
          <a:xfrm>
            <a:off x="971550" y="333375"/>
            <a:ext cx="6553200" cy="935038"/>
          </a:xfrm>
          <a:solidFill>
            <a:schemeClr val="tx1">
              <a:lumMod val="75000"/>
            </a:schemeClr>
          </a:solidFill>
        </p:spPr>
        <p:txBody>
          <a:bodyPr/>
          <a:lstStyle/>
          <a:p>
            <a:pPr eaLnBrk="1" hangingPunct="1">
              <a:defRPr/>
            </a:pPr>
            <a:r>
              <a:rPr lang="cs-CZ" b="0" i="1" dirty="0" smtClean="0">
                <a:latin typeface="Arial" charset="0"/>
              </a:rPr>
              <a:t>LIDOVÉ TRADICE</a:t>
            </a:r>
          </a:p>
        </p:txBody>
      </p:sp>
      <p:sp>
        <p:nvSpPr>
          <p:cNvPr id="73749" name="Rectangle 21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cs-CZ" sz="2400" i="1" dirty="0" smtClean="0">
                <a:latin typeface="Arial" charset="0"/>
              </a:rPr>
              <a:t>Doudlebské nářečí a kroj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i="1" dirty="0" smtClean="0">
                <a:latin typeface="Arial" charset="0"/>
              </a:rPr>
              <a:t>Lidové tance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i="1" dirty="0" err="1" smtClean="0">
                <a:latin typeface="Arial" charset="0"/>
              </a:rPr>
              <a:t>Tříkrálovská</a:t>
            </a:r>
            <a:r>
              <a:rPr lang="cs-CZ" sz="2400" i="1" dirty="0" smtClean="0">
                <a:latin typeface="Arial" charset="0"/>
              </a:rPr>
              <a:t> sbírka /od r. 2012/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i="1" dirty="0" smtClean="0">
                <a:latin typeface="Arial" charset="0"/>
              </a:rPr>
              <a:t>Masopust – růžičková a slaměná                                koleda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i="1" dirty="0" smtClean="0">
                <a:latin typeface="Arial" charset="0"/>
              </a:rPr>
              <a:t>Velikonoční řehtání a koleda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i="1" dirty="0" smtClean="0">
                <a:latin typeface="Arial" charset="0"/>
              </a:rPr>
              <a:t>Pouštění MORANY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i="1" dirty="0" smtClean="0">
                <a:latin typeface="Arial" charset="0"/>
              </a:rPr>
              <a:t>Stavění májky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i="1" dirty="0" smtClean="0">
                <a:latin typeface="Arial" charset="0"/>
              </a:rPr>
              <a:t>Dožínky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i="1" dirty="0" smtClean="0">
                <a:latin typeface="Arial" charset="0"/>
              </a:rPr>
              <a:t>Obchůzka Mikuláše s andělem a </a:t>
            </a:r>
            <a:r>
              <a:rPr lang="cs-CZ" sz="2400" i="1" dirty="0">
                <a:latin typeface="Arial" charset="0"/>
              </a:rPr>
              <a:t>č</a:t>
            </a:r>
            <a:r>
              <a:rPr lang="cs-CZ" sz="2400" i="1" dirty="0" smtClean="0">
                <a:latin typeface="Arial" charset="0"/>
              </a:rPr>
              <a:t>erty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cs-CZ" sz="2400" i="1" dirty="0" smtClean="0">
                <a:latin typeface="Arial" charset="0"/>
              </a:rPr>
              <a:t>Lucky /tradice obnovena od r. 2011/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sz="2400" i="1" dirty="0" smtClean="0">
              <a:latin typeface="Arial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cs-CZ" sz="2400" i="1" dirty="0" smtClean="0">
              <a:latin typeface="Arial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cs-CZ" sz="2400" dirty="0" smtClean="0"/>
          </a:p>
        </p:txBody>
      </p:sp>
      <p:pic>
        <p:nvPicPr>
          <p:cNvPr id="36868" name="Picture 22" descr="Masopus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0350" y="4740275"/>
            <a:ext cx="2303463" cy="2105025"/>
          </a:xfrm>
          <a:prstGeom prst="rect">
            <a:avLst/>
          </a:prstGeom>
          <a:noFill/>
          <a:ln w="2857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5152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cs-CZ" dirty="0" smtClean="0"/>
              <a:t>Zdroje: Vlastní fotogalerie autorky</a:t>
            </a:r>
            <a:endParaRPr lang="cs-CZ" dirty="0"/>
          </a:p>
        </p:txBody>
      </p:sp>
      <p:pic>
        <p:nvPicPr>
          <p:cNvPr id="37891" name="Picture 2" descr="C:\Documents and Settings\Standard\Plocha\Prvouka 1. - 3. třída\doudleby\Doudleby-mapa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764704"/>
            <a:ext cx="2797467" cy="41878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067944" y="1268760"/>
            <a:ext cx="47083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Pokus se najít, kde bydlíš.</a:t>
            </a:r>
            <a:endParaRPr lang="cs-CZ" sz="2400" b="1" dirty="0">
              <a:solidFill>
                <a:srgbClr val="00B050"/>
              </a:solidFill>
            </a:endParaRPr>
          </a:p>
        </p:txBody>
      </p:sp>
      <p:pic>
        <p:nvPicPr>
          <p:cNvPr id="3074" name="Picture 2" descr="H:\FOTO 2013\Dožínky 2013\Rytířů.JPG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5783" b="25225"/>
          <a:stretch/>
        </p:blipFill>
        <p:spPr bwMode="auto">
          <a:xfrm>
            <a:off x="4283968" y="2276872"/>
            <a:ext cx="3992103" cy="2376264"/>
          </a:xfrm>
          <a:prstGeom prst="rect">
            <a:avLst/>
          </a:prstGeom>
          <a:ln w="228600" cap="sq" cmpd="thickThin">
            <a:solidFill>
              <a:schemeClr val="bg1">
                <a:lumMod val="65000"/>
              </a:schemeClr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83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theme/_rels/them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Složený">
  <a:themeElements>
    <a:clrScheme name="Složený">
      <a:dk1>
        <a:sysClr val="windowText" lastClr="000000"/>
      </a:dk1>
      <a:lt1>
        <a:sysClr val="window" lastClr="FFFFFF"/>
      </a:lt1>
      <a:dk2>
        <a:srgbClr val="5B6973"/>
      </a:dk2>
      <a:lt2>
        <a:srgbClr val="E7ECED"/>
      </a:lt2>
      <a:accent1>
        <a:srgbClr val="98C723"/>
      </a:accent1>
      <a:accent2>
        <a:srgbClr val="59B0B9"/>
      </a:accent2>
      <a:accent3>
        <a:srgbClr val="DEAE00"/>
      </a:accent3>
      <a:accent4>
        <a:srgbClr val="B77BB4"/>
      </a:accent4>
      <a:accent5>
        <a:srgbClr val="E0773C"/>
      </a:accent5>
      <a:accent6>
        <a:srgbClr val="A98D63"/>
      </a:accent6>
      <a:hlink>
        <a:srgbClr val="26CBEC"/>
      </a:hlink>
      <a:folHlink>
        <a:srgbClr val="598C8C"/>
      </a:folHlink>
    </a:clrScheme>
    <a:fontScheme name="Složený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ožený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95000"/>
                <a:satMod val="300000"/>
              </a:schemeClr>
            </a:gs>
            <a:gs pos="12000">
              <a:schemeClr val="phClr">
                <a:tint val="50000"/>
                <a:shade val="90000"/>
                <a:satMod val="250000"/>
              </a:schemeClr>
            </a:gs>
            <a:gs pos="100000">
              <a:schemeClr val="phClr">
                <a:tint val="85000"/>
                <a:shade val="75000"/>
                <a:satMod val="1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75000"/>
                <a:shade val="95000"/>
                <a:satMod val="175000"/>
              </a:schemeClr>
            </a:gs>
            <a:gs pos="12000">
              <a:schemeClr val="phClr">
                <a:tint val="90000"/>
                <a:shade val="90000"/>
                <a:satMod val="150000"/>
              </a:schemeClr>
            </a:gs>
            <a:gs pos="100000">
              <a:schemeClr val="phClr">
                <a:tint val="100000"/>
                <a:shade val="75000"/>
                <a:satMod val="15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freezing" dir="t">
              <a:rot lat="0" lon="0" rev="6000000"/>
            </a:lightRig>
          </a:scene3d>
          <a:sp3d contourW="12700" prstMaterial="dkEdge">
            <a:bevelT w="44450" h="254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10000"/>
                <a:lumMod val="80000"/>
              </a:schemeClr>
            </a:gs>
            <a:gs pos="79000">
              <a:schemeClr val="phClr">
                <a:tint val="100000"/>
                <a:shade val="90000"/>
                <a:satMod val="105000"/>
                <a:lumMod val="10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1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hade val="100000"/>
                <a:satMod val="100000"/>
                <a:lumMod val="110000"/>
              </a:schemeClr>
            </a:gs>
            <a:gs pos="83000">
              <a:schemeClr val="phClr">
                <a:shade val="75000"/>
                <a:satMod val="200000"/>
              </a:schemeClr>
            </a:gs>
            <a:gs pos="100000">
              <a:schemeClr val="phClr">
                <a:shade val="90000"/>
                <a:satMod val="200000"/>
              </a:schemeClr>
            </a:gs>
          </a:gsLst>
          <a:path path="circle">
            <a:fillToRect l="75000" t="100000" b="30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564</TotalTime>
  <Words>1038</Words>
  <Application>Microsoft Office PowerPoint</Application>
  <PresentationFormat>Předvádění na obrazovce (4:3)</PresentationFormat>
  <Paragraphs>255</Paragraphs>
  <Slides>30</Slides>
  <Notes>13</Notes>
  <HiddenSlides>0</HiddenSlides>
  <MMClips>0</MMClips>
  <ScaleCrop>false</ScaleCrop>
  <HeadingPairs>
    <vt:vector size="6" baseType="variant">
      <vt:variant>
        <vt:lpstr>Motiv</vt:lpstr>
      </vt:variant>
      <vt:variant>
        <vt:i4>6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7" baseType="lpstr">
      <vt:lpstr>Došky</vt:lpstr>
      <vt:lpstr>Cesta</vt:lpstr>
      <vt:lpstr>1_Cesta</vt:lpstr>
      <vt:lpstr>Arkýř</vt:lpstr>
      <vt:lpstr>Složený</vt:lpstr>
      <vt:lpstr>Aspekt</vt:lpstr>
      <vt:lpstr>Document</vt:lpstr>
      <vt:lpstr>Prezentace aplikace PowerPoint</vt:lpstr>
      <vt:lpstr>Prezentace aplikace PowerPoint</vt:lpstr>
      <vt:lpstr>NÁŠ DOMOV</vt:lpstr>
      <vt:lpstr>Prezentace aplikace PowerPoint</vt:lpstr>
      <vt:lpstr>Prezentace aplikace PowerPoint</vt:lpstr>
      <vt:lpstr>Prezentace aplikace PowerPoint</vt:lpstr>
      <vt:lpstr>A teď doplňte, co víte o své škole a třídě:</vt:lpstr>
      <vt:lpstr>       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HISTORIE</vt:lpstr>
      <vt:lpstr>OBECNÍ ÚŘAD</vt:lpstr>
      <vt:lpstr>ŠKOLA - současnost</vt:lpstr>
      <vt:lpstr>ŠKOLA  -  historie</vt:lpstr>
      <vt:lpstr>KOSTEL</vt:lpstr>
      <vt:lpstr>ŘEKA MALŠE</vt:lpstr>
      <vt:lpstr>ŘÍMOVSKÁ PŘEHRADA</vt:lpstr>
      <vt:lpstr>ČAPKŮV MOST</vt:lpstr>
      <vt:lpstr>LÁVKA MAXE BIAGGIHO </vt:lpstr>
      <vt:lpstr>LÁVKA NA PODHÁJ</vt:lpstr>
      <vt:lpstr>DALŠÍ DŮLEŽITÉ BUDOVY</vt:lpstr>
      <vt:lpstr>ZAJÍMAVOSTI</vt:lpstr>
      <vt:lpstr>LIDOVÉ TRADICE</vt:lpstr>
      <vt:lpstr>Zdroje: Vlastní fotogalerie autorky</vt:lpstr>
    </vt:vector>
  </TitlesOfParts>
  <Company>Your Company Name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NÁŠ DOMOV</dc:title>
  <dc:creator>Your User Name</dc:creator>
  <cp:lastModifiedBy>Your User Name</cp:lastModifiedBy>
  <cp:revision>67</cp:revision>
  <dcterms:created xsi:type="dcterms:W3CDTF">2013-11-03T10:31:53Z</dcterms:created>
  <dcterms:modified xsi:type="dcterms:W3CDTF">2014-02-25T11:51:18Z</dcterms:modified>
</cp:coreProperties>
</file>