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Override3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  <p:sldMasterId id="2147483720" r:id="rId3"/>
    <p:sldMasterId id="2147483732" r:id="rId4"/>
  </p:sldMasterIdLst>
  <p:notesMasterIdLst>
    <p:notesMasterId r:id="rId16"/>
  </p:notesMasterIdLst>
  <p:sldIdLst>
    <p:sldId id="272" r:id="rId5"/>
    <p:sldId id="261" r:id="rId6"/>
    <p:sldId id="256" r:id="rId7"/>
    <p:sldId id="263" r:id="rId8"/>
    <p:sldId id="278" r:id="rId9"/>
    <p:sldId id="264" r:id="rId10"/>
    <p:sldId id="277" r:id="rId11"/>
    <p:sldId id="275" r:id="rId12"/>
    <p:sldId id="274" r:id="rId13"/>
    <p:sldId id="265" r:id="rId14"/>
    <p:sldId id="27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FCD5F0-BC75-441E-A8DA-345461E7157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0509EE-3FC4-44E4-832C-1EFCC14BB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Podbarvi nemoci zeleně, úraz červeně</a:t>
            </a:r>
          </a:p>
        </p:txBody>
      </p:sp>
      <p:sp>
        <p:nvSpPr>
          <p:cNvPr id="552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62FC8D-0CAA-4F9A-86AD-3A3E4CCE99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Podbarvi nemoci zeleně, úraz červeně</a:t>
            </a:r>
          </a:p>
        </p:txBody>
      </p:sp>
      <p:sp>
        <p:nvSpPr>
          <p:cNvPr id="573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3AB00A-5269-47B6-9520-C6D3EF40451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Na podtržení použij tužku u prezentace nebo zde můžeš použít  - DOMŮ A VÝPLŇ OBRAZCE</a:t>
            </a:r>
          </a:p>
        </p:txBody>
      </p:sp>
      <p:sp>
        <p:nvSpPr>
          <p:cNvPr id="614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F2A936-A756-4A28-99FA-88CD4DAD9E5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A6AAD-7BD8-421D-AA2B-1BDD463E1BE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CC046-EBA4-47DD-AE9A-5DD9682AF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1895B-B9A6-4BDD-AABF-1E4F136CBB6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58624-1E26-459C-A76E-B9B7F3FF3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35802-BA0C-4E97-BBAB-FAB5F8F2837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2EDB4-56DA-40A1-8B1F-3A104B9E5B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ECF9D-2348-4C9B-B80F-0FC49BB905D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92912-4B8A-454E-BF21-257D0CC08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029EF-93BF-4000-A035-2ACCF594765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FBD9F-FE21-4ABE-80A1-F1109E71F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CCF45-45F2-4285-8DDA-A578E6742ED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BE8C1-03F7-4008-9BF5-E65891699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24096-3BD3-406D-A145-2C6BD19BA6F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9AB9C-0326-40C3-BF71-017889955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AB767-55CC-46F8-A351-1C53647A340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21CA0-AEEC-4BD9-B1A1-A838A2DC6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E92F-79D0-4BBC-94E0-811DCEA597B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67150-68EE-4E36-8C00-7C37C530C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CD07D-D9A8-4D7F-8792-D3DEED922BF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53A2A-8B32-4157-A6D8-359F535EF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CFAA3-64D8-4A2D-BF4B-27437180F4D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5D027-5B62-4E04-AD03-5388F4B11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44FEB-21D0-4949-B265-D9873915808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D75119-95B7-494E-8E3A-87CA26313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3D1AA-2FF0-4D40-A9B2-30D7E3ABBEA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EEDC74-EE82-4F39-892D-94831EAC4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421D6-1F06-4667-8AE9-0FCC1F310CB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990B3-AB3E-4C9D-8676-28932C06C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A8A1D-6CFD-4A3A-A9F3-69690A4DCE8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1A199-75DB-4998-8065-35641F552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C04CA-8B6C-45F1-8CB1-AFEC0F5CDE3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889E3-11B1-41BA-B89D-6C033DB1D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D4AAF-58EA-447F-A4C0-7E98716F945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D8766-48B8-40C0-A0EF-DDE62D6BB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6A0A5-BCA1-47D7-A3F2-761C3613058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6C2E0A-7970-43EA-A280-B5513BA6D9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E6462-AFF9-4F22-AE19-3A439A8CB65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3F03E-5E1C-42DA-B350-0BD1363B3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10D39-AA60-4260-ADAB-CE300E0D16D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88722-0407-4278-AFB2-0BFC37423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9A062-5DDD-4B2A-A554-9CE20CE46B7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8DA17-C52D-4992-9E8E-D3C51CF15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FDCD3-1240-46F3-96DA-9503560BBA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6491D-B2A6-4805-AD94-AD3A3AF86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" name="Straight Connector 17"/>
          <p:cNvCxnSpPr/>
          <p:nvPr/>
        </p:nvCxnSpPr>
        <p:spPr>
          <a:xfrm>
            <a:off x="0" y="2925763"/>
            <a:ext cx="9144000" cy="158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2"/>
          <p:cNvSpPr/>
          <p:nvPr/>
        </p:nvSpPr>
        <p:spPr>
          <a:xfrm>
            <a:off x="2514600" y="2362200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400"/>
              </a:spcBef>
              <a:spcAft>
                <a:spcPts val="0"/>
              </a:spcAft>
              <a:defRPr/>
            </a:pPr>
            <a:endParaRPr lang="en-US" b="1" cap="all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>
            <a:lvl1pPr>
              <a:defRPr/>
            </a:lvl1pPr>
          </a:lstStyle>
          <a:p>
            <a:pPr>
              <a:defRPr/>
            </a:pPr>
            <a:fld id="{FE8EA5FB-7C07-4C35-A5CA-59CBC6818D1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5F1CB-7D2F-416C-A105-EBF790AE7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262FE-F096-4C72-A613-25C9C82A31B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8BE348-F35C-4A30-BC46-97CC0C7B55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0" y="3922713"/>
            <a:ext cx="9144000" cy="2935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" name="Straight Connector 10"/>
          <p:cNvCxnSpPr/>
          <p:nvPr/>
        </p:nvCxnSpPr>
        <p:spPr>
          <a:xfrm>
            <a:off x="0" y="3921125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1"/>
          <p:cNvSpPr/>
          <p:nvPr/>
        </p:nvSpPr>
        <p:spPr>
          <a:xfrm>
            <a:off x="2514600" y="3368675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auto">
              <a:spcBef>
                <a:spcPts val="400"/>
              </a:spcBef>
              <a:spcAft>
                <a:spcPts val="0"/>
              </a:spcAft>
              <a:defRPr/>
            </a:pPr>
            <a:endParaRPr lang="en-US" b="1" cap="all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bIns="0" anchor="b"/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/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D9130-BA7D-4E9F-86DD-3F1B103E829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B25DF-CE02-442A-BAE0-52A0C02E9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731A0-A0D5-4D15-9F0A-CC570082D3F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07CDA-00AC-4DE5-B32B-D2648C45A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1304A-D132-4096-8CA0-0828D822592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1AFBDF-110A-4853-BBD8-B16F1A352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41CB7-1B42-4F89-903F-5D831822E77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3AACB-D51C-4450-B7FE-86DF4F7AD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207DE-71DB-42CE-8492-D93222A6626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9BE3A-2168-4D77-8E2A-C317CFB90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tIns="0"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200F-914F-43FF-B068-FF8296E60EE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0A644-7410-4648-B9DC-88E47E9F1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tIns="0" bIns="0" anchor="ctr" anchorCtr="0"/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03330-7B88-4DF0-84B8-80F5D32A1B2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1336D-FF92-4639-B49A-BDCAD607D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E4120-CDF8-4F3E-8A1A-8CCBB838C50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0621E-DF4E-4D11-A7F2-BD9E797EB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8"/>
          <p:cNvCxnSpPr/>
          <p:nvPr/>
        </p:nvCxnSpPr>
        <p:spPr>
          <a:xfrm rot="5400000">
            <a:off x="4267201" y="3429000"/>
            <a:ext cx="6858000" cy="317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6"/>
          <p:cNvSpPr/>
          <p:nvPr/>
        </p:nvSpPr>
        <p:spPr bwMode="hidden">
          <a:xfrm>
            <a:off x="0" y="0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036E4-8E0F-494E-85C8-300C9A7F5F4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0F6EB-38D7-4B75-B732-46D8FEE0C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E9EE8C9-7C2A-48F2-BF90-A95E13D3A11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04FD4AF-2FAA-457D-A7B8-D8A8AA93E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6A72C-1072-474F-B504-DC2F150AD91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83740-FF91-48E1-B79D-FEFB22096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A1CAED0A-6064-4E63-822F-AF44AFD0308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F6A2C5-ADFB-4497-AAA5-AFBB6ED5B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D375F-AD50-4615-8D17-87EC0C339B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1831D-58D9-4254-93CC-92D9EBD6B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64B5B-4CFA-4EEF-A22F-B5612FFA644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38A39-0FB5-4774-9865-D4A6FEBC36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31300-CF0B-4713-9BA8-DBA7371D7D1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5CC1D-29FA-4829-A089-1B36022EE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060AB-27E2-47B5-9A47-9BB8ABD33B2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D919D-4B00-4800-8345-AF9A7DEFE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FDD29-B0D3-4926-9C82-69C9488DF6D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97AA4-3CA8-497D-8AA4-D0CC48E47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04F642A-486E-4000-A67F-A99DDB5B5C2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568E01-B1E5-4A6C-B61A-6E8B2E314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78C95-6304-4F6C-A880-F2312540B47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CCD0D-6C5C-4F22-B6A5-399B716E9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FB0A6C-8C3D-47F2-8A20-C12F0520DA7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DC01DFC-E558-4309-9191-2B50B42FA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72246E-F9F6-476A-A4EB-931B264D451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12431A-AA14-4886-A280-0FEDA428A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59" r:id="rId2"/>
    <p:sldLayoutId id="2147483778" r:id="rId3"/>
    <p:sldLayoutId id="2147483758" r:id="rId4"/>
    <p:sldLayoutId id="2147483757" r:id="rId5"/>
    <p:sldLayoutId id="2147483756" r:id="rId6"/>
    <p:sldLayoutId id="2147483755" r:id="rId7"/>
    <p:sldLayoutId id="2147483754" r:id="rId8"/>
    <p:sldLayoutId id="2147483779" r:id="rId9"/>
    <p:sldLayoutId id="2147483753" r:id="rId10"/>
    <p:sldLayoutId id="2147483752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317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72BDD1-8518-44BC-8C28-5645BD0E0BE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E9460F-4BD9-4DC5-9D97-A3A05C5B0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62" r:id="rId4"/>
    <p:sldLayoutId id="2147483783" r:id="rId5"/>
    <p:sldLayoutId id="2147483761" r:id="rId6"/>
    <p:sldLayoutId id="2147483784" r:id="rId7"/>
    <p:sldLayoutId id="2147483785" r:id="rId8"/>
    <p:sldLayoutId id="2147483786" r:id="rId9"/>
    <p:sldLayoutId id="2147483760" r:id="rId10"/>
    <p:sldLayoutId id="214748378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6675"/>
            <a:ext cx="9144000" cy="5521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0"/>
            <a:ext cx="8229600" cy="4117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05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 cap="all" spc="30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6F488B-7419-45D6-B502-6BC29DA91C9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 b="0" cap="all" spc="300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4B6FC5-D0C3-494F-BE5B-99840890E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913"/>
            <a:ext cx="9144000" cy="158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4725"/>
            <a:ext cx="4114800" cy="70167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8" r:id="rId1"/>
    <p:sldLayoutId id="2147483769" r:id="rId2"/>
    <p:sldLayoutId id="2147483789" r:id="rId3"/>
    <p:sldLayoutId id="2147483768" r:id="rId4"/>
    <p:sldLayoutId id="2147483767" r:id="rId5"/>
    <p:sldLayoutId id="2147483766" r:id="rId6"/>
    <p:sldLayoutId id="2147483790" r:id="rId7"/>
    <p:sldLayoutId id="2147483765" r:id="rId8"/>
    <p:sldLayoutId id="2147483764" r:id="rId9"/>
    <p:sldLayoutId id="2147483763" r:id="rId10"/>
    <p:sldLayoutId id="2147483791" r:id="rId11"/>
  </p:sldLayoutIdLst>
  <p:txStyles>
    <p:titleStyle>
      <a:lvl1pPr algn="ctr" rtl="0" fontAlgn="base">
        <a:spcBef>
          <a:spcPts val="400"/>
        </a:spcBef>
        <a:spcAft>
          <a:spcPct val="0"/>
        </a:spcAft>
        <a:defRPr b="1" kern="1200" cap="all">
          <a:solidFill>
            <a:srgbClr val="404040"/>
          </a:solidFill>
          <a:latin typeface="+mj-lt"/>
          <a:ea typeface="Tunga" pitchFamily="2"/>
          <a:cs typeface="Tunga" pitchFamily="2"/>
        </a:defRPr>
      </a:lvl1pPr>
      <a:lvl2pPr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2pPr>
      <a:lvl3pPr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3pPr>
      <a:lvl4pPr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4pPr>
      <a:lvl5pPr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5pPr>
      <a:lvl6pPr marL="4572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6pPr>
      <a:lvl7pPr marL="9144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7pPr>
      <a:lvl8pPr marL="13716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8pPr>
      <a:lvl9pPr marL="18288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ea typeface="Tunga" pitchFamily="2"/>
          <a:cs typeface="Tunga" pitchFamily="2"/>
        </a:defRPr>
      </a:lvl9pPr>
    </p:titleStyle>
    <p:bodyStyle>
      <a:lvl1pPr algn="ctr" rtl="0" fontAlgn="base">
        <a:spcBef>
          <a:spcPts val="600"/>
        </a:spcBef>
        <a:spcAft>
          <a:spcPct val="0"/>
        </a:spcAft>
        <a:buClr>
          <a:schemeClr val="accent1"/>
        </a:buClr>
        <a:defRPr sz="2000"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algn="ctr" rtl="0" fontAlgn="base">
        <a:spcBef>
          <a:spcPts val="1200"/>
        </a:spcBef>
        <a:spcAft>
          <a:spcPct val="0"/>
        </a:spcAft>
        <a:buClr>
          <a:schemeClr val="accent1"/>
        </a:buClr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algn="ctr" rtl="0" fontAlgn="base">
        <a:spcBef>
          <a:spcPts val="1200"/>
        </a:spcBef>
        <a:spcAft>
          <a:spcPct val="0"/>
        </a:spcAft>
        <a:buClr>
          <a:schemeClr val="accent1"/>
        </a:buClr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algn="ctr" rtl="0" fontAlgn="base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algn="ctr" rtl="0" fontAlgn="base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7894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91656A4-5967-4B06-ABFE-E59DE6A7938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F33E244-8C0D-456E-A392-CC66D68F9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76" r:id="rId2"/>
    <p:sldLayoutId id="2147483793" r:id="rId3"/>
    <p:sldLayoutId id="2147483775" r:id="rId4"/>
    <p:sldLayoutId id="2147483774" r:id="rId5"/>
    <p:sldLayoutId id="2147483773" r:id="rId6"/>
    <p:sldLayoutId id="2147483772" r:id="rId7"/>
    <p:sldLayoutId id="2147483771" r:id="rId8"/>
    <p:sldLayoutId id="2147483794" r:id="rId9"/>
    <p:sldLayoutId id="2147483770" r:id="rId10"/>
    <p:sldLayoutId id="214748379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1.w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1152525" y="3068638"/>
            <a:ext cx="6400800" cy="2308225"/>
          </a:xfrm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NÁZEV ŠKOLY: Základní škola a Mateřská škola Doudleby, okres České Budějovice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 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AUTOR: Mgr. Jaromíra </a:t>
            </a:r>
            <a:r>
              <a:rPr lang="cs-CZ" altLang="cs-CZ" sz="1800" dirty="0" err="1">
                <a:latin typeface="Tahoma" pitchFamily="34" charset="0"/>
              </a:rPr>
              <a:t>Stropková</a:t>
            </a:r>
            <a:endParaRPr lang="cs-CZ" altLang="cs-CZ" sz="1800" dirty="0">
              <a:latin typeface="Tahoma" pitchFamily="34" charset="0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NÁZEV:	</a:t>
            </a:r>
            <a:r>
              <a:rPr lang="cs-CZ" altLang="cs-CZ" sz="1800" dirty="0" smtClean="0">
                <a:latin typeface="Tahoma" pitchFamily="34" charset="0"/>
              </a:rPr>
              <a:t>VY_32_INOVACE_04_Nemoc a úraz</a:t>
            </a:r>
            <a:endParaRPr lang="cs-CZ" altLang="cs-CZ" sz="1800" dirty="0">
              <a:latin typeface="Tahoma" pitchFamily="34" charset="0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TÉMA: Prvouka , Já a můj svět, </a:t>
            </a:r>
            <a:r>
              <a:rPr lang="cs-CZ" altLang="cs-CZ" sz="1800" dirty="0" smtClean="0">
                <a:latin typeface="Tahoma" pitchFamily="34" charset="0"/>
              </a:rPr>
              <a:t>Člověk, NEMOC A ÚRAZ  </a:t>
            </a:r>
            <a:endParaRPr lang="cs-CZ" altLang="cs-CZ" sz="1800" dirty="0">
              <a:latin typeface="Tahoma" pitchFamily="34" charset="0"/>
            </a:endParaRP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Datum tvorby:  14. </a:t>
            </a:r>
            <a:r>
              <a:rPr lang="cs-CZ" altLang="cs-CZ" sz="1800" dirty="0" smtClean="0">
                <a:latin typeface="Tahoma" pitchFamily="34" charset="0"/>
              </a:rPr>
              <a:t>ledna 2014</a:t>
            </a:r>
            <a:r>
              <a:rPr lang="cs-CZ" altLang="cs-CZ" sz="1800" dirty="0">
                <a:latin typeface="Tahoma" pitchFamily="34" charset="0"/>
              </a:rPr>
              <a:t> </a:t>
            </a:r>
          </a:p>
          <a:p>
            <a:pPr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altLang="cs-CZ" sz="1800" dirty="0">
                <a:latin typeface="Tahoma" pitchFamily="34" charset="0"/>
              </a:rPr>
              <a:t>Číslo projektu:      CZ.1.07/1.4.00/21.3424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765175"/>
            <a:ext cx="705008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020888"/>
            <a:ext cx="8229600" cy="40751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Digitální učební materiál, slouží k rozšíření a opakování znalostí získaných v základní hodině tématu Člověk – nemoc a úraz.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Žáci pracují samostatně na svých PS stanovištích a řeší zadané úkoly v pracovní verzi </a:t>
            </a:r>
            <a:r>
              <a:rPr lang="cs-CZ" dirty="0" err="1" smtClean="0"/>
              <a:t>Power</a:t>
            </a:r>
            <a:r>
              <a:rPr lang="cs-CZ" dirty="0" smtClean="0"/>
              <a:t> point. Kontrolu provedou společně s vyučujícím při zapnuté prezentaci na interaktivní tabuli.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  <a:ea typeface="+mj-ea"/>
              </a:rPr>
              <a:t>ANOTACE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  <a:ea typeface="+mj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ěrná páska 3"/>
          <p:cNvSpPr/>
          <p:nvPr/>
        </p:nvSpPr>
        <p:spPr>
          <a:xfrm>
            <a:off x="899592" y="1484784"/>
            <a:ext cx="6768752" cy="1989713"/>
          </a:xfrm>
          <a:prstGeom prst="flowChartPunchedTape">
            <a:avLst/>
          </a:prstGeom>
          <a:noFill/>
        </p:spPr>
        <p:txBody>
          <a:bodyPr anchor="ctr">
            <a:spAutoFit/>
            <a:scene3d>
              <a:camera prst="orthographicFront">
                <a:rot lat="0" lon="21299999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>
                  <a:prstDash val="solid"/>
                </a:ln>
                <a:solidFill>
                  <a:srgbClr val="0070C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rPr>
              <a:t>Nemoc a úraz</a:t>
            </a:r>
            <a:endParaRPr lang="cs-CZ" sz="7200" b="1" dirty="0">
              <a:ln>
                <a:prstDash val="solid"/>
              </a:ln>
              <a:solidFill>
                <a:srgbClr val="0070C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7000" y="3716338"/>
            <a:ext cx="2808288" cy="232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pc\AppData\Local\Microsoft\Windows\Temporary Internet Files\Content.IE5\M1SNX1ZV\MC9002909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5791081">
            <a:off x="5830094" y="3640931"/>
            <a:ext cx="1436688" cy="308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2" descr="C:\Users\pc\AppData\Local\Microsoft\Windows\Temporary Internet Files\Content.IE5\IHFNV5DX\MC9004257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4913" y="614363"/>
            <a:ext cx="1879600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1" descr="C:\Users\pc\AppData\Local\Microsoft\Windows\Temporary Internet Files\Content.IE5\1XELVQVC\MC9004238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44563" y="614363"/>
            <a:ext cx="188277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80038" y="4381500"/>
            <a:ext cx="1712912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CHŘIPKA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535488" y="5387975"/>
            <a:ext cx="2413000" cy="4953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POPÁLENINA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95325" y="5316538"/>
            <a:ext cx="3300413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PLANÉ NEŠTOVICE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44550" y="4381500"/>
            <a:ext cx="1998663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ZARDĚNKY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389438" y="2019300"/>
            <a:ext cx="1982787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KLÍŠŤOVKA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968500" y="3213100"/>
            <a:ext cx="1566863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ANGÍNA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71963" y="3344863"/>
            <a:ext cx="1595437" cy="4953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VÝRON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50863" y="2108200"/>
            <a:ext cx="2794000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Garamond" pitchFamily="18" charset="0"/>
              </a:rPr>
              <a:t>ZLOMENÁ RUKA</a:t>
            </a:r>
          </a:p>
        </p:txBody>
      </p:sp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68275" y="188913"/>
            <a:ext cx="725170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3200" b="1">
                <a:solidFill>
                  <a:srgbClr val="0070C0"/>
                </a:solidFill>
                <a:latin typeface="Garamond" pitchFamily="18" charset="0"/>
              </a:rPr>
              <a:t>      ROZHODNI, CO PATŘÍ MEZI</a:t>
            </a:r>
          </a:p>
          <a:p>
            <a:r>
              <a:rPr lang="pl-PL" sz="3200" b="1">
                <a:solidFill>
                  <a:srgbClr val="0070C0"/>
                </a:solidFill>
                <a:latin typeface="Garamond" pitchFamily="18" charset="0"/>
              </a:rPr>
              <a:t>               </a:t>
            </a:r>
            <a:r>
              <a:rPr lang="pl-PL" sz="3200" b="1">
                <a:solidFill>
                  <a:srgbClr val="92D050"/>
                </a:solidFill>
                <a:latin typeface="Garamond" pitchFamily="18" charset="0"/>
              </a:rPr>
              <a:t>NEMOCI</a:t>
            </a:r>
            <a:r>
              <a:rPr lang="pl-PL" sz="3200" b="1">
                <a:solidFill>
                  <a:srgbClr val="0070C0"/>
                </a:solidFill>
                <a:latin typeface="Garamond" pitchFamily="18" charset="0"/>
              </a:rPr>
              <a:t> a co je </a:t>
            </a:r>
            <a:r>
              <a:rPr lang="pl-PL" sz="3200" b="1">
                <a:solidFill>
                  <a:srgbClr val="FF0000"/>
                </a:solidFill>
                <a:latin typeface="Garamond" pitchFamily="18" charset="0"/>
              </a:rPr>
              <a:t>ÚRAZ</a:t>
            </a:r>
          </a:p>
          <a:p>
            <a:r>
              <a:rPr lang="pl-PL" sz="3200" b="1">
                <a:solidFill>
                  <a:srgbClr val="C00000"/>
                </a:solidFill>
                <a:latin typeface="Garamond" pitchFamily="18" charset="0"/>
              </a:rPr>
              <a:t>                  </a:t>
            </a:r>
            <a:r>
              <a:rPr lang="pl-PL" sz="2400" b="1">
                <a:solidFill>
                  <a:srgbClr val="C00000"/>
                </a:solidFill>
                <a:latin typeface="Garamond" pitchFamily="18" charset="0"/>
              </a:rPr>
              <a:t>-  podbarvi podle vzoru</a:t>
            </a:r>
          </a:p>
          <a:p>
            <a:r>
              <a:rPr lang="pl-PL" sz="3200" b="1">
                <a:solidFill>
                  <a:srgbClr val="C00000"/>
                </a:solidFill>
                <a:latin typeface="Garamond" pitchFamily="18" charset="0"/>
              </a:rPr>
              <a:t> </a:t>
            </a:r>
          </a:p>
        </p:txBody>
      </p:sp>
      <p:pic>
        <p:nvPicPr>
          <p:cNvPr id="54283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34925"/>
            <a:ext cx="1847850" cy="290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4284" name="Skupina 13"/>
          <p:cNvGrpSpPr>
            <a:grpSpLocks/>
          </p:cNvGrpSpPr>
          <p:nvPr/>
        </p:nvGrpSpPr>
        <p:grpSpPr bwMode="auto">
          <a:xfrm>
            <a:off x="304800" y="2701925"/>
            <a:ext cx="1423988" cy="1022350"/>
            <a:chOff x="7216292" y="5495106"/>
            <a:chExt cx="1603347" cy="1146781"/>
          </a:xfrm>
        </p:grpSpPr>
        <p:sp>
          <p:nvSpPr>
            <p:cNvPr id="54287" name="TextovéPole 11"/>
            <p:cNvSpPr txBox="1">
              <a:spLocks noChangeArrowheads="1"/>
            </p:cNvSpPr>
            <p:nvPr/>
          </p:nvSpPr>
          <p:spPr bwMode="auto">
            <a:xfrm>
              <a:off x="7216292" y="5995556"/>
              <a:ext cx="144462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rgbClr val="00B0F0"/>
                  </a:solidFill>
                  <a:latin typeface="Garamond" pitchFamily="18" charset="0"/>
                </a:rPr>
                <a:t>KLIKEJ </a:t>
              </a:r>
            </a:p>
            <a:p>
              <a:r>
                <a:rPr lang="cs-CZ" b="1">
                  <a:solidFill>
                    <a:srgbClr val="00B0F0"/>
                  </a:solidFill>
                  <a:latin typeface="Garamond" pitchFamily="18" charset="0"/>
                </a:rPr>
                <a:t>Na obdélníky</a:t>
              </a:r>
            </a:p>
          </p:txBody>
        </p:sp>
        <p:pic>
          <p:nvPicPr>
            <p:cNvPr id="54288" name="Picture 3" descr="C:\Documents and Settings\Standard\Local Settings\Temporary Internet Files\Content.IE5\M6P1ILGH\MC900356073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779068" y="5495106"/>
              <a:ext cx="1040571" cy="8337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71550" y="1058863"/>
            <a:ext cx="749300" cy="3683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RÝMA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705475" y="1219200"/>
            <a:ext cx="1458913" cy="369888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aramond" pitchFamily="18" charset="0"/>
              </a:rPr>
              <a:t>ODŘENINA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2551113"/>
            <a:ext cx="1984375" cy="461962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ANGÍNA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1188" y="3378200"/>
            <a:ext cx="1873250" cy="461963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KLÍŠŤOVKA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5030788"/>
            <a:ext cx="2808287" cy="461962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PLANÉ NEŠTOVICE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4203700"/>
            <a:ext cx="1760537" cy="461963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ZARDĚNKY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1188" y="5856288"/>
            <a:ext cx="1690687" cy="461962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CHŘIPKA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73650" y="3743325"/>
            <a:ext cx="2667000" cy="460375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ZLOMENÁ</a:t>
            </a:r>
            <a:r>
              <a:rPr lang="cs-CZ">
                <a:latin typeface="Trebuchet MS" pitchFamily="34" charset="0"/>
              </a:rPr>
              <a:t> </a:t>
            </a:r>
            <a:r>
              <a:rPr lang="cs-CZ" sz="2400" b="1">
                <a:latin typeface="Trebuchet MS" pitchFamily="34" charset="0"/>
              </a:rPr>
              <a:t>RUKA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73650" y="5694363"/>
            <a:ext cx="2170113" cy="461962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POPÁLENINA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73650" y="4800600"/>
            <a:ext cx="1373188" cy="460375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rebuchet MS" pitchFamily="34" charset="0"/>
              </a:rPr>
              <a:t>VÝRON</a:t>
            </a:r>
          </a:p>
        </p:txBody>
      </p:sp>
      <p:pic>
        <p:nvPicPr>
          <p:cNvPr id="1026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344488"/>
            <a:ext cx="1382713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6331" name="Skupina 12"/>
          <p:cNvGrpSpPr>
            <a:grpSpLocks/>
          </p:cNvGrpSpPr>
          <p:nvPr/>
        </p:nvGrpSpPr>
        <p:grpSpPr bwMode="auto">
          <a:xfrm>
            <a:off x="323850" y="0"/>
            <a:ext cx="1439863" cy="804863"/>
            <a:chOff x="4776722" y="930870"/>
            <a:chExt cx="2446681" cy="1375756"/>
          </a:xfrm>
        </p:grpSpPr>
        <p:grpSp>
          <p:nvGrpSpPr>
            <p:cNvPr id="56340" name="Skupina 13"/>
            <p:cNvGrpSpPr>
              <a:grpSpLocks/>
            </p:cNvGrpSpPr>
            <p:nvPr/>
          </p:nvGrpSpPr>
          <p:grpSpPr bwMode="auto">
            <a:xfrm>
              <a:off x="4776722" y="1115536"/>
              <a:ext cx="1583427" cy="1191090"/>
              <a:chOff x="7236212" y="5495106"/>
              <a:chExt cx="1583427" cy="1191090"/>
            </a:xfrm>
          </p:grpSpPr>
          <p:sp>
            <p:nvSpPr>
              <p:cNvPr id="56342" name="TextovéPole 11"/>
              <p:cNvSpPr txBox="1">
                <a:spLocks noChangeArrowheads="1"/>
              </p:cNvSpPr>
              <p:nvPr/>
            </p:nvSpPr>
            <p:spPr bwMode="auto">
              <a:xfrm>
                <a:off x="7236212" y="6039865"/>
                <a:ext cx="838691" cy="6463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b="1">
                    <a:solidFill>
                      <a:srgbClr val="00B0F0"/>
                    </a:solidFill>
                    <a:latin typeface="Trebuchet MS" pitchFamily="34" charset="0"/>
                  </a:rPr>
                  <a:t>KLIKEJ </a:t>
                </a:r>
              </a:p>
              <a:p>
                <a:endParaRPr lang="cs-CZ" b="1">
                  <a:solidFill>
                    <a:srgbClr val="00B0F0"/>
                  </a:solidFill>
                  <a:latin typeface="Trebuchet MS" pitchFamily="34" charset="0"/>
                </a:endParaRPr>
              </a:p>
            </p:txBody>
          </p:sp>
          <p:pic>
            <p:nvPicPr>
              <p:cNvPr id="56343" name="Picture 3" descr="C:\Documents and Settings\Standard\Local Settings\Temporary Internet Files\Content.IE5\M6P1ILGH\MC900356073[1].wmf"/>
              <p:cNvPicPr>
                <a:picLocks noChangeAspect="1" noChangeArrowheads="1"/>
              </p:cNvPicPr>
              <p:nvPr/>
            </p:nvPicPr>
            <p:blipFill>
              <a:blip r:embed="rId4"/>
              <a:srcRect/>
              <a:stretch>
                <a:fillRect/>
              </a:stretch>
            </p:blipFill>
            <p:spPr bwMode="auto">
              <a:xfrm>
                <a:off x="7779068" y="5495106"/>
                <a:ext cx="1040571" cy="8337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56341" name="TextovéPole 14"/>
            <p:cNvSpPr txBox="1">
              <a:spLocks noChangeArrowheads="1"/>
            </p:cNvSpPr>
            <p:nvPr/>
          </p:nvSpPr>
          <p:spPr bwMode="auto">
            <a:xfrm>
              <a:off x="5177259" y="930870"/>
              <a:ext cx="204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cs-CZ">
                <a:solidFill>
                  <a:srgbClr val="00B0F0"/>
                </a:solidFill>
                <a:latin typeface="Trebuchet MS" pitchFamily="34" charset="0"/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611188" y="1784350"/>
            <a:ext cx="1198562" cy="461963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NEMOC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73650" y="2306638"/>
            <a:ext cx="949325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Trebuchet MS" pitchFamily="34" charset="0"/>
              </a:rPr>
              <a:t>ÚRAZ</a:t>
            </a:r>
          </a:p>
        </p:txBody>
      </p:sp>
      <p:pic>
        <p:nvPicPr>
          <p:cNvPr id="19" name="Picture 34" descr="C:\Users\pc\AppData\Local\Microsoft\Windows\Temporary Internet Files\Content.IE5\1XELVQVC\MP9004264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901481" y="733313"/>
            <a:ext cx="1478539" cy="20349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3635375" y="427038"/>
            <a:ext cx="1438275" cy="1003300"/>
            <a:chOff x="3635896" y="426989"/>
            <a:chExt cx="1825899" cy="612648"/>
          </a:xfrm>
        </p:grpSpPr>
        <p:sp>
          <p:nvSpPr>
            <p:cNvPr id="18" name="Oválný popisek 17"/>
            <p:cNvSpPr/>
            <p:nvPr/>
          </p:nvSpPr>
          <p:spPr>
            <a:xfrm>
              <a:off x="3635896" y="426989"/>
              <a:ext cx="1757377" cy="612648"/>
            </a:xfrm>
            <a:prstGeom prst="wedgeEllipseCallout">
              <a:avLst>
                <a:gd name="adj1" fmla="val -91761"/>
                <a:gd name="adj2" fmla="val -6796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339" name="TextovéPole 19"/>
            <p:cNvSpPr txBox="1">
              <a:spLocks noChangeArrowheads="1"/>
            </p:cNvSpPr>
            <p:nvPr/>
          </p:nvSpPr>
          <p:spPr bwMode="auto">
            <a:xfrm>
              <a:off x="3707725" y="559326"/>
              <a:ext cx="175407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b="1">
                  <a:solidFill>
                    <a:srgbClr val="C00000"/>
                  </a:solidFill>
                  <a:latin typeface="Trebuchet MS" pitchFamily="34" charset="0"/>
                </a:rPr>
                <a:t>A teď kontrola</a:t>
              </a:r>
            </a:p>
          </p:txBody>
        </p:sp>
      </p:grpSp>
      <p:sp>
        <p:nvSpPr>
          <p:cNvPr id="22" name="Obláček 21"/>
          <p:cNvSpPr/>
          <p:nvPr/>
        </p:nvSpPr>
        <p:spPr>
          <a:xfrm rot="14888159">
            <a:off x="5709444" y="873919"/>
            <a:ext cx="914400" cy="1312862"/>
          </a:xfrm>
          <a:prstGeom prst="cloudCallout">
            <a:avLst>
              <a:gd name="adj1" fmla="val -66301"/>
              <a:gd name="adj2" fmla="val 9358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337" name="TextovéPole 22"/>
          <p:cNvSpPr txBox="1">
            <a:spLocks noChangeArrowheads="1"/>
          </p:cNvSpPr>
          <p:nvPr/>
        </p:nvSpPr>
        <p:spPr bwMode="auto">
          <a:xfrm>
            <a:off x="5651500" y="1246188"/>
            <a:ext cx="1084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0070C0"/>
                </a:solidFill>
                <a:latin typeface="Trebuchet MS" pitchFamily="34" charset="0"/>
              </a:rPr>
              <a:t>A co </a:t>
            </a:r>
          </a:p>
          <a:p>
            <a:r>
              <a:rPr lang="cs-CZ" b="1">
                <a:solidFill>
                  <a:srgbClr val="0070C0"/>
                </a:solidFill>
                <a:latin typeface="Trebuchet MS" pitchFamily="34" charset="0"/>
              </a:rPr>
              <a:t>mám já?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4713" y="3244850"/>
            <a:ext cx="7696200" cy="70802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00B0F0"/>
                </a:solidFill>
                <a:latin typeface="+mn-lt"/>
                <a:cs typeface="+mn-cs"/>
              </a:rPr>
              <a:t>Jak se chováme při nemoci - vyber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634038" y="5788025"/>
            <a:ext cx="30638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LEŽÍME V POSTELI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8372" name="TextovéPole 3"/>
          <p:cNvSpPr txBox="1">
            <a:spLocks noChangeArrowheads="1"/>
          </p:cNvSpPr>
          <p:nvPr/>
        </p:nvSpPr>
        <p:spPr bwMode="auto">
          <a:xfrm>
            <a:off x="5967413" y="1814513"/>
            <a:ext cx="2524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7030A0"/>
                </a:solidFill>
                <a:latin typeface="Garamond" pitchFamily="18" charset="0"/>
              </a:rPr>
              <a:t>HODNĚ PIJEME </a:t>
            </a:r>
          </a:p>
        </p:txBody>
      </p:sp>
      <p:sp>
        <p:nvSpPr>
          <p:cNvPr id="58373" name="TextovéPole 4"/>
          <p:cNvSpPr txBox="1">
            <a:spLocks noChangeArrowheads="1"/>
          </p:cNvSpPr>
          <p:nvPr/>
        </p:nvSpPr>
        <p:spPr bwMode="auto">
          <a:xfrm>
            <a:off x="1374775" y="4432300"/>
            <a:ext cx="2625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92D050"/>
                </a:solidFill>
                <a:latin typeface="Garamond" pitchFamily="18" charset="0"/>
              </a:rPr>
              <a:t>BĚHÁME VENKU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27600" y="1055688"/>
            <a:ext cx="31861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CHODÍME DO ŠKOLY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29038" y="5135563"/>
            <a:ext cx="23764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>
                    <a:lumMod val="65000"/>
                  </a:schemeClr>
                </a:solidFill>
                <a:latin typeface="+mn-lt"/>
                <a:cs typeface="+mn-cs"/>
              </a:rPr>
              <a:t>UŽÍVÁME LÉKY</a:t>
            </a:r>
            <a:endParaRPr lang="cs-CZ" sz="2800" b="1" dirty="0">
              <a:solidFill>
                <a:schemeClr val="bg1">
                  <a:lumMod val="6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8376" name="TextovéPole 8"/>
          <p:cNvSpPr txBox="1">
            <a:spLocks noChangeArrowheads="1"/>
          </p:cNvSpPr>
          <p:nvPr/>
        </p:nvSpPr>
        <p:spPr bwMode="auto">
          <a:xfrm>
            <a:off x="711200" y="5876925"/>
            <a:ext cx="3687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Garamond" pitchFamily="18" charset="0"/>
              </a:rPr>
              <a:t>JÍME HODNĚ ZMRZLINY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46463" y="2606675"/>
            <a:ext cx="31353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JDEME NA TRENINK</a:t>
            </a:r>
            <a:endParaRPr lang="cs-CZ" sz="28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73788" y="4352925"/>
            <a:ext cx="2271712" cy="5222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ODPOČÍVÁME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8379" name="TextovéPole 11"/>
          <p:cNvSpPr txBox="1">
            <a:spLocks noChangeArrowheads="1"/>
          </p:cNvSpPr>
          <p:nvPr/>
        </p:nvSpPr>
        <p:spPr bwMode="auto">
          <a:xfrm>
            <a:off x="793750" y="1831975"/>
            <a:ext cx="3513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tx2"/>
                </a:solidFill>
                <a:latin typeface="Garamond" pitchFamily="18" charset="0"/>
              </a:rPr>
              <a:t>JDEME ZA KAMARÁDY</a:t>
            </a:r>
          </a:p>
        </p:txBody>
      </p:sp>
      <p:sp>
        <p:nvSpPr>
          <p:cNvPr id="58380" name="TextovéPole 12"/>
          <p:cNvSpPr txBox="1">
            <a:spLocks noChangeArrowheads="1"/>
          </p:cNvSpPr>
          <p:nvPr/>
        </p:nvSpPr>
        <p:spPr bwMode="auto">
          <a:xfrm>
            <a:off x="903288" y="806450"/>
            <a:ext cx="20177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50"/>
                </a:solidFill>
                <a:latin typeface="Garamond" pitchFamily="18" charset="0"/>
              </a:rPr>
              <a:t>JÍME OVOCE</a:t>
            </a:r>
          </a:p>
        </p:txBody>
      </p:sp>
      <p:sp>
        <p:nvSpPr>
          <p:cNvPr id="15" name="Veselý obličej 14"/>
          <p:cNvSpPr/>
          <p:nvPr/>
        </p:nvSpPr>
        <p:spPr>
          <a:xfrm>
            <a:off x="474663" y="808038"/>
            <a:ext cx="428625" cy="428625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2936875" y="887413"/>
            <a:ext cx="428625" cy="4302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4540250" y="989013"/>
            <a:ext cx="430213" cy="428625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8112125" y="1038225"/>
            <a:ext cx="428625" cy="4302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246688" y="5911850"/>
            <a:ext cx="430212" cy="430213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418138" y="1831975"/>
            <a:ext cx="430212" cy="430213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2863850" y="2606675"/>
            <a:ext cx="430213" cy="430213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7961313" y="1908175"/>
            <a:ext cx="428625" cy="4302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6705600" y="2692400"/>
            <a:ext cx="428625" cy="428625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944563" y="4373563"/>
            <a:ext cx="430212" cy="43021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4097338" y="4432300"/>
            <a:ext cx="428625" cy="4302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280988" y="5878513"/>
            <a:ext cx="430212" cy="43021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540250" y="5846763"/>
            <a:ext cx="430213" cy="4302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5753100" y="4465638"/>
            <a:ext cx="428625" cy="430212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6127750" y="5253038"/>
            <a:ext cx="430213" cy="4302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58775" y="1947863"/>
            <a:ext cx="430213" cy="428625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4235450" y="1957388"/>
            <a:ext cx="428625" cy="4302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214688" y="5229225"/>
            <a:ext cx="430212" cy="430213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8482013" y="4486275"/>
            <a:ext cx="430212" cy="4302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1912938" y="188913"/>
            <a:ext cx="428625" cy="428625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5070475" y="188913"/>
            <a:ext cx="430213" cy="428625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402" name="TextovéPole 38"/>
          <p:cNvSpPr txBox="1">
            <a:spLocks noChangeArrowheads="1"/>
          </p:cNvSpPr>
          <p:nvPr/>
        </p:nvSpPr>
        <p:spPr bwMode="auto">
          <a:xfrm>
            <a:off x="2443163" y="219075"/>
            <a:ext cx="987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= špatně</a:t>
            </a:r>
          </a:p>
        </p:txBody>
      </p:sp>
      <p:sp>
        <p:nvSpPr>
          <p:cNvPr id="58403" name="TextovéPole 39"/>
          <p:cNvSpPr txBox="1">
            <a:spLocks noChangeArrowheads="1"/>
          </p:cNvSpPr>
          <p:nvPr/>
        </p:nvSpPr>
        <p:spPr bwMode="auto">
          <a:xfrm>
            <a:off x="5548313" y="249238"/>
            <a:ext cx="1089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aramond" pitchFamily="18" charset="0"/>
              </a:rPr>
              <a:t>= správně</a:t>
            </a:r>
          </a:p>
        </p:txBody>
      </p:sp>
      <p:sp>
        <p:nvSpPr>
          <p:cNvPr id="42" name="Veselý obličej 41"/>
          <p:cNvSpPr/>
          <p:nvPr/>
        </p:nvSpPr>
        <p:spPr>
          <a:xfrm>
            <a:off x="8326438" y="5908675"/>
            <a:ext cx="430212" cy="4302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8405" name="Skupina 48"/>
          <p:cNvGrpSpPr>
            <a:grpSpLocks/>
          </p:cNvGrpSpPr>
          <p:nvPr/>
        </p:nvGrpSpPr>
        <p:grpSpPr bwMode="auto">
          <a:xfrm>
            <a:off x="2690813" y="3983038"/>
            <a:ext cx="4154487" cy="390525"/>
            <a:chOff x="2690932" y="3983342"/>
            <a:chExt cx="4154107" cy="390241"/>
          </a:xfrm>
        </p:grpSpPr>
        <p:sp>
          <p:nvSpPr>
            <p:cNvPr id="58406" name="TextovéPole 42"/>
            <p:cNvSpPr txBox="1">
              <a:spLocks noChangeArrowheads="1"/>
            </p:cNvSpPr>
            <p:nvPr/>
          </p:nvSpPr>
          <p:spPr bwMode="auto">
            <a:xfrm>
              <a:off x="2690932" y="3983342"/>
              <a:ext cx="359451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rgbClr val="00B0F0"/>
                  </a:solidFill>
                  <a:latin typeface="Garamond" pitchFamily="18" charset="0"/>
                </a:rPr>
                <a:t>Pusť si prezentaci a klikej na smajlíky</a:t>
              </a:r>
            </a:p>
          </p:txBody>
        </p:sp>
        <p:pic>
          <p:nvPicPr>
            <p:cNvPr id="58407" name="Picture 3" descr="C:\Documents and Settings\Standard\Local Settings\Temporary Internet Files\Content.IE5\M6P1ILGH\MC900356073[1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097849" y="4007860"/>
              <a:ext cx="747190" cy="3657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animScale>
                                      <p:cBhvr>
                                        <p:cTn id="32" dur="325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8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4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9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5" dur="2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1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07975" y="1916113"/>
            <a:ext cx="2541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  <a:latin typeface="Garamond" pitchFamily="18" charset="0"/>
              </a:rPr>
              <a:t>JÍME OVOCE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3019425" y="3308350"/>
            <a:ext cx="30876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7030A0"/>
                </a:solidFill>
                <a:latin typeface="Garamond" pitchFamily="18" charset="0"/>
              </a:rPr>
              <a:t>HODNĚ PIJEME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3550" y="4927600"/>
            <a:ext cx="2870200" cy="646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ODPOČÍVÁME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76825" y="4724400"/>
            <a:ext cx="4535488" cy="6477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>
                    <a:lumMod val="65000"/>
                  </a:schemeClr>
                </a:solidFill>
                <a:latin typeface="+mn-lt"/>
                <a:cs typeface="+mn-cs"/>
              </a:rPr>
              <a:t>UŽÍVÁME LÉKY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4132263" y="1609725"/>
            <a:ext cx="3600450" cy="6461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LEŽÍME V POSTELI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692150"/>
            <a:ext cx="43656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0000"/>
                </a:solidFill>
                <a:latin typeface="Garamond" pitchFamily="18" charset="0"/>
              </a:rPr>
              <a:t>CO JE SPRÁVNĚ?</a:t>
            </a:r>
          </a:p>
        </p:txBody>
      </p:sp>
      <p:sp>
        <p:nvSpPr>
          <p:cNvPr id="59400" name="TextovéPole 7"/>
          <p:cNvSpPr txBox="1">
            <a:spLocks noChangeArrowheads="1"/>
          </p:cNvSpPr>
          <p:nvPr/>
        </p:nvSpPr>
        <p:spPr bwMode="auto">
          <a:xfrm>
            <a:off x="5867400" y="299720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132013"/>
            <a:ext cx="1295400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7" descr="C:\Documents and Settings\Standard\Local Settings\Temporary Internet Files\Content.IE5\LDZ16G42\MC9003358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3550" y="2667000"/>
            <a:ext cx="167163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 descr="C:\Documents and Settings\Standard\Local Settings\Temporary Internet Files\Content.IE5\VJTPVKV5\MP90043062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7263" y="3443288"/>
            <a:ext cx="2046287" cy="256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Veselý obličej 15"/>
          <p:cNvSpPr/>
          <p:nvPr/>
        </p:nvSpPr>
        <p:spPr>
          <a:xfrm>
            <a:off x="508000" y="1308100"/>
            <a:ext cx="608013" cy="6080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4772025" y="2205038"/>
            <a:ext cx="608013" cy="606425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204788" y="2641600"/>
            <a:ext cx="608012" cy="60801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3311525" y="3900488"/>
            <a:ext cx="608013" cy="6080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39775" y="5830888"/>
            <a:ext cx="606425" cy="6080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656263" y="5649913"/>
            <a:ext cx="608012" cy="60801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2" name="Picture 10" descr="C:\Users\pc\AppData\Local\Microsoft\Windows\Temporary Internet Files\Content.IE5\V5T2UYAE\MP90044870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97700" y="5403850"/>
            <a:ext cx="14700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 descr="C:\Users\pc\AppData\Local\Microsoft\Windows\Temporary Internet Files\Content.IE5\MTLJA8RL\MC90036104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08175" y="5551488"/>
            <a:ext cx="1227138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412" name="Picture 3" descr="C:\Documents and Settings\Standard\Local Settings\Temporary Internet Files\Content.IE5\M6P1ILGH\MC90035607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70750" y="541338"/>
            <a:ext cx="9239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0813"/>
            <a:ext cx="8229600" cy="1143000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r>
              <a:rPr lang="cs-CZ" cap="none" smtClean="0">
                <a:solidFill>
                  <a:srgbClr val="9D8564"/>
                </a:solidFill>
              </a:rPr>
              <a:t>SEŘAĎ NÁZVY NEMOCÍ PODLE ABECEDY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14913" y="1730375"/>
            <a:ext cx="2449512" cy="4540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SPALNIČKY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413" y="2992438"/>
            <a:ext cx="2232025" cy="59372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NEŠTOVICE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313" y="4637088"/>
            <a:ext cx="2160587" cy="5762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SPÁLA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975" y="1789113"/>
            <a:ext cx="2087563" cy="5365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ZARDĚNKY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08513" y="5576888"/>
            <a:ext cx="2266950" cy="6492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ŽLOUTENKA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08400" y="3813175"/>
            <a:ext cx="2016125" cy="527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ANGÍNA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43225" y="2420938"/>
            <a:ext cx="2060575" cy="5207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CHŘIPKA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0426" name="TextovéPole 11"/>
          <p:cNvSpPr txBox="1">
            <a:spLocks noChangeArrowheads="1"/>
          </p:cNvSpPr>
          <p:nvPr/>
        </p:nvSpPr>
        <p:spPr bwMode="auto">
          <a:xfrm>
            <a:off x="684213" y="1517650"/>
            <a:ext cx="5746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1.</a:t>
            </a: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</p:txBody>
      </p:sp>
      <p:sp>
        <p:nvSpPr>
          <p:cNvPr id="60427" name="TextovéPole 13"/>
          <p:cNvSpPr txBox="1">
            <a:spLocks noChangeArrowheads="1"/>
          </p:cNvSpPr>
          <p:nvPr/>
        </p:nvSpPr>
        <p:spPr bwMode="auto">
          <a:xfrm>
            <a:off x="684213" y="2990850"/>
            <a:ext cx="1500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2.</a:t>
            </a:r>
          </a:p>
        </p:txBody>
      </p:sp>
      <p:sp>
        <p:nvSpPr>
          <p:cNvPr id="60428" name="TextovéPole 15"/>
          <p:cNvSpPr txBox="1">
            <a:spLocks noChangeArrowheads="1"/>
          </p:cNvSpPr>
          <p:nvPr/>
        </p:nvSpPr>
        <p:spPr bwMode="auto">
          <a:xfrm>
            <a:off x="684213" y="4462463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3.</a:t>
            </a:r>
          </a:p>
        </p:txBody>
      </p:sp>
      <p:sp>
        <p:nvSpPr>
          <p:cNvPr id="60429" name="TextovéPole 17"/>
          <p:cNvSpPr txBox="1">
            <a:spLocks noChangeArrowheads="1"/>
          </p:cNvSpPr>
          <p:nvPr/>
        </p:nvSpPr>
        <p:spPr bwMode="auto">
          <a:xfrm>
            <a:off x="684213" y="59007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4.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682875" y="6403975"/>
            <a:ext cx="5273675" cy="4619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  <a:cs typeface="+mn-cs"/>
              </a:rPr>
              <a:t>Ty nemoci, které jsi měl, podtrhni červeně.</a:t>
            </a:r>
            <a:endParaRPr lang="cs-CZ" sz="2400" dirty="0">
              <a:solidFill>
                <a:schemeClr val="bg1"/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3800" y="3211513"/>
            <a:ext cx="1584325" cy="461962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Garamond" pitchFamily="18" charset="0"/>
              </a:rPr>
              <a:t>KAŠEL</a:t>
            </a:r>
          </a:p>
        </p:txBody>
      </p:sp>
      <p:sp>
        <p:nvSpPr>
          <p:cNvPr id="60432" name="TextovéPole 5"/>
          <p:cNvSpPr txBox="1">
            <a:spLocks noChangeArrowheads="1"/>
          </p:cNvSpPr>
          <p:nvPr/>
        </p:nvSpPr>
        <p:spPr bwMode="auto">
          <a:xfrm>
            <a:off x="7908925" y="1287463"/>
            <a:ext cx="4206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5.</a:t>
            </a:r>
          </a:p>
        </p:txBody>
      </p:sp>
      <p:sp>
        <p:nvSpPr>
          <p:cNvPr id="60433" name="TextovéPole 19"/>
          <p:cNvSpPr txBox="1">
            <a:spLocks noChangeArrowheads="1"/>
          </p:cNvSpPr>
          <p:nvPr/>
        </p:nvSpPr>
        <p:spPr bwMode="auto">
          <a:xfrm>
            <a:off x="7966075" y="2600325"/>
            <a:ext cx="420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6.</a:t>
            </a:r>
          </a:p>
        </p:txBody>
      </p:sp>
      <p:sp>
        <p:nvSpPr>
          <p:cNvPr id="60434" name="TextovéPole 20"/>
          <p:cNvSpPr txBox="1">
            <a:spLocks noChangeArrowheads="1"/>
          </p:cNvSpPr>
          <p:nvPr/>
        </p:nvSpPr>
        <p:spPr bwMode="auto">
          <a:xfrm>
            <a:off x="7972425" y="3914775"/>
            <a:ext cx="422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7.</a:t>
            </a:r>
          </a:p>
        </p:txBody>
      </p:sp>
      <p:sp>
        <p:nvSpPr>
          <p:cNvPr id="60435" name="TextovéPole 21"/>
          <p:cNvSpPr txBox="1">
            <a:spLocks noChangeArrowheads="1"/>
          </p:cNvSpPr>
          <p:nvPr/>
        </p:nvSpPr>
        <p:spPr bwMode="auto">
          <a:xfrm>
            <a:off x="7972425" y="5229225"/>
            <a:ext cx="422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8.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0813"/>
            <a:ext cx="8229600" cy="1143000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r>
              <a:rPr lang="cs-CZ" cap="none" smtClean="0">
                <a:solidFill>
                  <a:srgbClr val="9D8564"/>
                </a:solidFill>
              </a:rPr>
              <a:t>SEŘAĎ NÁZVY NEMOCÍ PODLE ABECEDY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24525" y="2868613"/>
            <a:ext cx="2016125" cy="4540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SPALNIČKY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22388" y="5835650"/>
            <a:ext cx="2097087" cy="59372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NEŠTOVICE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063" y="1539875"/>
            <a:ext cx="2160587" cy="5746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SPÁLA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0063" y="4076700"/>
            <a:ext cx="2160587" cy="5365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ZARDĚNKY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0063" y="5367338"/>
            <a:ext cx="2414587" cy="6477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ŽLOUTENKA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22388" y="1525588"/>
            <a:ext cx="2016125" cy="5270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ANGÍNA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00163" y="2986088"/>
            <a:ext cx="2060575" cy="5207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CHŘIPKA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2474" name="TextovéPole 11"/>
          <p:cNvSpPr txBox="1">
            <a:spLocks noChangeArrowheads="1"/>
          </p:cNvSpPr>
          <p:nvPr/>
        </p:nvSpPr>
        <p:spPr bwMode="auto">
          <a:xfrm>
            <a:off x="684213" y="1517650"/>
            <a:ext cx="5746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1.</a:t>
            </a: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  <a:p>
            <a:endParaRPr lang="cs-CZ" sz="2400" b="1">
              <a:solidFill>
                <a:srgbClr val="00B050"/>
              </a:solidFill>
              <a:latin typeface="Garamond" pitchFamily="18" charset="0"/>
            </a:endParaRPr>
          </a:p>
        </p:txBody>
      </p:sp>
      <p:sp>
        <p:nvSpPr>
          <p:cNvPr id="62475" name="TextovéPole 13"/>
          <p:cNvSpPr txBox="1">
            <a:spLocks noChangeArrowheads="1"/>
          </p:cNvSpPr>
          <p:nvPr/>
        </p:nvSpPr>
        <p:spPr bwMode="auto">
          <a:xfrm>
            <a:off x="684213" y="2990850"/>
            <a:ext cx="1500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2.</a:t>
            </a:r>
          </a:p>
        </p:txBody>
      </p:sp>
      <p:sp>
        <p:nvSpPr>
          <p:cNvPr id="62476" name="TextovéPole 15"/>
          <p:cNvSpPr txBox="1">
            <a:spLocks noChangeArrowheads="1"/>
          </p:cNvSpPr>
          <p:nvPr/>
        </p:nvSpPr>
        <p:spPr bwMode="auto">
          <a:xfrm>
            <a:off x="684213" y="4462463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3.</a:t>
            </a:r>
          </a:p>
        </p:txBody>
      </p:sp>
      <p:sp>
        <p:nvSpPr>
          <p:cNvPr id="62477" name="TextovéPole 17"/>
          <p:cNvSpPr txBox="1">
            <a:spLocks noChangeArrowheads="1"/>
          </p:cNvSpPr>
          <p:nvPr/>
        </p:nvSpPr>
        <p:spPr bwMode="auto">
          <a:xfrm>
            <a:off x="684213" y="59007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Garamond" pitchFamily="18" charset="0"/>
              </a:rPr>
              <a:t>4.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76600" y="6362700"/>
            <a:ext cx="5526088" cy="4619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Ty nemoci, které jsi měl, podbarvi červeně.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54188" y="4440238"/>
            <a:ext cx="1377950" cy="46196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KAŠEL</a:t>
            </a:r>
            <a:endParaRPr lang="cs-CZ" sz="2400" b="1" dirty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2480" name="TextovéPole 5"/>
          <p:cNvSpPr txBox="1">
            <a:spLocks noChangeArrowheads="1"/>
          </p:cNvSpPr>
          <p:nvPr/>
        </p:nvSpPr>
        <p:spPr bwMode="auto">
          <a:xfrm>
            <a:off x="7908925" y="1287463"/>
            <a:ext cx="4206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5.</a:t>
            </a:r>
          </a:p>
        </p:txBody>
      </p:sp>
      <p:sp>
        <p:nvSpPr>
          <p:cNvPr id="62481" name="TextovéPole 19"/>
          <p:cNvSpPr txBox="1">
            <a:spLocks noChangeArrowheads="1"/>
          </p:cNvSpPr>
          <p:nvPr/>
        </p:nvSpPr>
        <p:spPr bwMode="auto">
          <a:xfrm>
            <a:off x="7966075" y="2600325"/>
            <a:ext cx="420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6.</a:t>
            </a:r>
          </a:p>
        </p:txBody>
      </p:sp>
      <p:sp>
        <p:nvSpPr>
          <p:cNvPr id="62482" name="TextovéPole 20"/>
          <p:cNvSpPr txBox="1">
            <a:spLocks noChangeArrowheads="1"/>
          </p:cNvSpPr>
          <p:nvPr/>
        </p:nvSpPr>
        <p:spPr bwMode="auto">
          <a:xfrm>
            <a:off x="7972425" y="3914775"/>
            <a:ext cx="422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7.</a:t>
            </a:r>
          </a:p>
        </p:txBody>
      </p:sp>
      <p:sp>
        <p:nvSpPr>
          <p:cNvPr id="62483" name="TextovéPole 21"/>
          <p:cNvSpPr txBox="1">
            <a:spLocks noChangeArrowheads="1"/>
          </p:cNvSpPr>
          <p:nvPr/>
        </p:nvSpPr>
        <p:spPr bwMode="auto">
          <a:xfrm>
            <a:off x="7972425" y="5229225"/>
            <a:ext cx="422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 b="1">
                <a:solidFill>
                  <a:srgbClr val="92D050"/>
                </a:solidFill>
                <a:latin typeface="Garamond" pitchFamily="18" charset="0"/>
              </a:rPr>
              <a:t>8.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908050"/>
            <a:ext cx="3816350" cy="78486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Jíme ovoce a zeleninu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Často plaveme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Sportujeme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rgbClr val="00B050"/>
                </a:solidFill>
                <a:latin typeface="+mn-lt"/>
                <a:cs typeface="+mn-cs"/>
              </a:rPr>
              <a:t>Přiměřeně se oblékáme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Málo spíme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Myjeme si ruce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Běháme v přírodě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400" b="1" dirty="0">
                <a:solidFill>
                  <a:srgbClr val="0070C0"/>
                </a:solidFill>
                <a:latin typeface="+mn-lt"/>
                <a:cs typeface="+mn-cs"/>
              </a:rPr>
              <a:t>Sedíme hodně u televize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2400" dirty="0">
              <a:latin typeface="+mn-lt"/>
              <a:cs typeface="+mn-cs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292725" y="1052513"/>
          <a:ext cx="1727200" cy="446405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64096"/>
                <a:gridCol w="864096"/>
              </a:tblGrid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A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E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N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O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Í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/>
                </a:tc>
              </a:tr>
              <a:tr h="5580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3519" name="TextovéPole 5"/>
          <p:cNvSpPr txBox="1">
            <a:spLocks noChangeArrowheads="1"/>
          </p:cNvSpPr>
          <p:nvPr/>
        </p:nvSpPr>
        <p:spPr bwMode="auto">
          <a:xfrm>
            <a:off x="5541963" y="1139825"/>
            <a:ext cx="33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O</a:t>
            </a:r>
          </a:p>
        </p:txBody>
      </p:sp>
      <p:sp>
        <p:nvSpPr>
          <p:cNvPr id="63520" name="TextovéPole 7"/>
          <p:cNvSpPr txBox="1">
            <a:spLocks noChangeArrowheads="1"/>
          </p:cNvSpPr>
          <p:nvPr/>
        </p:nvSpPr>
        <p:spPr bwMode="auto">
          <a:xfrm>
            <a:off x="5395913" y="677863"/>
            <a:ext cx="781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ANO</a:t>
            </a:r>
          </a:p>
        </p:txBody>
      </p:sp>
      <p:sp>
        <p:nvSpPr>
          <p:cNvPr id="63521" name="TextovéPole 8"/>
          <p:cNvSpPr txBox="1">
            <a:spLocks noChangeArrowheads="1"/>
          </p:cNvSpPr>
          <p:nvPr/>
        </p:nvSpPr>
        <p:spPr bwMode="auto">
          <a:xfrm>
            <a:off x="6318250" y="677863"/>
            <a:ext cx="538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NE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292725" y="5516563"/>
          <a:ext cx="1727200" cy="57626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64096"/>
                <a:gridCol w="864096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    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717675" y="188913"/>
            <a:ext cx="506730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Jak předcházíme nemocem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?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3531" name="TextovéPole 11"/>
          <p:cNvSpPr txBox="1">
            <a:spLocks noChangeArrowheads="1"/>
          </p:cNvSpPr>
          <p:nvPr/>
        </p:nvSpPr>
        <p:spPr bwMode="auto">
          <a:xfrm>
            <a:off x="5600700" y="5903913"/>
            <a:ext cx="336391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>
              <a:solidFill>
                <a:srgbClr val="00B0F0"/>
              </a:solidFill>
              <a:latin typeface="Franklin Gothic Book" pitchFamily="34" charset="0"/>
            </a:endParaRPr>
          </a:p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-   -   -   -   -   -   -   -   -</a:t>
            </a:r>
          </a:p>
        </p:txBody>
      </p:sp>
      <p:sp>
        <p:nvSpPr>
          <p:cNvPr id="63532" name="TextovéPole 12"/>
          <p:cNvSpPr txBox="1">
            <a:spLocks noChangeArrowheads="1"/>
          </p:cNvSpPr>
          <p:nvPr/>
        </p:nvSpPr>
        <p:spPr bwMode="auto">
          <a:xfrm>
            <a:off x="4394200" y="6232525"/>
            <a:ext cx="12128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Tajenka: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234113" y="6110288"/>
            <a:ext cx="4032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U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616700" y="6116638"/>
            <a:ext cx="37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Ž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967538" y="6111875"/>
            <a:ext cx="411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O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358063" y="6118225"/>
            <a:ext cx="377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V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715250" y="6119813"/>
            <a:ext cx="376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Á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072438" y="6113463"/>
            <a:ext cx="4191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N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8470900" y="6113463"/>
            <a:ext cx="274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Í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503863" y="6108700"/>
            <a:ext cx="41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O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894388" y="6115050"/>
            <a:ext cx="360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B0F0"/>
                </a:solidFill>
                <a:latin typeface="Franklin Gothic Book" pitchFamily="34" charset="0"/>
              </a:rPr>
              <a:t>T</a:t>
            </a:r>
          </a:p>
        </p:txBody>
      </p:sp>
      <p:pic>
        <p:nvPicPr>
          <p:cNvPr id="63542" name="Picture 3" descr="C:\Documents and Settings\Standard\Local Settings\Temporary Internet Files\Content.IE5\M6P1ILGH\MC90035607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8" y="306388"/>
            <a:ext cx="728662" cy="5857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5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25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Obdélník 1"/>
          <p:cNvSpPr>
            <a:spLocks noChangeArrowheads="1"/>
          </p:cNvSpPr>
          <p:nvPr/>
        </p:nvSpPr>
        <p:spPr bwMode="auto">
          <a:xfrm>
            <a:off x="1258888" y="1989138"/>
            <a:ext cx="30527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www. </a:t>
            </a:r>
            <a:r>
              <a:rPr lang="cs-CZ"/>
              <a:t>Office.</a:t>
            </a:r>
            <a:r>
              <a:rPr lang="cs-CZ">
                <a:latin typeface="Trebuchet MS" pitchFamily="34" charset="0"/>
              </a:rPr>
              <a:t>microsoft. com</a:t>
            </a:r>
          </a:p>
        </p:txBody>
      </p:sp>
      <p:sp>
        <p:nvSpPr>
          <p:cNvPr id="64514" name="TextovéPole 2"/>
          <p:cNvSpPr txBox="1">
            <a:spLocks noChangeArrowheads="1"/>
          </p:cNvSpPr>
          <p:nvPr/>
        </p:nvSpPr>
        <p:spPr bwMode="auto">
          <a:xfrm>
            <a:off x="1116013" y="1052513"/>
            <a:ext cx="7953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BlackTie">
    <a:dk1>
      <a:srgbClr val="000000"/>
    </a:dk1>
    <a:lt1>
      <a:srgbClr val="FFFFFF"/>
    </a:lt1>
    <a:dk2>
      <a:srgbClr val="46464A"/>
    </a:dk2>
    <a:lt2>
      <a:srgbClr val="E3DCCF"/>
    </a:lt2>
    <a:accent1>
      <a:srgbClr val="6F6F74"/>
    </a:accent1>
    <a:accent2>
      <a:srgbClr val="A7B789"/>
    </a:accent2>
    <a:accent3>
      <a:srgbClr val="BEAE98"/>
    </a:accent3>
    <a:accent4>
      <a:srgbClr val="92A9B9"/>
    </a:accent4>
    <a:accent5>
      <a:srgbClr val="9C8265"/>
    </a:accent5>
    <a:accent6>
      <a:srgbClr val="8D6974"/>
    </a:accent6>
    <a:hlink>
      <a:srgbClr val="67AABF"/>
    </a:hlink>
    <a:folHlink>
      <a:srgbClr val="B1B5AB"/>
    </a:folHlink>
  </a:clrScheme>
</a:themeOverride>
</file>

<file path=ppt/theme/themeOverride3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324</Words>
  <Application>Microsoft Office PowerPoint</Application>
  <PresentationFormat>On-screen Show (4:3)</PresentationFormat>
  <Paragraphs>158</Paragraphs>
  <Slides>11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Šablona návrhu</vt:lpstr>
      </vt:variant>
      <vt:variant>
        <vt:i4>23</vt:i4>
      </vt:variant>
      <vt:variant>
        <vt:lpstr>Nadpisy snímků</vt:lpstr>
      </vt:variant>
      <vt:variant>
        <vt:i4>11</vt:i4>
      </vt:variant>
    </vt:vector>
  </HeadingPairs>
  <TitlesOfParts>
    <vt:vector size="45" baseType="lpstr">
      <vt:lpstr>Trebuchet MS</vt:lpstr>
      <vt:lpstr>Arial</vt:lpstr>
      <vt:lpstr>Georgia</vt:lpstr>
      <vt:lpstr>Calibri</vt:lpstr>
      <vt:lpstr>Franklin Gothic Medium</vt:lpstr>
      <vt:lpstr>Franklin Gothic Book</vt:lpstr>
      <vt:lpstr>Wingdings 2</vt:lpstr>
      <vt:lpstr>Garamond</vt:lpstr>
      <vt:lpstr>Tunga</vt:lpstr>
      <vt:lpstr>Tahoma</vt:lpstr>
      <vt:lpstr>Wingdings</vt:lpstr>
      <vt:lpstr>Aerodynamika</vt:lpstr>
      <vt:lpstr>Cesta</vt:lpstr>
      <vt:lpstr>BlackTie</vt:lpstr>
      <vt:lpstr>Bohatý</vt:lpstr>
      <vt:lpstr>Aerodynamika</vt:lpstr>
      <vt:lpstr>Aerodynamika</vt:lpstr>
      <vt:lpstr>Aerodynamika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BlackTie</vt:lpstr>
      <vt:lpstr>BlackTie</vt:lpstr>
      <vt:lpstr>BlackTie</vt:lpstr>
      <vt:lpstr>BlackTie</vt:lpstr>
      <vt:lpstr>Bohatý</vt:lpstr>
      <vt:lpstr>Bohatý</vt:lpstr>
      <vt:lpstr>Bohatý</vt:lpstr>
      <vt:lpstr>Bohatý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SEŘAĎ NÁZVY NEMOCÍ PODLE ABECEDY</vt:lpstr>
      <vt:lpstr>SEŘAĎ NÁZVY NEMOCÍ PODLE ABECEDY</vt:lpstr>
      <vt:lpstr>Snímek 10</vt:lpstr>
      <vt:lpstr>Snímek 11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 a úraz</dc:title>
  <dc:creator>Your User Name</dc:creator>
  <cp:lastModifiedBy>DUM</cp:lastModifiedBy>
  <cp:revision>58</cp:revision>
  <dcterms:created xsi:type="dcterms:W3CDTF">2013-12-04T12:54:14Z</dcterms:created>
  <dcterms:modified xsi:type="dcterms:W3CDTF">2014-02-27T14:54:09Z</dcterms:modified>
</cp:coreProperties>
</file>