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75" r:id="rId3"/>
    <p:sldId id="276" r:id="rId4"/>
    <p:sldId id="274" r:id="rId5"/>
    <p:sldId id="262" r:id="rId6"/>
    <p:sldId id="278" r:id="rId7"/>
    <p:sldId id="264" r:id="rId8"/>
    <p:sldId id="279" r:id="rId9"/>
    <p:sldId id="259" r:id="rId10"/>
    <p:sldId id="268" r:id="rId11"/>
    <p:sldId id="269" r:id="rId12"/>
    <p:sldId id="284" r:id="rId13"/>
    <p:sldId id="267" r:id="rId14"/>
    <p:sldId id="280" r:id="rId15"/>
    <p:sldId id="281" r:id="rId16"/>
    <p:sldId id="282" r:id="rId17"/>
    <p:sldId id="28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5109" autoAdjust="0"/>
  </p:normalViewPr>
  <p:slideViewPr>
    <p:cSldViewPr>
      <p:cViewPr varScale="1">
        <p:scale>
          <a:sx n="97" d="100"/>
          <a:sy n="97" d="100"/>
        </p:scale>
        <p:origin x="-114" y="-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736EE-89D9-41CC-A16E-1314293A258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646FA6-D12E-4240-AE04-718089164AB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423522-6710-47EA-AF1E-1FF3B9E620D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BB20D7-544D-419F-8725-96B76D592CC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837B92-2132-49C4-A282-F54F32816B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2D11B7-5DAA-4AE2-ACEE-6BE48B1D02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E69984-1002-412C-A7F4-ED1C997174F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DB0B2E-FB0F-4948-90BF-C31D470341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4FA95F-EAB3-47F5-9038-1E4E0A65360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0FE31B-E2C7-49E6-B300-46A8911B33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C8BBD5-57FF-48B1-BFF7-BFFF39A7B25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8016F29-32D2-40BF-9EB6-8D584092F45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hecker dir="vert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commons.wikimedia.org/wiki/File:Math_lecture_at_TKK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http://upload.wikimedia.org/wikipedia/commons/thumb/3/34/Math_lecture_at_TKK.JPG/220px-Math_lecture_at_TKK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commons.wikimedia.org/wiki/File:Mammuthus_meridionalis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http://upload.wikimedia.org/wikipedia/commons/thumb/9/92/Mammuthus_meridionalis.JPG/220px-Mammuthus_meridionalis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commons.wikimedia.org/wiki/File:TheOldManGregorioFuentes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http://upload.wikimedia.org/wikipedia/commons/thumb/9/93/TheOldManGregorioFuentes.jpg/220px-TheOldManGregorioFuentes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mmuthus_meridionalis.JPG" TargetMode="External"/><Relationship Id="rId2" Type="http://schemas.openxmlformats.org/officeDocument/2006/relationships/hyperlink" Target="http://commons.wikimedia.org/wiki/File:Math_lecture_at_TKK.JPG?uselang=cs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ommons.wikimedia.org/wiki/File:TheOldManGregorioFuent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817" name="Group 49"/>
          <p:cNvGraphicFramePr>
            <a:graphicFrameLocks noGrp="1"/>
          </p:cNvGraphicFramePr>
          <p:nvPr/>
        </p:nvGraphicFramePr>
        <p:xfrm>
          <a:off x="1066800" y="838200"/>
          <a:ext cx="7391400" cy="3826638"/>
        </p:xfrm>
        <a:graphic>
          <a:graphicData uri="http://schemas.openxmlformats.org/drawingml/2006/table">
            <a:tbl>
              <a:tblPr/>
              <a:tblGrid>
                <a:gridCol w="1712913"/>
                <a:gridCol w="2071687"/>
                <a:gridCol w="909638"/>
                <a:gridCol w="149225"/>
                <a:gridCol w="150812"/>
                <a:gridCol w="438150"/>
                <a:gridCol w="1104900"/>
                <a:gridCol w="854075"/>
              </a:tblGrid>
              <a:tr h="885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Obchodní akademie a St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ř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Osvobodite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lů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3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CZ.1.07/1.5.00/34.0052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3.2_13_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Společenské vědy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Zdravý životní styl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Celoživotní vzdělávání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Hana Topičová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20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leden 2014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1. – 3. ročník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3538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slouží k všeobecnému seznámení žáků s problematikou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celoživotního vzdělávání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Materiál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může být použit jak ve výkladové tak opakovací části vyučovací hodiny. Součástí materiálu jsou otázky a úkoly podchycující všeobecné povědomí žáků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 celoživotním vzdělávání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2663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 s otázkami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úkoly pro žáky v oblasti problematiky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celoživotního vzdělávání.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Prezentaci lze využít v průřezovém tématu „výchova ke zdraví“.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 žáků: 15 – 19 let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32813" name="Group 45"/>
          <p:cNvGrpSpPr>
            <a:grpSpLocks/>
          </p:cNvGrpSpPr>
          <p:nvPr/>
        </p:nvGrpSpPr>
        <p:grpSpPr bwMode="auto">
          <a:xfrm>
            <a:off x="1676400" y="914400"/>
            <a:ext cx="3890963" cy="774700"/>
            <a:chOff x="1104" y="576"/>
            <a:chExt cx="2451" cy="488"/>
          </a:xfrm>
        </p:grpSpPr>
        <p:pic>
          <p:nvPicPr>
            <p:cNvPr id="32814" name="Picture 46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04" y="576"/>
              <a:ext cx="1828" cy="488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pic>
          <p:nvPicPr>
            <p:cNvPr id="32815" name="Picture 47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90" y="615"/>
              <a:ext cx="365" cy="36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</p:grpSp>
      <p:sp>
        <p:nvSpPr>
          <p:cNvPr id="32816" name="Rectangle 55"/>
          <p:cNvSpPr>
            <a:spLocks noChangeArrowheads="1"/>
          </p:cNvSpPr>
          <p:nvPr/>
        </p:nvSpPr>
        <p:spPr bwMode="auto">
          <a:xfrm>
            <a:off x="1143000" y="5410200"/>
            <a:ext cx="7162800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buSzPct val="100000"/>
            </a:pPr>
            <a:r>
              <a:rPr lang="cs-CZ" sz="1100" i="1">
                <a:solidFill>
                  <a:srgbClr val="898989"/>
                </a:solidFill>
                <a:latin typeface="Calibri" pitchFamily="34" charset="0"/>
                <a:cs typeface="Lucida Sans Unicode" pitchFamily="34" charset="0"/>
              </a:rPr>
              <a:t>Autorem materiálu a všech jeho částí, není-li uvedeno jinak, je  Mgr. Hana Topičová.</a:t>
            </a:r>
            <a:br>
              <a:rPr lang="cs-CZ" sz="1100" i="1">
                <a:solidFill>
                  <a:srgbClr val="898989"/>
                </a:solidFill>
                <a:latin typeface="Calibri" pitchFamily="34" charset="0"/>
                <a:cs typeface="Lucida Sans Unicode" pitchFamily="34" charset="0"/>
              </a:rPr>
            </a:br>
            <a:r>
              <a:rPr lang="cs-CZ" sz="1100" i="1">
                <a:solidFill>
                  <a:srgbClr val="898989"/>
                </a:solidFill>
                <a:latin typeface="Calibri" pitchFamily="34" charset="0"/>
                <a:cs typeface="Lucida Sans Unicode" pitchFamily="34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</p:txBody>
      </p:sp>
    </p:spTree>
  </p:cSld>
  <p:clrMapOvr>
    <a:masterClrMapping/>
  </p:clrMapOvr>
  <p:transition>
    <p:checke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Vzdělávání</a:t>
            </a:r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838200" y="1752600"/>
            <a:ext cx="5991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Cílem každého člověka je vést spokojený život.</a:t>
            </a:r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546100" y="4114800"/>
            <a:ext cx="8597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úspěch v práci - být lepší ve svém oboru, jít s dobou, změna oboru</a:t>
            </a:r>
          </a:p>
        </p:txBody>
      </p:sp>
      <p:sp>
        <p:nvSpPr>
          <p:cNvPr id="21509" name="Text Box 5"/>
          <p:cNvSpPr txBox="1">
            <a:spLocks noChangeArrowheads="1"/>
          </p:cNvSpPr>
          <p:nvPr/>
        </p:nvSpPr>
        <p:spPr bwMode="auto">
          <a:xfrm>
            <a:off x="533400" y="4495800"/>
            <a:ext cx="2978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hmotné zabezpečení</a:t>
            </a:r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838200" y="2286000"/>
            <a:ext cx="6207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i="1"/>
              <a:t>Co si představujete pod pojmem spokojený život?</a:t>
            </a:r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762000" y="2819400"/>
            <a:ext cx="4716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Pro každého je to něco jiného – např.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533400" y="4876800"/>
            <a:ext cx="4672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rozšiřování svých zálib a koníčků </a:t>
            </a:r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533400" y="5257800"/>
            <a:ext cx="4079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zachování si duševní svěžesti</a:t>
            </a:r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762000" y="5791200"/>
            <a:ext cx="83820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Toto vše jsou důvody k celoživotnímu vzdělávání,                          které se v dnešní době stává nutností.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762000" y="3276600"/>
            <a:ext cx="65738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Samozřejmostí je zdraví, láska, přátelé, rodina apod.</a:t>
            </a:r>
          </a:p>
        </p:txBody>
      </p:sp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762000" y="3733800"/>
            <a:ext cx="4089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Důležité pro spokojený život je: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autoUpdateAnimBg="0"/>
      <p:bldP spid="21508" grpId="0" autoUpdateAnimBg="0"/>
      <p:bldP spid="21509" grpId="0" autoUpdateAnimBg="0"/>
      <p:bldP spid="21511" grpId="0" autoUpdateAnimBg="0"/>
      <p:bldP spid="21512" grpId="0" autoUpdateAnimBg="0"/>
      <p:bldP spid="21513" grpId="0" autoUpdateAnimBg="0"/>
      <p:bldP spid="21514" grpId="0" autoUpdateAnimBg="0"/>
      <p:bldP spid="21515" grpId="0" autoUpdateAnimBg="0"/>
      <p:bldP spid="21516" grpId="0" autoUpdateAnimBg="0"/>
      <p:bldP spid="2151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Získání základů vzdělání</a:t>
            </a:r>
          </a:p>
        </p:txBody>
      </p:sp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457200" y="1676400"/>
            <a:ext cx="8153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Získat vzdělání umožňuje občanům školský systém.</a:t>
            </a:r>
          </a:p>
        </p:txBody>
      </p:sp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533400" y="2286000"/>
            <a:ext cx="7891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Po jeho ukončení záleží na každém, jak se bude dále vzdělávat.</a:t>
            </a:r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381000" y="2971800"/>
            <a:ext cx="8382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Dobré vzdělání není v dnešní době přepychem, ale nutností.</a:t>
            </a:r>
          </a:p>
        </p:txBody>
      </p:sp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457200" y="3733800"/>
            <a:ext cx="83978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Kromě studia na školách lze využít nabídek různých                     vzdělávacích agentur.</a:t>
            </a:r>
          </a:p>
        </p:txBody>
      </p:sp>
      <p:sp>
        <p:nvSpPr>
          <p:cNvPr id="22535" name="Text Box 7"/>
          <p:cNvSpPr txBox="1">
            <a:spLocks noChangeArrowheads="1"/>
          </p:cNvSpPr>
          <p:nvPr/>
        </p:nvSpPr>
        <p:spPr bwMode="auto">
          <a:xfrm>
            <a:off x="533400" y="4800600"/>
            <a:ext cx="84740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Také úřady práce pořádají kurzy pro doplnění vzdělání                                   či rekvalifikaci (získání nové kvalifikace).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autoUpdateAnimBg="0"/>
      <p:bldP spid="22532" grpId="0" autoUpdateAnimBg="0"/>
      <p:bldP spid="22533" grpId="0" autoUpdateAnimBg="0"/>
      <p:bldP spid="22534" grpId="0" autoUpdateAnimBg="0"/>
      <p:bldP spid="22535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r>
              <a:rPr lang="cs-CZ"/>
              <a:t>Systém vzdělávání v ČR</a:t>
            </a:r>
          </a:p>
        </p:txBody>
      </p:sp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1447800" y="1295400"/>
            <a:ext cx="62484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předškolní vzdělávání</a:t>
            </a:r>
          </a:p>
          <a:p>
            <a:pPr algn="ctr"/>
            <a:r>
              <a:rPr lang="cs-CZ" sz="1800"/>
              <a:t>2 – 6 let</a:t>
            </a:r>
          </a:p>
          <a:p>
            <a:pPr algn="ctr"/>
            <a:r>
              <a:rPr lang="cs-CZ" sz="1800"/>
              <a:t>mateřské školy</a:t>
            </a:r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1524000" y="2362200"/>
            <a:ext cx="62484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200"/>
              <a:t>povinná devítiletá školní docházka</a:t>
            </a:r>
            <a:r>
              <a:rPr lang="cs-CZ"/>
              <a:t> </a:t>
            </a:r>
          </a:p>
          <a:p>
            <a:pPr algn="ctr"/>
            <a:r>
              <a:rPr lang="cs-CZ" sz="1800"/>
              <a:t>6 – 15 let</a:t>
            </a:r>
          </a:p>
          <a:p>
            <a:pPr algn="ctr"/>
            <a:r>
              <a:rPr lang="cs-CZ" sz="1800"/>
              <a:t>základní školy</a:t>
            </a: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1524000" y="3352800"/>
            <a:ext cx="6248400" cy="762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200"/>
              <a:t>střední vzdělávání</a:t>
            </a:r>
          </a:p>
          <a:p>
            <a:pPr algn="ctr"/>
            <a:r>
              <a:rPr lang="cs-CZ" sz="1800"/>
              <a:t>15 - 26 let</a:t>
            </a:r>
          </a:p>
        </p:txBody>
      </p:sp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1143000" y="4114800"/>
            <a:ext cx="23622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1600"/>
              <a:t>se závěrečným vysvědčením</a:t>
            </a:r>
          </a:p>
          <a:p>
            <a:pPr algn="ctr"/>
            <a:r>
              <a:rPr lang="cs-CZ" sz="1400"/>
              <a:t>praktické školy</a:t>
            </a:r>
          </a:p>
        </p:txBody>
      </p:sp>
      <p:sp>
        <p:nvSpPr>
          <p:cNvPr id="20487" name="Rectangle 7"/>
          <p:cNvSpPr>
            <a:spLocks noChangeArrowheads="1"/>
          </p:cNvSpPr>
          <p:nvPr/>
        </p:nvSpPr>
        <p:spPr bwMode="auto">
          <a:xfrm>
            <a:off x="3657600" y="4114800"/>
            <a:ext cx="23622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1600"/>
              <a:t>s výučním listem</a:t>
            </a:r>
          </a:p>
          <a:p>
            <a:pPr algn="ctr"/>
            <a:r>
              <a:rPr lang="cs-CZ" sz="1400"/>
              <a:t>SOU</a:t>
            </a:r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6172200" y="4114800"/>
            <a:ext cx="23622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1600"/>
              <a:t>s maturitní zkouškou</a:t>
            </a:r>
          </a:p>
          <a:p>
            <a:pPr algn="ctr"/>
            <a:r>
              <a:rPr lang="cs-CZ" sz="1400"/>
              <a:t>gymnázia, SOŠ</a:t>
            </a:r>
          </a:p>
        </p:txBody>
      </p:sp>
      <p:sp>
        <p:nvSpPr>
          <p:cNvPr id="20489" name="Rectangle 9"/>
          <p:cNvSpPr>
            <a:spLocks noChangeArrowheads="1"/>
          </p:cNvSpPr>
          <p:nvPr/>
        </p:nvSpPr>
        <p:spPr bwMode="auto">
          <a:xfrm>
            <a:off x="838200" y="4876800"/>
            <a:ext cx="3505200" cy="533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200"/>
              <a:t>vyšší odborné vzdělávání</a:t>
            </a:r>
          </a:p>
          <a:p>
            <a:pPr algn="ctr"/>
            <a:r>
              <a:rPr lang="cs-CZ" sz="1800"/>
              <a:t>19 - 26 let</a:t>
            </a:r>
          </a:p>
        </p:txBody>
      </p:sp>
      <p:sp>
        <p:nvSpPr>
          <p:cNvPr id="20490" name="Rectangle 10"/>
          <p:cNvSpPr>
            <a:spLocks noChangeArrowheads="1"/>
          </p:cNvSpPr>
          <p:nvPr/>
        </p:nvSpPr>
        <p:spPr bwMode="auto">
          <a:xfrm>
            <a:off x="4724400" y="4876800"/>
            <a:ext cx="3505200" cy="533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200"/>
              <a:t>vysoké školy</a:t>
            </a:r>
          </a:p>
          <a:p>
            <a:pPr algn="ctr"/>
            <a:r>
              <a:rPr lang="cs-CZ" sz="1800"/>
              <a:t>19 - 26 let</a:t>
            </a:r>
          </a:p>
        </p:txBody>
      </p:sp>
      <p:sp>
        <p:nvSpPr>
          <p:cNvPr id="20491" name="Rectangle 11"/>
          <p:cNvSpPr>
            <a:spLocks noChangeArrowheads="1"/>
          </p:cNvSpPr>
          <p:nvPr/>
        </p:nvSpPr>
        <p:spPr bwMode="auto">
          <a:xfrm>
            <a:off x="4419600" y="5410200"/>
            <a:ext cx="1219200" cy="533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1400"/>
              <a:t>bakalářské </a:t>
            </a:r>
          </a:p>
          <a:p>
            <a:pPr algn="ctr"/>
            <a:r>
              <a:rPr lang="cs-CZ" sz="1400"/>
              <a:t>studium – Bc.</a:t>
            </a:r>
          </a:p>
        </p:txBody>
      </p:sp>
      <p:sp>
        <p:nvSpPr>
          <p:cNvPr id="20492" name="Rectangle 12"/>
          <p:cNvSpPr>
            <a:spLocks noChangeArrowheads="1"/>
          </p:cNvSpPr>
          <p:nvPr/>
        </p:nvSpPr>
        <p:spPr bwMode="auto">
          <a:xfrm>
            <a:off x="5715000" y="5410200"/>
            <a:ext cx="1447800" cy="533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1400"/>
              <a:t>magisterské</a:t>
            </a:r>
          </a:p>
          <a:p>
            <a:pPr algn="ctr"/>
            <a:r>
              <a:rPr lang="cs-CZ" sz="1400"/>
              <a:t>studium – Mgr., Ing.</a:t>
            </a:r>
          </a:p>
        </p:txBody>
      </p:sp>
      <p:sp>
        <p:nvSpPr>
          <p:cNvPr id="20493" name="Rectangle 13"/>
          <p:cNvSpPr>
            <a:spLocks noChangeArrowheads="1"/>
          </p:cNvSpPr>
          <p:nvPr/>
        </p:nvSpPr>
        <p:spPr bwMode="auto">
          <a:xfrm>
            <a:off x="7239000" y="5410200"/>
            <a:ext cx="1219200" cy="533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1400"/>
              <a:t>doktorské</a:t>
            </a:r>
          </a:p>
          <a:p>
            <a:pPr algn="ctr"/>
            <a:r>
              <a:rPr lang="cs-CZ" sz="1400"/>
              <a:t>programy</a:t>
            </a:r>
          </a:p>
        </p:txBody>
      </p:sp>
      <p:sp>
        <p:nvSpPr>
          <p:cNvPr id="20494" name="Rectangle 14"/>
          <p:cNvSpPr>
            <a:spLocks noChangeArrowheads="1"/>
          </p:cNvSpPr>
          <p:nvPr/>
        </p:nvSpPr>
        <p:spPr bwMode="auto">
          <a:xfrm>
            <a:off x="1143000" y="6096000"/>
            <a:ext cx="7162800" cy="609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200"/>
              <a:t>CELOŽIVOTNÍ VZDĚLÁVÁNÍ</a:t>
            </a:r>
            <a:r>
              <a:rPr lang="cs-CZ"/>
              <a:t> </a:t>
            </a:r>
          </a:p>
          <a:p>
            <a:pPr algn="ctr"/>
            <a:r>
              <a:rPr lang="cs-CZ" sz="1800"/>
              <a:t>15 let – do konce života</a:t>
            </a:r>
          </a:p>
        </p:txBody>
      </p:sp>
      <p:sp>
        <p:nvSpPr>
          <p:cNvPr id="20495" name="Line 15"/>
          <p:cNvSpPr>
            <a:spLocks noChangeShapeType="1"/>
          </p:cNvSpPr>
          <p:nvPr/>
        </p:nvSpPr>
        <p:spPr bwMode="auto">
          <a:xfrm>
            <a:off x="4572000" y="2133600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496" name="Line 16"/>
          <p:cNvSpPr>
            <a:spLocks noChangeShapeType="1"/>
          </p:cNvSpPr>
          <p:nvPr/>
        </p:nvSpPr>
        <p:spPr bwMode="auto">
          <a:xfrm flipH="1">
            <a:off x="4572000" y="32004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00" name="Line 20"/>
          <p:cNvSpPr>
            <a:spLocks noChangeShapeType="1"/>
          </p:cNvSpPr>
          <p:nvPr/>
        </p:nvSpPr>
        <p:spPr bwMode="auto">
          <a:xfrm>
            <a:off x="6096000" y="47244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20519" name="Group 39"/>
          <p:cNvGrpSpPr>
            <a:grpSpLocks/>
          </p:cNvGrpSpPr>
          <p:nvPr/>
        </p:nvGrpSpPr>
        <p:grpSpPr bwMode="auto">
          <a:xfrm>
            <a:off x="2743200" y="4572000"/>
            <a:ext cx="4572000" cy="304800"/>
            <a:chOff x="1728" y="2880"/>
            <a:chExt cx="2880" cy="192"/>
          </a:xfrm>
        </p:grpSpPr>
        <p:grpSp>
          <p:nvGrpSpPr>
            <p:cNvPr id="20517" name="Group 37"/>
            <p:cNvGrpSpPr>
              <a:grpSpLocks/>
            </p:cNvGrpSpPr>
            <p:nvPr/>
          </p:nvGrpSpPr>
          <p:grpSpPr bwMode="auto">
            <a:xfrm>
              <a:off x="1728" y="2880"/>
              <a:ext cx="2880" cy="96"/>
              <a:chOff x="1728" y="2880"/>
              <a:chExt cx="2880" cy="96"/>
            </a:xfrm>
          </p:grpSpPr>
          <p:sp>
            <p:nvSpPr>
              <p:cNvPr id="20497" name="Line 17"/>
              <p:cNvSpPr>
                <a:spLocks noChangeShapeType="1"/>
              </p:cNvSpPr>
              <p:nvPr/>
            </p:nvSpPr>
            <p:spPr bwMode="auto">
              <a:xfrm>
                <a:off x="4608" y="2880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498" name="Line 18"/>
              <p:cNvSpPr>
                <a:spLocks noChangeShapeType="1"/>
              </p:cNvSpPr>
              <p:nvPr/>
            </p:nvSpPr>
            <p:spPr bwMode="auto">
              <a:xfrm flipH="1">
                <a:off x="1728" y="2976"/>
                <a:ext cx="288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0501" name="Line 21"/>
            <p:cNvSpPr>
              <a:spLocks noChangeShapeType="1"/>
            </p:cNvSpPr>
            <p:nvPr/>
          </p:nvSpPr>
          <p:spPr bwMode="auto">
            <a:xfrm>
              <a:off x="1728" y="2976"/>
              <a:ext cx="0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20520" name="Group 40"/>
          <p:cNvGrpSpPr>
            <a:grpSpLocks/>
          </p:cNvGrpSpPr>
          <p:nvPr/>
        </p:nvGrpSpPr>
        <p:grpSpPr bwMode="auto">
          <a:xfrm>
            <a:off x="685800" y="2743200"/>
            <a:ext cx="8001000" cy="3733800"/>
            <a:chOff x="432" y="1728"/>
            <a:chExt cx="5040" cy="2352"/>
          </a:xfrm>
        </p:grpSpPr>
        <p:grpSp>
          <p:nvGrpSpPr>
            <p:cNvPr id="20514" name="Group 34"/>
            <p:cNvGrpSpPr>
              <a:grpSpLocks/>
            </p:cNvGrpSpPr>
            <p:nvPr/>
          </p:nvGrpSpPr>
          <p:grpSpPr bwMode="auto">
            <a:xfrm>
              <a:off x="432" y="1728"/>
              <a:ext cx="528" cy="2256"/>
              <a:chOff x="432" y="1728"/>
              <a:chExt cx="528" cy="2256"/>
            </a:xfrm>
          </p:grpSpPr>
          <p:sp>
            <p:nvSpPr>
              <p:cNvPr id="20502" name="Line 22"/>
              <p:cNvSpPr>
                <a:spLocks noChangeShapeType="1"/>
              </p:cNvSpPr>
              <p:nvPr/>
            </p:nvSpPr>
            <p:spPr bwMode="auto">
              <a:xfrm flipH="1">
                <a:off x="432" y="1728"/>
                <a:ext cx="528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0513" name="Group 33"/>
              <p:cNvGrpSpPr>
                <a:grpSpLocks/>
              </p:cNvGrpSpPr>
              <p:nvPr/>
            </p:nvGrpSpPr>
            <p:grpSpPr bwMode="auto">
              <a:xfrm>
                <a:off x="432" y="1728"/>
                <a:ext cx="288" cy="2256"/>
                <a:chOff x="432" y="1728"/>
                <a:chExt cx="288" cy="2256"/>
              </a:xfrm>
            </p:grpSpPr>
            <p:sp>
              <p:nvSpPr>
                <p:cNvPr id="20503" name="Line 23"/>
                <p:cNvSpPr>
                  <a:spLocks noChangeShapeType="1"/>
                </p:cNvSpPr>
                <p:nvPr/>
              </p:nvSpPr>
              <p:spPr bwMode="auto">
                <a:xfrm>
                  <a:off x="432" y="1728"/>
                  <a:ext cx="0" cy="225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0504" name="Line 24"/>
                <p:cNvSpPr>
                  <a:spLocks noChangeShapeType="1"/>
                </p:cNvSpPr>
                <p:nvPr/>
              </p:nvSpPr>
              <p:spPr bwMode="auto">
                <a:xfrm>
                  <a:off x="432" y="3984"/>
                  <a:ext cx="288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20518" name="Group 38"/>
            <p:cNvGrpSpPr>
              <a:grpSpLocks/>
            </p:cNvGrpSpPr>
            <p:nvPr/>
          </p:nvGrpSpPr>
          <p:grpSpPr bwMode="auto">
            <a:xfrm>
              <a:off x="1680" y="2352"/>
              <a:ext cx="3792" cy="1728"/>
              <a:chOff x="1680" y="2352"/>
              <a:chExt cx="3792" cy="1728"/>
            </a:xfrm>
          </p:grpSpPr>
          <p:grpSp>
            <p:nvGrpSpPr>
              <p:cNvPr id="20515" name="Group 35"/>
              <p:cNvGrpSpPr>
                <a:grpSpLocks/>
              </p:cNvGrpSpPr>
              <p:nvPr/>
            </p:nvGrpSpPr>
            <p:grpSpPr bwMode="auto">
              <a:xfrm>
                <a:off x="4896" y="2352"/>
                <a:ext cx="576" cy="1728"/>
                <a:chOff x="4896" y="2352"/>
                <a:chExt cx="576" cy="1728"/>
              </a:xfrm>
            </p:grpSpPr>
            <p:sp>
              <p:nvSpPr>
                <p:cNvPr id="20505" name="Line 25"/>
                <p:cNvSpPr>
                  <a:spLocks noChangeShapeType="1"/>
                </p:cNvSpPr>
                <p:nvPr/>
              </p:nvSpPr>
              <p:spPr bwMode="auto">
                <a:xfrm>
                  <a:off x="4896" y="2352"/>
                  <a:ext cx="576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0506" name="Line 26"/>
                <p:cNvSpPr>
                  <a:spLocks noChangeShapeType="1"/>
                </p:cNvSpPr>
                <p:nvPr/>
              </p:nvSpPr>
              <p:spPr bwMode="auto">
                <a:xfrm>
                  <a:off x="5472" y="2352"/>
                  <a:ext cx="0" cy="172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0507" name="Line 27"/>
                <p:cNvSpPr>
                  <a:spLocks noChangeShapeType="1"/>
                </p:cNvSpPr>
                <p:nvPr/>
              </p:nvSpPr>
              <p:spPr bwMode="auto">
                <a:xfrm flipH="1">
                  <a:off x="5232" y="4080"/>
                  <a:ext cx="240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20508" name="Line 28"/>
              <p:cNvSpPr>
                <a:spLocks noChangeShapeType="1"/>
              </p:cNvSpPr>
              <p:nvPr/>
            </p:nvSpPr>
            <p:spPr bwMode="auto">
              <a:xfrm>
                <a:off x="1680" y="3696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20516" name="Group 36"/>
              <p:cNvGrpSpPr>
                <a:grpSpLocks/>
              </p:cNvGrpSpPr>
              <p:nvPr/>
            </p:nvGrpSpPr>
            <p:grpSpPr bwMode="auto">
              <a:xfrm>
                <a:off x="5184" y="3264"/>
                <a:ext cx="192" cy="624"/>
                <a:chOff x="5184" y="3264"/>
                <a:chExt cx="192" cy="624"/>
              </a:xfrm>
            </p:grpSpPr>
            <p:sp>
              <p:nvSpPr>
                <p:cNvPr id="20509" name="Line 29"/>
                <p:cNvSpPr>
                  <a:spLocks noChangeShapeType="1"/>
                </p:cNvSpPr>
                <p:nvPr/>
              </p:nvSpPr>
              <p:spPr bwMode="auto">
                <a:xfrm>
                  <a:off x="5184" y="3264"/>
                  <a:ext cx="192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0510" name="Line 30"/>
                <p:cNvSpPr>
                  <a:spLocks noChangeShapeType="1"/>
                </p:cNvSpPr>
                <p:nvPr/>
              </p:nvSpPr>
              <p:spPr bwMode="auto">
                <a:xfrm>
                  <a:off x="5376" y="3264"/>
                  <a:ext cx="0" cy="62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0511" name="Line 31"/>
                <p:cNvSpPr>
                  <a:spLocks noChangeShapeType="1"/>
                </p:cNvSpPr>
                <p:nvPr/>
              </p:nvSpPr>
              <p:spPr bwMode="auto">
                <a:xfrm flipH="1">
                  <a:off x="5232" y="3888"/>
                  <a:ext cx="144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20512" name="Rectangle 32"/>
          <p:cNvSpPr>
            <a:spLocks noChangeArrowheads="1"/>
          </p:cNvSpPr>
          <p:nvPr/>
        </p:nvSpPr>
        <p:spPr bwMode="auto">
          <a:xfrm>
            <a:off x="1219200" y="5410200"/>
            <a:ext cx="26670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1400"/>
              <a:t>absolutorium </a:t>
            </a:r>
          </a:p>
          <a:p>
            <a:pPr algn="ctr"/>
            <a:r>
              <a:rPr lang="cs-CZ" sz="1400"/>
              <a:t>diplomovaný specialista – DiS.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0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20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2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20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05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0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75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75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animBg="1" autoUpdateAnimBg="0"/>
      <p:bldP spid="20484" grpId="0" animBg="1" autoUpdateAnimBg="0"/>
      <p:bldP spid="20485" grpId="0" animBg="1" autoUpdateAnimBg="0"/>
      <p:bldP spid="20486" grpId="0" animBg="1" autoUpdateAnimBg="0"/>
      <p:bldP spid="20487" grpId="0" animBg="1" autoUpdateAnimBg="0"/>
      <p:bldP spid="20488" grpId="0" animBg="1" autoUpdateAnimBg="0"/>
      <p:bldP spid="20489" grpId="0" animBg="1" autoUpdateAnimBg="0"/>
      <p:bldP spid="20490" grpId="0" animBg="1" autoUpdateAnimBg="0"/>
      <p:bldP spid="20491" grpId="0" animBg="1" autoUpdateAnimBg="0"/>
      <p:bldP spid="20492" grpId="0" animBg="1" autoUpdateAnimBg="0"/>
      <p:bldP spid="20493" grpId="0" animBg="1" autoUpdateAnimBg="0"/>
      <p:bldP spid="20494" grpId="0" animBg="1" autoUpdateAnimBg="0"/>
      <p:bldP spid="20495" grpId="0" animBg="1"/>
      <p:bldP spid="20496" grpId="0" animBg="1"/>
      <p:bldP spid="20500" grpId="0" animBg="1"/>
      <p:bldP spid="20512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Celoživotní vzdělávání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609600" y="18288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t"/>
            <a:r>
              <a:rPr lang="cs-CZ" b="1" i="1"/>
              <a:t> </a:t>
            </a:r>
            <a:r>
              <a:rPr lang="cs-CZ" b="1" i="1">
                <a:cs typeface="Arial" pitchFamily="34" charset="0"/>
              </a:rPr>
              <a:t>Co </a:t>
            </a:r>
            <a:r>
              <a:rPr lang="cs-CZ" b="1" i="1"/>
              <a:t>je dle vás</a:t>
            </a:r>
            <a:r>
              <a:rPr lang="cs-CZ" b="1" i="1">
                <a:cs typeface="Arial" pitchFamily="34" charset="0"/>
              </a:rPr>
              <a:t> celo</a:t>
            </a:r>
            <a:r>
              <a:rPr lang="cs-CZ" b="1" i="1"/>
              <a:t>ž</a:t>
            </a:r>
            <a:r>
              <a:rPr lang="cs-CZ" b="1" i="1">
                <a:cs typeface="Arial" pitchFamily="34" charset="0"/>
              </a:rPr>
              <a:t>ivotní </a:t>
            </a:r>
            <a:r>
              <a:rPr lang="cs-CZ" b="1" i="1"/>
              <a:t>vzdělávání</a:t>
            </a:r>
            <a:r>
              <a:rPr lang="cs-CZ" b="1" i="1">
                <a:cs typeface="Arial" pitchFamily="34" charset="0"/>
              </a:rPr>
              <a:t>?</a:t>
            </a:r>
            <a:r>
              <a:rPr lang="cs-CZ" i="1">
                <a:cs typeface="Arial" pitchFamily="34" charset="0"/>
              </a:rPr>
              <a:t> </a:t>
            </a:r>
            <a:endParaRPr lang="cs-CZ" i="1"/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685800" y="2362200"/>
            <a:ext cx="82296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fontAlgn="t"/>
            <a:r>
              <a:rPr lang="cs-CZ">
                <a:cs typeface="Arial" pitchFamily="34" charset="0"/>
              </a:rPr>
              <a:t>Celo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ivotním vzd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láváním se rozumí takové druhy vzd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lání, které dopl</a:t>
            </a:r>
            <a:r>
              <a:rPr lang="cs-CZ"/>
              <a:t>ň</a:t>
            </a:r>
            <a:r>
              <a:rPr lang="cs-CZ">
                <a:cs typeface="Arial" pitchFamily="34" charset="0"/>
              </a:rPr>
              <a:t>ují, prohlubují, obnovují nebo rozši</a:t>
            </a:r>
            <a:r>
              <a:rPr lang="cs-CZ"/>
              <a:t>ř</a:t>
            </a:r>
            <a:r>
              <a:rPr lang="cs-CZ">
                <a:cs typeface="Arial" pitchFamily="34" charset="0"/>
              </a:rPr>
              <a:t>ují znalosti, dovednosti a profesní kvalifikaci ú</a:t>
            </a:r>
            <a:r>
              <a:rPr lang="cs-CZ"/>
              <a:t>č</a:t>
            </a:r>
            <a:r>
              <a:rPr lang="cs-CZ">
                <a:cs typeface="Arial" pitchFamily="34" charset="0"/>
              </a:rPr>
              <a:t>astník</a:t>
            </a:r>
            <a:r>
              <a:rPr lang="cs-CZ"/>
              <a:t>ů</a:t>
            </a:r>
            <a:r>
              <a:rPr lang="cs-CZ">
                <a:cs typeface="Arial" pitchFamily="34" charset="0"/>
              </a:rPr>
              <a:t> tohoto vzd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lávání. </a:t>
            </a:r>
            <a:endParaRPr lang="cs-CZ"/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609600" y="3810000"/>
            <a:ext cx="35004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fontAlgn="t"/>
            <a:r>
              <a:rPr lang="cs-CZ">
                <a:cs typeface="Arial" pitchFamily="34" charset="0"/>
              </a:rPr>
              <a:t>M</a:t>
            </a:r>
            <a:r>
              <a:rPr lang="cs-CZ"/>
              <a:t>ůž</a:t>
            </a:r>
            <a:r>
              <a:rPr lang="cs-CZ">
                <a:cs typeface="Arial" pitchFamily="34" charset="0"/>
              </a:rPr>
              <a:t>e být realizováno bu</a:t>
            </a:r>
            <a:r>
              <a:rPr lang="cs-CZ"/>
              <a:t>ď: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719138" y="4191000"/>
            <a:ext cx="8424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fontAlgn="t"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Arial" pitchFamily="34" charset="0"/>
              </a:rPr>
              <a:t>v rámci formálních institucí (školy s akreditovanými programy)</a:t>
            </a:r>
            <a:r>
              <a:rPr lang="cs-CZ"/>
              <a:t> </a:t>
            </a:r>
            <a:r>
              <a:rPr lang="cs-CZ">
                <a:cs typeface="Arial" pitchFamily="34" charset="0"/>
              </a:rPr>
              <a:t> </a:t>
            </a:r>
            <a:endParaRPr lang="cs-CZ"/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685800" y="4572000"/>
            <a:ext cx="33607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Arial" pitchFamily="34" charset="0"/>
              </a:rPr>
              <a:t>nebo neformální</a:t>
            </a:r>
            <a:r>
              <a:rPr lang="cs-CZ"/>
              <a:t> cestou</a:t>
            </a:r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685800" y="4953000"/>
            <a:ext cx="33099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nebo</a:t>
            </a:r>
            <a:r>
              <a:rPr lang="cs-CZ">
                <a:cs typeface="Arial" pitchFamily="34" charset="0"/>
              </a:rPr>
              <a:t> informální cestou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 autoUpdateAnimBg="0"/>
      <p:bldP spid="8198" grpId="0" autoUpdateAnimBg="0"/>
      <p:bldP spid="8199" grpId="0" autoUpdateAnimBg="0"/>
      <p:bldP spid="8200" grpId="0" autoUpdateAnimBg="0"/>
      <p:bldP spid="8201" grpId="0" autoUpdateAnimBg="0"/>
      <p:bldP spid="8202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Formální vzdělávání</a:t>
            </a:r>
          </a:p>
        </p:txBody>
      </p:sp>
      <p:sp>
        <p:nvSpPr>
          <p:cNvPr id="24579" name="Text Box 3"/>
          <p:cNvSpPr txBox="1">
            <a:spLocks noChangeArrowheads="1"/>
          </p:cNvSpPr>
          <p:nvPr/>
        </p:nvSpPr>
        <p:spPr bwMode="auto">
          <a:xfrm>
            <a:off x="533400" y="1676400"/>
            <a:ext cx="53340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fontAlgn="t"/>
            <a:r>
              <a:rPr lang="cs-CZ"/>
              <a:t>P</a:t>
            </a:r>
            <a:r>
              <a:rPr lang="cs-CZ">
                <a:cs typeface="Times New Roman" pitchFamily="18" charset="0"/>
              </a:rPr>
              <a:t>robíhá ve vzdělávacích institucích </a:t>
            </a:r>
            <a:r>
              <a:rPr lang="cs-CZ"/>
              <a:t>                 </a:t>
            </a:r>
            <a:r>
              <a:rPr lang="cs-CZ">
                <a:cs typeface="Times New Roman" pitchFamily="18" charset="0"/>
              </a:rPr>
              <a:t>a vede k získání uznávaných certifikátů </a:t>
            </a:r>
            <a:r>
              <a:rPr lang="cs-CZ"/>
              <a:t>            </a:t>
            </a:r>
            <a:r>
              <a:rPr lang="cs-CZ">
                <a:cs typeface="Times New Roman" pitchFamily="18" charset="0"/>
              </a:rPr>
              <a:t>a kvalifikací. </a:t>
            </a:r>
            <a:endParaRPr lang="cs-CZ"/>
          </a:p>
        </p:txBody>
      </p:sp>
      <p:sp>
        <p:nvSpPr>
          <p:cNvPr id="24580" name="Text Box 4"/>
          <p:cNvSpPr txBox="1">
            <a:spLocks noChangeArrowheads="1"/>
          </p:cNvSpPr>
          <p:nvPr/>
        </p:nvSpPr>
        <p:spPr bwMode="auto">
          <a:xfrm>
            <a:off x="1066800" y="2819400"/>
            <a:ext cx="40386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cs typeface="Times New Roman" pitchFamily="18" charset="0"/>
              </a:rPr>
              <a:t>Takovouto typickou vzdělávací institucí je</a:t>
            </a:r>
            <a:r>
              <a:rPr lang="cs-CZ"/>
              <a:t> škola. </a:t>
            </a:r>
          </a:p>
        </p:txBody>
      </p:sp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1676400" y="5791200"/>
            <a:ext cx="5257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V</a:t>
            </a:r>
            <a:r>
              <a:rPr lang="cs-CZ">
                <a:cs typeface="Times New Roman" pitchFamily="18" charset="0"/>
              </a:rPr>
              <a:t>ýsledkem je určitý stupeň vzdělání.</a:t>
            </a:r>
            <a:endParaRPr lang="cs-CZ"/>
          </a:p>
        </p:txBody>
      </p:sp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228600" y="3657600"/>
            <a:ext cx="8245475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Formální vzdělávání</a:t>
            </a:r>
            <a:r>
              <a:rPr lang="cs-CZ">
                <a:cs typeface="Times New Roman" pitchFamily="18" charset="0"/>
              </a:rPr>
              <a:t> zahrnuje na sebe navazující vzdělávací stupně a typy, které jsou určeny buď celé populaci </a:t>
            </a:r>
            <a:r>
              <a:rPr lang="cs-CZ"/>
              <a:t>                      </a:t>
            </a:r>
            <a:r>
              <a:rPr lang="cs-CZ" i="1">
                <a:cs typeface="Times New Roman" pitchFamily="18" charset="0"/>
              </a:rPr>
              <a:t>(např. základní povinné </a:t>
            </a:r>
            <a:r>
              <a:rPr lang="cs-CZ" i="1"/>
              <a:t>vzdělání</a:t>
            </a:r>
            <a:r>
              <a:rPr lang="cs-CZ" i="1">
                <a:cs typeface="Times New Roman" pitchFamily="18" charset="0"/>
              </a:rPr>
              <a:t>)</a:t>
            </a:r>
            <a:r>
              <a:rPr lang="cs-CZ">
                <a:cs typeface="Times New Roman" pitchFamily="18" charset="0"/>
              </a:rPr>
              <a:t>, </a:t>
            </a:r>
            <a:r>
              <a:rPr lang="cs-CZ"/>
              <a:t>                                                </a:t>
            </a:r>
            <a:r>
              <a:rPr lang="cs-CZ">
                <a:cs typeface="Times New Roman" pitchFamily="18" charset="0"/>
              </a:rPr>
              <a:t>nebo určitým skupinám </a:t>
            </a:r>
            <a:r>
              <a:rPr lang="cs-CZ"/>
              <a:t>                                                                 </a:t>
            </a:r>
            <a:r>
              <a:rPr lang="cs-CZ" i="1">
                <a:cs typeface="Times New Roman" pitchFamily="18" charset="0"/>
              </a:rPr>
              <a:t>(např. středoškolské a vysokoškolské vzdělání).</a:t>
            </a:r>
            <a:r>
              <a:rPr lang="cs-CZ">
                <a:cs typeface="Times New Roman" pitchFamily="18" charset="0"/>
              </a:rPr>
              <a:t> </a:t>
            </a:r>
            <a:endParaRPr lang="cs-CZ"/>
          </a:p>
        </p:txBody>
      </p:sp>
      <p:grpSp>
        <p:nvGrpSpPr>
          <p:cNvPr id="24588" name="Group 12"/>
          <p:cNvGrpSpPr>
            <a:grpSpLocks/>
          </p:cNvGrpSpPr>
          <p:nvPr/>
        </p:nvGrpSpPr>
        <p:grpSpPr bwMode="auto">
          <a:xfrm>
            <a:off x="6172200" y="1676400"/>
            <a:ext cx="2514600" cy="1981200"/>
            <a:chOff x="3888" y="1056"/>
            <a:chExt cx="1584" cy="1248"/>
          </a:xfrm>
        </p:grpSpPr>
        <p:pic>
          <p:nvPicPr>
            <p:cNvPr id="24584" name="Picture 8" descr="http://upload.wikimedia.org/wikipedia/commons/thumb/3/34/Math_lecture_at_TKK.JPG/220px-Math_lecture_at_TKK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3888" y="1056"/>
              <a:ext cx="1584" cy="1056"/>
            </a:xfrm>
            <a:prstGeom prst="rect">
              <a:avLst/>
            </a:prstGeom>
            <a:noFill/>
          </p:spPr>
        </p:pic>
        <p:sp>
          <p:nvSpPr>
            <p:cNvPr id="24587" name="Text Box 11"/>
            <p:cNvSpPr txBox="1">
              <a:spLocks noChangeArrowheads="1"/>
            </p:cNvSpPr>
            <p:nvPr/>
          </p:nvSpPr>
          <p:spPr bwMode="auto">
            <a:xfrm>
              <a:off x="5040" y="2112"/>
              <a:ext cx="4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400"/>
                <a:t>Obr. 1</a:t>
              </a:r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4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autoUpdateAnimBg="0"/>
      <p:bldP spid="24580" grpId="0" autoUpdateAnimBg="0"/>
      <p:bldP spid="24582" grpId="0" autoUpdateAnimBg="0"/>
      <p:bldP spid="24583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04800"/>
            <a:ext cx="7772400" cy="1143000"/>
          </a:xfrm>
        </p:spPr>
        <p:txBody>
          <a:bodyPr/>
          <a:lstStyle/>
          <a:p>
            <a:r>
              <a:rPr lang="cs-CZ"/>
              <a:t>Neformální vzdělávání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304800" y="5105400"/>
            <a:ext cx="86106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fontAlgn="t"/>
            <a:r>
              <a:rPr lang="cs-CZ" sz="2300">
                <a:cs typeface="Times New Roman" pitchFamily="18" charset="0"/>
              </a:rPr>
              <a:t>Organizátory jsou sdružení dětí a mládeže a další nestátní neziskové organizace (NNO), školská zařízení pro zájmové vzdělávání – především střediska volného času, vzdělávací agentury, </a:t>
            </a:r>
            <a:r>
              <a:rPr lang="cs-CZ" sz="2300"/>
              <a:t>                      </a:t>
            </a:r>
            <a:r>
              <a:rPr lang="cs-CZ" sz="2300">
                <a:cs typeface="Times New Roman" pitchFamily="18" charset="0"/>
              </a:rPr>
              <a:t>kluby,</a:t>
            </a:r>
            <a:r>
              <a:rPr lang="cs-CZ" sz="2300"/>
              <a:t> </a:t>
            </a:r>
            <a:r>
              <a:rPr lang="cs-CZ" sz="2300">
                <a:cs typeface="Times New Roman" pitchFamily="18" charset="0"/>
              </a:rPr>
              <a:t>kulturní zařízení a další.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152400" y="1295400"/>
            <a:ext cx="8991600" cy="79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300"/>
              <a:t>J</a:t>
            </a:r>
            <a:r>
              <a:rPr lang="cs-CZ" sz="2300">
                <a:cs typeface="Times New Roman" pitchFamily="18" charset="0"/>
              </a:rPr>
              <a:t>e dobrovolné a záměrné učení, které rozvíjí schopnosti, dovednosti, zájmy a potřeby člověka mimo rámec běžného školního vzdělávání. </a:t>
            </a:r>
            <a:endParaRPr lang="cs-CZ" sz="2300"/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304800" y="4343400"/>
            <a:ext cx="8839200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100"/>
              <a:t>Dále</a:t>
            </a:r>
            <a:r>
              <a:rPr lang="cs-CZ" sz="2100">
                <a:cs typeface="Times New Roman" pitchFamily="18" charset="0"/>
              </a:rPr>
              <a:t> také vzdělávání na jazykových školách s právem státní jazykové zkoušky</a:t>
            </a:r>
            <a:r>
              <a:rPr lang="cs-CZ" sz="2100"/>
              <a:t> </a:t>
            </a:r>
            <a:r>
              <a:rPr lang="cs-CZ" sz="2100">
                <a:cs typeface="Times New Roman" pitchFamily="18" charset="0"/>
              </a:rPr>
              <a:t> a základních uměleckých školách.</a:t>
            </a:r>
            <a:endParaRPr lang="cs-CZ" sz="2100"/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457200" y="2286000"/>
            <a:ext cx="8458200" cy="4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300">
                <a:cs typeface="Times New Roman" pitchFamily="18" charset="0"/>
              </a:rPr>
              <a:t>Uskutečňuje se různými formami a vzdělávacími programy. </a:t>
            </a:r>
            <a:endParaRPr lang="cs-CZ" sz="2300"/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304800" y="2678113"/>
            <a:ext cx="2689225" cy="44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300">
                <a:cs typeface="Times New Roman" pitchFamily="18" charset="0"/>
              </a:rPr>
              <a:t>Patří sem například</a:t>
            </a:r>
            <a:r>
              <a:rPr lang="cs-CZ" sz="2300"/>
              <a:t>:</a:t>
            </a: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457200" y="3048000"/>
            <a:ext cx="66595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i="1"/>
              <a:t> </a:t>
            </a:r>
            <a:r>
              <a:rPr lang="cs-CZ" sz="2000">
                <a:cs typeface="Times New Roman" pitchFamily="18" charset="0"/>
              </a:rPr>
              <a:t>organizované volnočasové aktivity pro děti, mládež i dospělé</a:t>
            </a:r>
            <a:endParaRPr lang="cs-CZ" sz="2000"/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457200" y="3352800"/>
            <a:ext cx="2286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i="1"/>
              <a:t> </a:t>
            </a:r>
            <a:r>
              <a:rPr lang="cs-CZ" sz="2000">
                <a:cs typeface="Times New Roman" pitchFamily="18" charset="0"/>
              </a:rPr>
              <a:t>počítačové kurzy</a:t>
            </a:r>
            <a:endParaRPr lang="cs-CZ" sz="2000"/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457200" y="3657600"/>
            <a:ext cx="24352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i="1"/>
              <a:t> </a:t>
            </a:r>
            <a:r>
              <a:rPr lang="cs-CZ" sz="2000">
                <a:cs typeface="Times New Roman" pitchFamily="18" charset="0"/>
              </a:rPr>
              <a:t>kurzy cizích jazyků</a:t>
            </a:r>
            <a:endParaRPr lang="cs-CZ"/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457200" y="3886200"/>
            <a:ext cx="22526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i="1"/>
              <a:t> </a:t>
            </a:r>
            <a:r>
              <a:rPr lang="cs-CZ" sz="2000">
                <a:cs typeface="Times New Roman" pitchFamily="18" charset="0"/>
              </a:rPr>
              <a:t>přednášky  apod.</a:t>
            </a:r>
            <a:r>
              <a:rPr lang="cs-CZ">
                <a:cs typeface="Times New Roman" pitchFamily="18" charset="0"/>
              </a:rPr>
              <a:t> 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 autoUpdateAnimBg="0"/>
      <p:bldP spid="10247" grpId="0" autoUpdateAnimBg="0"/>
      <p:bldP spid="10248" grpId="0" autoUpdateAnimBg="0"/>
      <p:bldP spid="10249" grpId="0" autoUpdateAnimBg="0"/>
      <p:bldP spid="10250" grpId="0" autoUpdateAnimBg="0"/>
      <p:bldP spid="10251" grpId="0" autoUpdateAnimBg="0"/>
      <p:bldP spid="10252" grpId="0" autoUpdateAnimBg="0"/>
      <p:bldP spid="10253" grpId="0" autoUpdateAnimBg="0"/>
      <p:bldP spid="10254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Informální vzdělávání</a:t>
            </a:r>
          </a:p>
        </p:txBody>
      </p:sp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441325" y="2286000"/>
            <a:ext cx="8702675" cy="79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fontAlgn="t"/>
            <a:r>
              <a:rPr lang="cs-CZ" sz="2300"/>
              <a:t>J</a:t>
            </a:r>
            <a:r>
              <a:rPr lang="cs-CZ" sz="2300">
                <a:cs typeface="Times New Roman" pitchFamily="18" charset="0"/>
              </a:rPr>
              <a:t>e součástí každodenního života. Nemusí být na rozdíl od formálního a neformálního učení učením záměrným. </a:t>
            </a:r>
            <a:endParaRPr lang="cs-CZ" sz="2300"/>
          </a:p>
        </p:txBody>
      </p:sp>
      <p:sp>
        <p:nvSpPr>
          <p:cNvPr id="25606" name="Text Box 6"/>
          <p:cNvSpPr txBox="1">
            <a:spLocks noChangeArrowheads="1"/>
          </p:cNvSpPr>
          <p:nvPr/>
        </p:nvSpPr>
        <p:spPr bwMode="auto">
          <a:xfrm>
            <a:off x="171450" y="3352800"/>
            <a:ext cx="89725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Je p</a:t>
            </a:r>
            <a:r>
              <a:rPr lang="cs-CZ">
                <a:cs typeface="Times New Roman" pitchFamily="18" charset="0"/>
              </a:rPr>
              <a:t>roces získávání vědomostí</a:t>
            </a:r>
            <a:r>
              <a:rPr lang="cs-CZ"/>
              <a:t>, </a:t>
            </a:r>
            <a:r>
              <a:rPr lang="cs-CZ">
                <a:cs typeface="Times New Roman" pitchFamily="18" charset="0"/>
              </a:rPr>
              <a:t>znalost</a:t>
            </a:r>
            <a:r>
              <a:rPr lang="cs-CZ"/>
              <a:t>í</a:t>
            </a:r>
            <a:r>
              <a:rPr lang="cs-CZ">
                <a:cs typeface="Times New Roman" pitchFamily="18" charset="0"/>
              </a:rPr>
              <a:t>, osvojování dovedností a postojů </a:t>
            </a:r>
            <a:r>
              <a:rPr lang="cs-CZ"/>
              <a:t> </a:t>
            </a:r>
            <a:r>
              <a:rPr lang="cs-CZ">
                <a:cs typeface="Times New Roman" pitchFamily="18" charset="0"/>
              </a:rPr>
              <a:t>z každodenních zkušeností, prostředí, kontaktů. </a:t>
            </a:r>
            <a:endParaRPr lang="cs-CZ">
              <a:latin typeface="Verdana" pitchFamily="34" charset="0"/>
              <a:cs typeface="Times New Roman" pitchFamily="18" charset="0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381000" y="1524000"/>
            <a:ext cx="8610600" cy="79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300"/>
              <a:t>J</a:t>
            </a:r>
            <a:r>
              <a:rPr lang="cs-CZ" sz="2300">
                <a:cs typeface="Times New Roman" pitchFamily="18" charset="0"/>
              </a:rPr>
              <a:t>e chápáno jako nezáměrné učení se, které člověk provádí bezděčně nebo formou sebevzdělávání.</a:t>
            </a:r>
            <a:endParaRPr lang="cs-CZ" sz="2300"/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365125" y="5486400"/>
            <a:ext cx="8778875" cy="79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300">
                <a:cs typeface="Times New Roman" pitchFamily="18" charset="0"/>
              </a:rPr>
              <a:t>Na rozdíl od </a:t>
            </a:r>
            <a:r>
              <a:rPr lang="cs-CZ" sz="2300"/>
              <a:t>formálního vzdělávání</a:t>
            </a:r>
            <a:r>
              <a:rPr lang="cs-CZ" sz="2300">
                <a:cs typeface="Times New Roman" pitchFamily="18" charset="0"/>
              </a:rPr>
              <a:t> či</a:t>
            </a:r>
            <a:r>
              <a:rPr lang="cs-CZ" sz="2300"/>
              <a:t> neformálního vzdělávání </a:t>
            </a:r>
            <a:r>
              <a:rPr lang="cs-CZ" sz="2300">
                <a:cs typeface="Times New Roman" pitchFamily="18" charset="0"/>
              </a:rPr>
              <a:t>je neorganizované, nesystematické a institucionálně nekoordinované.</a:t>
            </a:r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212725" y="4267200"/>
            <a:ext cx="89312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cs typeface="Times New Roman" pitchFamily="18" charset="0"/>
              </a:rPr>
              <a:t>Probíhá v rodině, mezi vrstevníky, v práci, ve volném čase, </a:t>
            </a:r>
            <a:r>
              <a:rPr lang="cs-CZ"/>
              <a:t>                        </a:t>
            </a:r>
            <a:r>
              <a:rPr lang="cs-CZ">
                <a:cs typeface="Times New Roman" pitchFamily="18" charset="0"/>
              </a:rPr>
              <a:t>při sledování TV či rozhlasu atp. 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autoUpdateAnimBg="0"/>
      <p:bldP spid="25606" grpId="0" autoUpdateAnimBg="0"/>
      <p:bldP spid="25607" grpId="0" autoUpdateAnimBg="0"/>
      <p:bldP spid="25608" grpId="0" autoUpdateAnimBg="0"/>
      <p:bldP spid="25610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Samostudium</a:t>
            </a: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609600" y="1828800"/>
            <a:ext cx="8070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Člověk má možnost využít i jiných možností dalšího vzdělávání.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517525" y="2479675"/>
            <a:ext cx="1927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Mohou to být:</a:t>
            </a: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441325" y="2936875"/>
            <a:ext cx="2117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studijní cesty</a:t>
            </a: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457200" y="3276600"/>
            <a:ext cx="15271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výstavy </a:t>
            </a:r>
          </a:p>
        </p:txBody>
      </p:sp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457200" y="3657600"/>
            <a:ext cx="2981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konference (porady)</a:t>
            </a:r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457200" y="4038600"/>
            <a:ext cx="474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veletrhy (přehlídky zboží a služeb)</a:t>
            </a:r>
          </a:p>
        </p:txBody>
      </p:sp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517525" y="4572000"/>
            <a:ext cx="84740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Novinky v různých oborech lze hledat také v odborných časopisech a na internetu.</a:t>
            </a:r>
          </a:p>
        </p:txBody>
      </p:sp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457200" y="5486400"/>
            <a:ext cx="8305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Takové získávání vědomostí samostatným studiem nazýváme</a:t>
            </a:r>
          </a:p>
        </p:txBody>
      </p:sp>
      <p:sp>
        <p:nvSpPr>
          <p:cNvPr id="5131" name="Text Box 11"/>
          <p:cNvSpPr txBox="1">
            <a:spLocks noChangeArrowheads="1"/>
          </p:cNvSpPr>
          <p:nvPr/>
        </p:nvSpPr>
        <p:spPr bwMode="auto">
          <a:xfrm>
            <a:off x="914400" y="5867400"/>
            <a:ext cx="7391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b="1"/>
              <a:t>s  a  m  o  s  t  u  d  i  e  m</a:t>
            </a:r>
          </a:p>
        </p:txBody>
      </p:sp>
      <p:grpSp>
        <p:nvGrpSpPr>
          <p:cNvPr id="5135" name="Group 15"/>
          <p:cNvGrpSpPr>
            <a:grpSpLocks/>
          </p:cNvGrpSpPr>
          <p:nvPr/>
        </p:nvGrpSpPr>
        <p:grpSpPr bwMode="auto">
          <a:xfrm>
            <a:off x="5867400" y="2438400"/>
            <a:ext cx="2209800" cy="1916113"/>
            <a:chOff x="3696" y="1536"/>
            <a:chExt cx="1392" cy="1207"/>
          </a:xfrm>
        </p:grpSpPr>
        <p:pic>
          <p:nvPicPr>
            <p:cNvPr id="5132" name="Picture 12" descr="http://upload.wikimedia.org/wikipedia/commons/thumb/9/92/Mammuthus_meridionalis.JPG/220px-Mammuthus_meridionalis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3696" y="1536"/>
              <a:ext cx="1392" cy="1044"/>
            </a:xfrm>
            <a:prstGeom prst="rect">
              <a:avLst/>
            </a:prstGeom>
            <a:noFill/>
          </p:spPr>
        </p:pic>
        <p:sp>
          <p:nvSpPr>
            <p:cNvPr id="5134" name="Text Box 14"/>
            <p:cNvSpPr txBox="1">
              <a:spLocks noChangeArrowheads="1"/>
            </p:cNvSpPr>
            <p:nvPr/>
          </p:nvSpPr>
          <p:spPr bwMode="auto">
            <a:xfrm>
              <a:off x="4646" y="2551"/>
              <a:ext cx="4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400"/>
                <a:t>Obr. 2</a:t>
              </a:r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75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75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autoUpdateAnimBg="0"/>
      <p:bldP spid="5124" grpId="0" autoUpdateAnimBg="0"/>
      <p:bldP spid="5125" grpId="0" autoUpdateAnimBg="0"/>
      <p:bldP spid="5126" grpId="0" autoUpdateAnimBg="0"/>
      <p:bldP spid="5127" grpId="0" autoUpdateAnimBg="0"/>
      <p:bldP spid="5128" grpId="0" autoUpdateAnimBg="0"/>
      <p:bldP spid="5129" grpId="0" autoUpdateAnimBg="0"/>
      <p:bldP spid="5130" grpId="0" autoUpdateAnimBg="0"/>
      <p:bldP spid="5131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33400"/>
            <a:ext cx="7772400" cy="1143000"/>
          </a:xfrm>
        </p:spPr>
        <p:txBody>
          <a:bodyPr/>
          <a:lstStyle/>
          <a:p>
            <a:r>
              <a:rPr lang="cs-CZ"/>
              <a:t>Celoživotní vzdělávání                        a zaměstnavatelé</a:t>
            </a: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381000" y="1752600"/>
            <a:ext cx="8458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Arial" pitchFamily="34" charset="0"/>
              </a:rPr>
              <a:t>Celo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ivotní vzd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lávání má velký význam pro zam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stnavatele.</a:t>
            </a:r>
            <a:endParaRPr lang="cs-CZ"/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533400" y="2209800"/>
            <a:ext cx="71993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T</a:t>
            </a:r>
            <a:r>
              <a:rPr lang="cs-CZ">
                <a:cs typeface="Arial" pitchFamily="34" charset="0"/>
              </a:rPr>
              <a:t>ato forma vzd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lávání</a:t>
            </a:r>
            <a:r>
              <a:rPr lang="cs-CZ"/>
              <a:t> jim</a:t>
            </a:r>
            <a:r>
              <a:rPr lang="cs-CZ">
                <a:cs typeface="Arial" pitchFamily="34" charset="0"/>
              </a:rPr>
              <a:t> p</a:t>
            </a:r>
            <a:r>
              <a:rPr lang="cs-CZ"/>
              <a:t>ř</a:t>
            </a:r>
            <a:r>
              <a:rPr lang="cs-CZ">
                <a:cs typeface="Arial" pitchFamily="34" charset="0"/>
              </a:rPr>
              <a:t>ináší mnoho pozitiv</a:t>
            </a:r>
            <a:r>
              <a:rPr lang="cs-CZ"/>
              <a:t> - např</a:t>
            </a:r>
            <a:r>
              <a:rPr lang="cs-CZ">
                <a:cs typeface="Arial" pitchFamily="34" charset="0"/>
              </a:rPr>
              <a:t>.</a:t>
            </a:r>
            <a:r>
              <a:rPr lang="cs-CZ"/>
              <a:t>:</a:t>
            </a:r>
            <a:r>
              <a:rPr lang="cs-CZ">
                <a:cs typeface="Arial" pitchFamily="34" charset="0"/>
              </a:rPr>
              <a:t> </a:t>
            </a:r>
            <a:endParaRPr lang="cs-CZ"/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517525" y="2667000"/>
            <a:ext cx="8626475" cy="176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200" i="1"/>
              <a:t> </a:t>
            </a:r>
            <a:r>
              <a:rPr lang="cs-CZ" sz="2200">
                <a:cs typeface="Arial" pitchFamily="34" charset="0"/>
              </a:rPr>
              <a:t>získávají díky </a:t>
            </a:r>
            <a:r>
              <a:rPr lang="cs-CZ" sz="2200"/>
              <a:t>ně</a:t>
            </a:r>
            <a:r>
              <a:rPr lang="cs-CZ" sz="2200">
                <a:cs typeface="Arial" pitchFamily="34" charset="0"/>
              </a:rPr>
              <a:t>mu lépe kvalifikované a motivované zam</a:t>
            </a:r>
            <a:r>
              <a:rPr lang="cs-CZ" sz="2200"/>
              <a:t>ě</a:t>
            </a:r>
            <a:r>
              <a:rPr lang="cs-CZ" sz="2200">
                <a:cs typeface="Arial" pitchFamily="34" charset="0"/>
              </a:rPr>
              <a:t>stnance, </a:t>
            </a:r>
            <a:r>
              <a:rPr lang="cs-CZ" sz="2200"/>
              <a:t>       </a:t>
            </a:r>
            <a:r>
              <a:rPr lang="cs-CZ" sz="2200">
                <a:cs typeface="Arial" pitchFamily="34" charset="0"/>
              </a:rPr>
              <a:t>kte</a:t>
            </a:r>
            <a:r>
              <a:rPr lang="cs-CZ" sz="2200"/>
              <a:t>ř</a:t>
            </a:r>
            <a:r>
              <a:rPr lang="cs-CZ" sz="2200">
                <a:cs typeface="Arial" pitchFamily="34" charset="0"/>
              </a:rPr>
              <a:t>í mohou pocházet  z jejich vlastních </a:t>
            </a:r>
            <a:r>
              <a:rPr lang="cs-CZ" sz="2200"/>
              <a:t>ř</a:t>
            </a:r>
            <a:r>
              <a:rPr lang="cs-CZ" sz="2200">
                <a:cs typeface="Arial" pitchFamily="34" charset="0"/>
              </a:rPr>
              <a:t>ad a nemusí vynakládat další prost</a:t>
            </a:r>
            <a:r>
              <a:rPr lang="cs-CZ" sz="2200"/>
              <a:t>ř</a:t>
            </a:r>
            <a:r>
              <a:rPr lang="cs-CZ" sz="2200">
                <a:cs typeface="Arial" pitchFamily="34" charset="0"/>
              </a:rPr>
              <a:t>edky na získání nových zam</a:t>
            </a:r>
            <a:r>
              <a:rPr lang="cs-CZ" sz="2200"/>
              <a:t>ě</a:t>
            </a:r>
            <a:r>
              <a:rPr lang="cs-CZ" sz="2200">
                <a:cs typeface="Arial" pitchFamily="34" charset="0"/>
              </a:rPr>
              <a:t>stnanc</a:t>
            </a:r>
            <a:r>
              <a:rPr lang="cs-CZ" sz="2200"/>
              <a:t>ů</a:t>
            </a:r>
            <a:r>
              <a:rPr lang="cs-CZ" sz="2200">
                <a:cs typeface="Arial" pitchFamily="34" charset="0"/>
              </a:rPr>
              <a:t>, seznamovat je se zázemím firmy a i p</a:t>
            </a:r>
            <a:r>
              <a:rPr lang="cs-CZ" sz="2200"/>
              <a:t>ř</a:t>
            </a:r>
            <a:r>
              <a:rPr lang="cs-CZ" sz="2200">
                <a:cs typeface="Arial" pitchFamily="34" charset="0"/>
              </a:rPr>
              <a:t>es jejich dostate</a:t>
            </a:r>
            <a:r>
              <a:rPr lang="cs-CZ" sz="2200"/>
              <a:t>č</a:t>
            </a:r>
            <a:r>
              <a:rPr lang="cs-CZ" sz="2200">
                <a:cs typeface="Arial" pitchFamily="34" charset="0"/>
              </a:rPr>
              <a:t>nou odbornost je i dále proškolovat pro výkon speciálních úkol</a:t>
            </a:r>
            <a:r>
              <a:rPr lang="cs-CZ" sz="2200"/>
              <a:t>ů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517525" y="4419600"/>
            <a:ext cx="86264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200" i="1"/>
              <a:t> </a:t>
            </a:r>
            <a:r>
              <a:rPr lang="cs-CZ" sz="2200"/>
              <a:t>z</a:t>
            </a:r>
            <a:r>
              <a:rPr lang="cs-CZ" sz="2200">
                <a:cs typeface="Arial" pitchFamily="34" charset="0"/>
              </a:rPr>
              <a:t>vyšuje</a:t>
            </a:r>
            <a:r>
              <a:rPr lang="cs-CZ" sz="2200"/>
              <a:t> se </a:t>
            </a:r>
            <a:r>
              <a:rPr lang="cs-CZ" sz="2200">
                <a:cs typeface="Arial" pitchFamily="34" charset="0"/>
              </a:rPr>
              <a:t>konkurenceschopnost dané firmy, roste produktivita práce zam</a:t>
            </a:r>
            <a:r>
              <a:rPr lang="cs-CZ" sz="2200"/>
              <a:t>ě</a:t>
            </a:r>
            <a:r>
              <a:rPr lang="cs-CZ" sz="2200">
                <a:cs typeface="Arial" pitchFamily="34" charset="0"/>
              </a:rPr>
              <a:t>stnanc</a:t>
            </a:r>
            <a:r>
              <a:rPr lang="cs-CZ" sz="2200"/>
              <a:t>ů</a:t>
            </a:r>
            <a:r>
              <a:rPr lang="cs-CZ" sz="2200">
                <a:cs typeface="Arial" pitchFamily="34" charset="0"/>
              </a:rPr>
              <a:t> </a:t>
            </a:r>
            <a:endParaRPr lang="cs-CZ" sz="2200"/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517525" y="5181600"/>
            <a:ext cx="8626475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200"/>
              <a:t> </a:t>
            </a:r>
            <a:r>
              <a:rPr lang="cs-CZ" sz="2200">
                <a:cs typeface="Arial" pitchFamily="34" charset="0"/>
              </a:rPr>
              <a:t>lepší image firmy, k </a:t>
            </a:r>
            <a:r>
              <a:rPr lang="cs-CZ" sz="2200"/>
              <a:t>němuž při</a:t>
            </a:r>
            <a:r>
              <a:rPr lang="cs-CZ" sz="2200">
                <a:cs typeface="Arial" pitchFamily="34" charset="0"/>
              </a:rPr>
              <a:t>spívají zam</a:t>
            </a:r>
            <a:r>
              <a:rPr lang="cs-CZ" sz="2200"/>
              <a:t>ě</a:t>
            </a:r>
            <a:r>
              <a:rPr lang="cs-CZ" sz="2200">
                <a:cs typeface="Arial" pitchFamily="34" charset="0"/>
              </a:rPr>
              <a:t>stnanci lépe vzd</a:t>
            </a:r>
            <a:r>
              <a:rPr lang="cs-CZ" sz="2200"/>
              <a:t>ě</a:t>
            </a:r>
            <a:r>
              <a:rPr lang="cs-CZ" sz="2200">
                <a:cs typeface="Arial" pitchFamily="34" charset="0"/>
              </a:rPr>
              <a:t>laní </a:t>
            </a:r>
            <a:r>
              <a:rPr lang="cs-CZ" sz="2200"/>
              <a:t>                    </a:t>
            </a:r>
            <a:r>
              <a:rPr lang="cs-CZ" sz="2200">
                <a:cs typeface="Arial" pitchFamily="34" charset="0"/>
              </a:rPr>
              <a:t>a schopní adaptovat se na  nové technologie a technologické postupy, metody práce atd.</a:t>
            </a:r>
            <a:endParaRPr lang="cs-CZ" sz="220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autoUpdateAnimBg="0"/>
      <p:bldP spid="14340" grpId="0" autoUpdateAnimBg="0"/>
      <p:bldP spid="14343" grpId="0" autoUpdateAnimBg="0"/>
      <p:bldP spid="14344" grpId="0" autoUpdateAnimBg="0"/>
      <p:bldP spid="14345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r>
              <a:rPr lang="cs-CZ"/>
              <a:t>Rekvalifikace</a:t>
            </a: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365125" y="4038600"/>
            <a:ext cx="87788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cs typeface="Times New Roman" pitchFamily="18" charset="0"/>
              </a:rPr>
              <a:t>Některé profese zanikají, jiné vznikají, poptávka po některých profesích se snižuje, u jiných profesí se poptávka naopak zvyšuje. </a:t>
            </a:r>
            <a:endParaRPr lang="cs-CZ"/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365125" y="1447800"/>
            <a:ext cx="87788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cs typeface="Times New Roman" pitchFamily="18" charset="0"/>
              </a:rPr>
              <a:t>Rekvalifikace je nástroj aktivní politiky zaměstnanosti, </a:t>
            </a:r>
            <a:r>
              <a:rPr lang="cs-CZ"/>
              <a:t>                              </a:t>
            </a:r>
            <a:r>
              <a:rPr lang="cs-CZ">
                <a:cs typeface="Times New Roman" pitchFamily="18" charset="0"/>
              </a:rPr>
              <a:t>který slouží k získání nové </a:t>
            </a:r>
            <a:r>
              <a:rPr lang="cs-CZ"/>
              <a:t>kvalifikace</a:t>
            </a:r>
            <a:r>
              <a:rPr lang="cs-CZ">
                <a:cs typeface="Times New Roman" pitchFamily="18" charset="0"/>
              </a:rPr>
              <a:t> nebo ke zvýšení, rozšíření </a:t>
            </a:r>
            <a:r>
              <a:rPr lang="cs-CZ"/>
              <a:t>                 </a:t>
            </a:r>
            <a:r>
              <a:rPr lang="cs-CZ">
                <a:cs typeface="Times New Roman" pitchFamily="18" charset="0"/>
              </a:rPr>
              <a:t>či prohloubení již dosažené kvalifikace. </a:t>
            </a:r>
            <a:endParaRPr lang="cs-CZ"/>
          </a:p>
        </p:txBody>
      </p:sp>
      <p:sp>
        <p:nvSpPr>
          <p:cNvPr id="15367" name="Text Box 7"/>
          <p:cNvSpPr txBox="1">
            <a:spLocks noChangeArrowheads="1"/>
          </p:cNvSpPr>
          <p:nvPr/>
        </p:nvSpPr>
        <p:spPr bwMode="auto">
          <a:xfrm>
            <a:off x="304800" y="2743200"/>
            <a:ext cx="2862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cs typeface="Times New Roman" pitchFamily="18" charset="0"/>
              </a:rPr>
              <a:t>Pomocí rekvalifikace</a:t>
            </a:r>
            <a:r>
              <a:rPr lang="cs-CZ"/>
              <a:t>:</a:t>
            </a:r>
          </a:p>
        </p:txBody>
      </p:sp>
      <p:sp>
        <p:nvSpPr>
          <p:cNvPr id="15368" name="Text Box 8"/>
          <p:cNvSpPr txBox="1">
            <a:spLocks noChangeArrowheads="1"/>
          </p:cNvSpPr>
          <p:nvPr/>
        </p:nvSpPr>
        <p:spPr bwMode="auto">
          <a:xfrm>
            <a:off x="304800" y="3124200"/>
            <a:ext cx="645795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200"/>
              <a:t> </a:t>
            </a:r>
            <a:r>
              <a:rPr lang="cs-CZ" sz="2200">
                <a:cs typeface="Times New Roman" pitchFamily="18" charset="0"/>
              </a:rPr>
              <a:t>je možné si také kvalifikaci udržovat nebo obnovovat</a:t>
            </a:r>
            <a:endParaRPr lang="cs-CZ" sz="2200"/>
          </a:p>
        </p:txBody>
      </p:sp>
      <p:sp>
        <p:nvSpPr>
          <p:cNvPr id="15369" name="Text Box 9"/>
          <p:cNvSpPr txBox="1">
            <a:spLocks noChangeArrowheads="1"/>
          </p:cNvSpPr>
          <p:nvPr/>
        </p:nvSpPr>
        <p:spPr bwMode="auto">
          <a:xfrm>
            <a:off x="292100" y="3505200"/>
            <a:ext cx="8851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200"/>
              <a:t> </a:t>
            </a:r>
            <a:r>
              <a:rPr lang="cs-CZ" sz="2200">
                <a:cs typeface="Times New Roman" pitchFamily="18" charset="0"/>
              </a:rPr>
              <a:t>může získat kvalifikaci i fyzická osoba, která žádnou kvalifikaci nezískala</a:t>
            </a:r>
            <a:r>
              <a:rPr lang="cs-CZ"/>
              <a:t> </a:t>
            </a:r>
          </a:p>
        </p:txBody>
      </p:sp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288925" y="4876800"/>
            <a:ext cx="88550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cs typeface="Times New Roman" pitchFamily="18" charset="0"/>
              </a:rPr>
              <a:t>Každý člověk se proto v průběhu produktivního věku může dostat </a:t>
            </a:r>
            <a:r>
              <a:rPr lang="cs-CZ">
                <a:solidFill>
                  <a:srgbClr val="000000"/>
                </a:solidFill>
              </a:rPr>
              <a:t>           </a:t>
            </a:r>
            <a:r>
              <a:rPr lang="cs-CZ">
                <a:solidFill>
                  <a:srgbClr val="000000"/>
                </a:solidFill>
                <a:cs typeface="Times New Roman" pitchFamily="18" charset="0"/>
              </a:rPr>
              <a:t>do situace, kdy se v oboru své profese již nemůže na trhu práce uplatnit. Musí svou profesi změnit nebo si kvalifikaci zvýšit. </a:t>
            </a:r>
            <a:endParaRPr lang="cs-CZ"/>
          </a:p>
        </p:txBody>
      </p:sp>
      <p:sp>
        <p:nvSpPr>
          <p:cNvPr id="15371" name="Text Box 11"/>
          <p:cNvSpPr txBox="1">
            <a:spLocks noChangeArrowheads="1"/>
          </p:cNvSpPr>
          <p:nvPr/>
        </p:nvSpPr>
        <p:spPr bwMode="auto">
          <a:xfrm>
            <a:off x="381000" y="6096000"/>
            <a:ext cx="39036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cs typeface="Times New Roman" pitchFamily="18" charset="0"/>
              </a:rPr>
              <a:t>V tomto případě může pomoci</a:t>
            </a:r>
            <a:endParaRPr lang="cs-CZ"/>
          </a:p>
        </p:txBody>
      </p:sp>
      <p:sp>
        <p:nvSpPr>
          <p:cNvPr id="15372" name="Text Box 12"/>
          <p:cNvSpPr txBox="1">
            <a:spLocks noChangeArrowheads="1"/>
          </p:cNvSpPr>
          <p:nvPr/>
        </p:nvSpPr>
        <p:spPr bwMode="auto">
          <a:xfrm>
            <a:off x="4343400" y="609600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</a:rPr>
              <a:t>r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e</a:t>
            </a:r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k</a:t>
            </a:r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v</a:t>
            </a:r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a</a:t>
            </a:r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l</a:t>
            </a:r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i</a:t>
            </a:r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f</a:t>
            </a:r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i</a:t>
            </a:r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k</a:t>
            </a:r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a</a:t>
            </a:r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c</a:t>
            </a:r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b="1">
                <a:solidFill>
                  <a:srgbClr val="000000"/>
                </a:solidFill>
                <a:cs typeface="Times New Roman" pitchFamily="18" charset="0"/>
              </a:rPr>
              <a:t>e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75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5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 autoUpdateAnimBg="0"/>
      <p:bldP spid="15366" grpId="0" autoUpdateAnimBg="0"/>
      <p:bldP spid="15367" grpId="0" autoUpdateAnimBg="0"/>
      <p:bldP spid="15368" grpId="0" autoUpdateAnimBg="0"/>
      <p:bldP spid="15369" grpId="0" autoUpdateAnimBg="0"/>
      <p:bldP spid="15370" grpId="0" autoUpdateAnimBg="0"/>
      <p:bldP spid="15371" grpId="0" autoUpdateAnimBg="0"/>
      <p:bldP spid="15372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Rekvalifikace</a:t>
            </a: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304800" y="1600200"/>
            <a:ext cx="8610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200">
                <a:solidFill>
                  <a:srgbClr val="000000"/>
                </a:solidFill>
                <a:cs typeface="Times New Roman" pitchFamily="18" charset="0"/>
              </a:rPr>
              <a:t>Rekvalifikace nenahrazují vzdělání a kvalifikaci, kterou lze získat studiem na středních nebo vysokých školách. </a:t>
            </a:r>
            <a:endParaRPr lang="cs-CZ" sz="2200"/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0" y="25146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200">
                <a:cs typeface="Times New Roman" pitchFamily="18" charset="0"/>
              </a:rPr>
              <a:t>Rekvalifikace jsou v současné době propojeny s </a:t>
            </a:r>
            <a:r>
              <a:rPr lang="cs-CZ" sz="2200"/>
              <a:t>Národní soustavou kvalifikací</a:t>
            </a:r>
            <a:r>
              <a:rPr lang="cs-CZ" sz="2200">
                <a:cs typeface="Times New Roman" pitchFamily="18" charset="0"/>
              </a:rPr>
              <a:t>.</a:t>
            </a:r>
            <a:r>
              <a:rPr lang="cs-CZ">
                <a:cs typeface="Times New Roman" pitchFamily="18" charset="0"/>
              </a:rPr>
              <a:t> </a:t>
            </a:r>
            <a:endParaRPr lang="cs-CZ"/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381000" y="3200400"/>
            <a:ext cx="8763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200">
                <a:cs typeface="Times New Roman" pitchFamily="18" charset="0"/>
              </a:rPr>
              <a:t>To umožňuje uchazečům (zájemcům) o zaměstnání získat v rámci rekvalifikace </a:t>
            </a:r>
            <a:r>
              <a:rPr lang="cs-CZ" sz="2200"/>
              <a:t>úplnou profesní kvalifikaci</a:t>
            </a:r>
            <a:r>
              <a:rPr lang="cs-CZ" sz="2200">
                <a:cs typeface="Times New Roman" pitchFamily="18" charset="0"/>
              </a:rPr>
              <a:t>. </a:t>
            </a:r>
            <a:endParaRPr lang="cs-CZ" sz="2200"/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 bwMode="auto">
          <a:xfrm>
            <a:off x="365125" y="4191000"/>
            <a:ext cx="8778875" cy="176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200">
                <a:cs typeface="Times New Roman" pitchFamily="18" charset="0"/>
              </a:rPr>
              <a:t>Získá-li uchazeč (zájemce) o zaměstnání osvědčení o všech požadovaných profesních kvalifikacích v rámci úplné profesní kvalifikace, bude moci </a:t>
            </a:r>
            <a:r>
              <a:rPr lang="cs-CZ" sz="2200"/>
              <a:t>             </a:t>
            </a:r>
            <a:r>
              <a:rPr lang="cs-CZ" sz="2200">
                <a:cs typeface="Times New Roman" pitchFamily="18" charset="0"/>
              </a:rPr>
              <a:t>na příslušné škole nebo učilišti složit zkoušku předepsanou pro příslušný obor vzdělání (tzn. závěrečnou „učňovskou“ nebo maturitní zkoušku) </a:t>
            </a:r>
            <a:r>
              <a:rPr lang="cs-CZ" sz="2200"/>
              <a:t>                    </a:t>
            </a:r>
            <a:r>
              <a:rPr lang="cs-CZ" sz="2200">
                <a:cs typeface="Times New Roman" pitchFamily="18" charset="0"/>
              </a:rPr>
              <a:t>a získat certifikát o dosažení odpovídajícího stupně vzdělání. </a:t>
            </a:r>
            <a:endParaRPr lang="cs-CZ" sz="220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 autoUpdateAnimBg="0"/>
      <p:bldP spid="30728" grpId="0" autoUpdateAnimBg="0"/>
      <p:bldP spid="30730" grpId="0" autoUpdateAnimBg="0"/>
      <p:bldP spid="30731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1143000"/>
          </a:xfrm>
        </p:spPr>
        <p:txBody>
          <a:bodyPr/>
          <a:lstStyle/>
          <a:p>
            <a:r>
              <a:rPr lang="cs-CZ"/>
              <a:t>Vzdělávání seniorů</a:t>
            </a: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533400" y="1143000"/>
            <a:ext cx="83185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cs typeface="Arial" pitchFamily="34" charset="0"/>
              </a:rPr>
              <a:t>V rámci celo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ivotního vzd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lávání </a:t>
            </a:r>
            <a:r>
              <a:rPr lang="cs-CZ"/>
              <a:t>tvoří senioři</a:t>
            </a:r>
            <a:r>
              <a:rPr lang="cs-CZ">
                <a:cs typeface="Arial" pitchFamily="34" charset="0"/>
              </a:rPr>
              <a:t> významnou cílovou skupinu. 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04800" y="5181600"/>
            <a:ext cx="88392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cs typeface="Times New Roman" pitchFamily="18" charset="0"/>
              </a:rPr>
              <a:t>I ve starším věku je nejdůležitějším kriteriem kvality života různorodost potřeb a možnost jejich uspokojování </a:t>
            </a:r>
            <a:r>
              <a:rPr lang="cs-CZ"/>
              <a:t>                                          </a:t>
            </a:r>
            <a:r>
              <a:rPr lang="cs-CZ">
                <a:cs typeface="Times New Roman" pitchFamily="18" charset="0"/>
              </a:rPr>
              <a:t>– fyziologické, psychické a sociální.</a:t>
            </a:r>
            <a:endParaRPr lang="cs-CZ"/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593725" y="1981200"/>
            <a:ext cx="8550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Arial" pitchFamily="34" charset="0"/>
              </a:rPr>
              <a:t>I pro n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 je systém celo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ivotního vzd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lávání</a:t>
            </a:r>
            <a:r>
              <a:rPr lang="cs-CZ"/>
              <a:t>:</a:t>
            </a:r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3962400" y="2438400"/>
            <a:ext cx="4819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Arial" pitchFamily="34" charset="0"/>
              </a:rPr>
              <a:t>velmi </a:t>
            </a:r>
            <a:r>
              <a:rPr lang="cs-CZ"/>
              <a:t>důležitým</a:t>
            </a:r>
            <a:r>
              <a:rPr lang="cs-CZ">
                <a:cs typeface="Arial" pitchFamily="34" charset="0"/>
              </a:rPr>
              <a:t> zdrojem informací</a:t>
            </a:r>
            <a:endParaRPr lang="cs-CZ"/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3962400" y="2819400"/>
            <a:ext cx="34782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začlenění do společnosti</a:t>
            </a:r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3962400" y="3200400"/>
            <a:ext cx="3648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Arial" pitchFamily="34" charset="0"/>
              </a:rPr>
              <a:t>zvýšení pocitu sebejistoty</a:t>
            </a:r>
            <a:endParaRPr lang="cs-CZ"/>
          </a:p>
        </p:txBody>
      </p:sp>
      <p:sp>
        <p:nvSpPr>
          <p:cNvPr id="13322" name="Text Box 10"/>
          <p:cNvSpPr txBox="1">
            <a:spLocks noChangeArrowheads="1"/>
          </p:cNvSpPr>
          <p:nvPr/>
        </p:nvSpPr>
        <p:spPr bwMode="auto">
          <a:xfrm>
            <a:off x="3962400" y="3581400"/>
            <a:ext cx="44434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Arial" pitchFamily="34" charset="0"/>
              </a:rPr>
              <a:t>dalšího </a:t>
            </a:r>
            <a:r>
              <a:rPr lang="cs-CZ"/>
              <a:t>společenského uplatnění</a:t>
            </a:r>
          </a:p>
        </p:txBody>
      </p:sp>
      <p:sp>
        <p:nvSpPr>
          <p:cNvPr id="13323" name="Text Box 11"/>
          <p:cNvSpPr txBox="1">
            <a:spLocks noChangeArrowheads="1"/>
          </p:cNvSpPr>
          <p:nvPr/>
        </p:nvSpPr>
        <p:spPr bwMode="auto">
          <a:xfrm>
            <a:off x="288925" y="4343400"/>
            <a:ext cx="88550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cs typeface="Arial" pitchFamily="34" charset="0"/>
              </a:rPr>
              <a:t>Zcela jednozna</a:t>
            </a:r>
            <a:r>
              <a:rPr lang="cs-CZ"/>
              <a:t>čně</a:t>
            </a:r>
            <a:r>
              <a:rPr lang="cs-CZ">
                <a:cs typeface="Arial" pitchFamily="34" charset="0"/>
              </a:rPr>
              <a:t> podporuje zlepšení kvality 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ivota senio</a:t>
            </a:r>
            <a:r>
              <a:rPr lang="cs-CZ"/>
              <a:t>rů</a:t>
            </a:r>
            <a:r>
              <a:rPr lang="cs-CZ">
                <a:cs typeface="Arial" pitchFamily="34" charset="0"/>
              </a:rPr>
              <a:t> po všech stránkách, tedy i po zdravotní.</a:t>
            </a:r>
          </a:p>
        </p:txBody>
      </p:sp>
      <p:grpSp>
        <p:nvGrpSpPr>
          <p:cNvPr id="13328" name="Group 16"/>
          <p:cNvGrpSpPr>
            <a:grpSpLocks/>
          </p:cNvGrpSpPr>
          <p:nvPr/>
        </p:nvGrpSpPr>
        <p:grpSpPr bwMode="auto">
          <a:xfrm>
            <a:off x="990600" y="2438400"/>
            <a:ext cx="2819400" cy="1905000"/>
            <a:chOff x="624" y="1536"/>
            <a:chExt cx="1776" cy="1200"/>
          </a:xfrm>
        </p:grpSpPr>
        <p:pic>
          <p:nvPicPr>
            <p:cNvPr id="13324" name="Picture 12" descr="http://upload.wikimedia.org/wikipedia/commons/thumb/9/93/TheOldManGregorioFuentes.jpg/220px-TheOldManGregorioFuentes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624" y="1536"/>
              <a:ext cx="1320" cy="1170"/>
            </a:xfrm>
            <a:prstGeom prst="rect">
              <a:avLst/>
            </a:prstGeom>
            <a:noFill/>
          </p:spPr>
        </p:pic>
        <p:sp>
          <p:nvSpPr>
            <p:cNvPr id="13327" name="Text Box 15"/>
            <p:cNvSpPr txBox="1">
              <a:spLocks noChangeArrowheads="1"/>
            </p:cNvSpPr>
            <p:nvPr/>
          </p:nvSpPr>
          <p:spPr bwMode="auto">
            <a:xfrm>
              <a:off x="1920" y="2544"/>
              <a:ext cx="48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sz="1400"/>
                <a:t>Obr. 3</a:t>
              </a:r>
              <a:endParaRPr lang="cs-CZ"/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autoUpdateAnimBg="0"/>
      <p:bldP spid="13317" grpId="0" autoUpdateAnimBg="0"/>
      <p:bldP spid="13318" grpId="0" autoUpdateAnimBg="0"/>
      <p:bldP spid="13319" grpId="0" autoUpdateAnimBg="0"/>
      <p:bldP spid="13320" grpId="0" autoUpdateAnimBg="0"/>
      <p:bldP spid="13321" grpId="0" autoUpdateAnimBg="0"/>
      <p:bldP spid="13322" grpId="0" autoUpdateAnimBg="0"/>
      <p:bldP spid="13323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Celoživotní vzdělávání</a:t>
            </a:r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304800" y="1905000"/>
            <a:ext cx="8534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C</a:t>
            </a:r>
            <a:r>
              <a:rPr lang="cs-CZ">
                <a:cs typeface="Arial" pitchFamily="34" charset="0"/>
              </a:rPr>
              <a:t>elo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ivotní vzd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lávání se stává v poslední dob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 významnou sou</a:t>
            </a:r>
            <a:r>
              <a:rPr lang="cs-CZ"/>
              <a:t>č</a:t>
            </a:r>
            <a:r>
              <a:rPr lang="cs-CZ">
                <a:cs typeface="Arial" pitchFamily="34" charset="0"/>
              </a:rPr>
              <a:t>ástí rozvoje naší spole</a:t>
            </a:r>
            <a:r>
              <a:rPr lang="cs-CZ"/>
              <a:t>č</a:t>
            </a:r>
            <a:r>
              <a:rPr lang="cs-CZ">
                <a:cs typeface="Arial" pitchFamily="34" charset="0"/>
              </a:rPr>
              <a:t>nosti i ka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dého z nás.</a:t>
            </a:r>
            <a:r>
              <a:rPr lang="cs-CZ">
                <a:solidFill>
                  <a:srgbClr val="535353"/>
                </a:solidFill>
                <a:cs typeface="Arial" pitchFamily="34" charset="0"/>
              </a:rPr>
              <a:t> </a:t>
            </a:r>
            <a:endParaRPr lang="cs-CZ">
              <a:solidFill>
                <a:srgbClr val="535353"/>
              </a:solidFill>
            </a:endParaRPr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457200" y="3048000"/>
            <a:ext cx="86868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cs typeface="Arial" pitchFamily="34" charset="0"/>
              </a:rPr>
              <a:t>Neplatí, </a:t>
            </a:r>
            <a:r>
              <a:rPr lang="cs-CZ"/>
              <a:t>že</a:t>
            </a:r>
            <a:r>
              <a:rPr lang="cs-CZ">
                <a:cs typeface="Arial" pitchFamily="34" charset="0"/>
              </a:rPr>
              <a:t> to, co jsme si osvojili v pr</a:t>
            </a:r>
            <a:r>
              <a:rPr lang="cs-CZ"/>
              <a:t>ů</a:t>
            </a:r>
            <a:r>
              <a:rPr lang="cs-CZ">
                <a:cs typeface="Arial" pitchFamily="34" charset="0"/>
              </a:rPr>
              <a:t>b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hu vzd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lávání na základní, st</a:t>
            </a:r>
            <a:r>
              <a:rPr lang="cs-CZ"/>
              <a:t>ř</a:t>
            </a:r>
            <a:r>
              <a:rPr lang="cs-CZ">
                <a:cs typeface="Arial" pitchFamily="34" charset="0"/>
              </a:rPr>
              <a:t>ední, p</a:t>
            </a:r>
            <a:r>
              <a:rPr lang="cs-CZ"/>
              <a:t>ř</a:t>
            </a:r>
            <a:r>
              <a:rPr lang="cs-CZ">
                <a:cs typeface="Arial" pitchFamily="34" charset="0"/>
              </a:rPr>
              <a:t>ípadn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 vysoké</a:t>
            </a:r>
            <a:r>
              <a:rPr lang="cs-CZ">
                <a:solidFill>
                  <a:srgbClr val="535353"/>
                </a:solidFill>
                <a:cs typeface="Arial" pitchFamily="34" charset="0"/>
              </a:rPr>
              <a:t> </a:t>
            </a:r>
            <a:r>
              <a:rPr lang="cs-CZ">
                <a:cs typeface="Arial" pitchFamily="34" charset="0"/>
              </a:rPr>
              <a:t>škole, nám vysta</a:t>
            </a:r>
            <a:r>
              <a:rPr lang="cs-CZ"/>
              <a:t>č</a:t>
            </a:r>
            <a:r>
              <a:rPr lang="cs-CZ">
                <a:cs typeface="Arial" pitchFamily="34" charset="0"/>
              </a:rPr>
              <a:t>í po celý zbytek 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ivota.</a:t>
            </a:r>
            <a:r>
              <a:rPr lang="cs-CZ"/>
              <a:t> </a:t>
            </a: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457200" y="4191000"/>
            <a:ext cx="83978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altLang="zh-CN"/>
              <a:t>Je třeba si u</a:t>
            </a:r>
            <a:r>
              <a:rPr lang="cs-CZ" altLang="zh-CN">
                <a:cs typeface="Times New Roman" pitchFamily="18" charset="0"/>
              </a:rPr>
              <a:t>vědom</a:t>
            </a:r>
            <a:r>
              <a:rPr lang="cs-CZ" altLang="zh-CN"/>
              <a:t>it</a:t>
            </a:r>
            <a:r>
              <a:rPr lang="cs-CZ" altLang="zh-CN">
                <a:cs typeface="Times New Roman" pitchFamily="18" charset="0"/>
              </a:rPr>
              <a:t>  nutnost celoživotního učení v závislosti dynamiky ekonomických a technologických změn, které vedou k rozvoji významu profesní mobility a rekvalifikace.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autoUpdateAnimBg="0"/>
      <p:bldP spid="26628" grpId="0" autoUpdateAnimBg="0"/>
      <p:bldP spid="26629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Celoživotní vzdělávání</a:t>
            </a:r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381000" y="1828800"/>
            <a:ext cx="8534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fontAlgn="t"/>
            <a:r>
              <a:rPr lang="cs-CZ">
                <a:cs typeface="Arial" pitchFamily="34" charset="0"/>
              </a:rPr>
              <a:t>Moderní 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 p</a:t>
            </a:r>
            <a:r>
              <a:rPr lang="cs-CZ"/>
              <a:t>ř</a:t>
            </a:r>
            <a:r>
              <a:rPr lang="cs-CZ">
                <a:cs typeface="Arial" pitchFamily="34" charset="0"/>
              </a:rPr>
              <a:t>ináší lidem v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tší šance a mo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nosti výb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ru, </a:t>
            </a:r>
            <a:r>
              <a:rPr lang="cs-CZ"/>
              <a:t>                    </a:t>
            </a:r>
            <a:r>
              <a:rPr lang="cs-CZ">
                <a:cs typeface="Arial" pitchFamily="34" charset="0"/>
              </a:rPr>
              <a:t>ale také v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tší rizika a nejistoty. </a:t>
            </a:r>
          </a:p>
        </p:txBody>
      </p:sp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533400" y="2743200"/>
            <a:ext cx="83058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fontAlgn="t"/>
            <a:r>
              <a:rPr lang="cs-CZ">
                <a:cs typeface="Arial" pitchFamily="34" charset="0"/>
              </a:rPr>
              <a:t>Lidé mohou svobodn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 p</a:t>
            </a:r>
            <a:r>
              <a:rPr lang="cs-CZ"/>
              <a:t>ř</a:t>
            </a:r>
            <a:r>
              <a:rPr lang="cs-CZ">
                <a:cs typeface="Arial" pitchFamily="34" charset="0"/>
              </a:rPr>
              <a:t>ijímat r</a:t>
            </a:r>
            <a:r>
              <a:rPr lang="cs-CZ"/>
              <a:t>ů</a:t>
            </a:r>
            <a:r>
              <a:rPr lang="cs-CZ">
                <a:cs typeface="Arial" pitchFamily="34" charset="0"/>
              </a:rPr>
              <a:t>zné 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ivotní styly, </a:t>
            </a:r>
            <a:r>
              <a:rPr lang="cs-CZ"/>
              <a:t>                         </a:t>
            </a:r>
            <a:r>
              <a:rPr lang="cs-CZ">
                <a:cs typeface="Arial" pitchFamily="34" charset="0"/>
              </a:rPr>
              <a:t>zárove</a:t>
            </a:r>
            <a:r>
              <a:rPr lang="cs-CZ"/>
              <a:t>ň</a:t>
            </a:r>
            <a:r>
              <a:rPr lang="cs-CZ">
                <a:cs typeface="Arial" pitchFamily="34" charset="0"/>
              </a:rPr>
              <a:t> však mají odpov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dnost za  utvá</a:t>
            </a:r>
            <a:r>
              <a:rPr lang="cs-CZ"/>
              <a:t>ř</a:t>
            </a:r>
            <a:r>
              <a:rPr lang="cs-CZ">
                <a:cs typeface="Arial" pitchFamily="34" charset="0"/>
              </a:rPr>
              <a:t>ení vlastního 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ivota. </a:t>
            </a:r>
            <a:endParaRPr lang="cs-CZ"/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457200" y="3733800"/>
            <a:ext cx="83058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fontAlgn="t"/>
            <a:r>
              <a:rPr lang="cs-CZ">
                <a:cs typeface="Arial" pitchFamily="34" charset="0"/>
              </a:rPr>
              <a:t>Ka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dým dnem se sv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t kolem nás m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ní, ka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dý den jsme vystaveni novým nárok</a:t>
            </a:r>
            <a:r>
              <a:rPr lang="cs-CZ"/>
              <a:t>ů</a:t>
            </a:r>
            <a:r>
              <a:rPr lang="cs-CZ">
                <a:cs typeface="Arial" pitchFamily="34" charset="0"/>
              </a:rPr>
              <a:t>m jak v osobním, tak profesním 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.</a:t>
            </a:r>
            <a:endParaRPr lang="cs-CZ"/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228600" y="4648200"/>
            <a:ext cx="86106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cs typeface="Arial" pitchFamily="34" charset="0"/>
              </a:rPr>
              <a:t>Nejvíce zále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í na lidské schopnosti vytvá</a:t>
            </a:r>
            <a:r>
              <a:rPr lang="cs-CZ"/>
              <a:t>ř</a:t>
            </a:r>
            <a:r>
              <a:rPr lang="cs-CZ">
                <a:cs typeface="Arial" pitchFamily="34" charset="0"/>
              </a:rPr>
              <a:t>et a efektivn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 a rozumn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 pou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ívat znalosti ve stále se m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nícím sv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t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. </a:t>
            </a:r>
            <a:endParaRPr lang="cs-CZ"/>
          </a:p>
        </p:txBody>
      </p:sp>
      <p:sp>
        <p:nvSpPr>
          <p:cNvPr id="27655" name="Text Box 7"/>
          <p:cNvSpPr txBox="1">
            <a:spLocks noChangeArrowheads="1"/>
          </p:cNvSpPr>
          <p:nvPr/>
        </p:nvSpPr>
        <p:spPr bwMode="auto">
          <a:xfrm>
            <a:off x="381000" y="5638800"/>
            <a:ext cx="84740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cs typeface="Arial" pitchFamily="34" charset="0"/>
              </a:rPr>
              <a:t>Vzd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lávání v pr</a:t>
            </a:r>
            <a:r>
              <a:rPr lang="cs-CZ"/>
              <a:t>ů</a:t>
            </a:r>
            <a:r>
              <a:rPr lang="cs-CZ">
                <a:cs typeface="Arial" pitchFamily="34" charset="0"/>
              </a:rPr>
              <a:t>b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hu celého 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ivota je pro ka</a:t>
            </a:r>
            <a:r>
              <a:rPr lang="cs-CZ"/>
              <a:t>ž</a:t>
            </a:r>
            <a:r>
              <a:rPr lang="cs-CZ">
                <a:cs typeface="Arial" pitchFamily="34" charset="0"/>
              </a:rPr>
              <a:t>dého nejlepší cestou, jak se vypo</a:t>
            </a:r>
            <a:r>
              <a:rPr lang="cs-CZ"/>
              <a:t>ř</a:t>
            </a:r>
            <a:r>
              <a:rPr lang="cs-CZ">
                <a:cs typeface="Arial" pitchFamily="34" charset="0"/>
              </a:rPr>
              <a:t>ádat se zm</a:t>
            </a:r>
            <a:r>
              <a:rPr lang="cs-CZ"/>
              <a:t>ě</a:t>
            </a:r>
            <a:r>
              <a:rPr lang="cs-CZ">
                <a:cs typeface="Arial" pitchFamily="34" charset="0"/>
              </a:rPr>
              <a:t>nami.</a:t>
            </a:r>
            <a:r>
              <a:rPr lang="cs-CZ"/>
              <a:t> 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autoUpdateAnimBg="0"/>
      <p:bldP spid="27652" grpId="0" autoUpdateAnimBg="0"/>
      <p:bldP spid="27653" grpId="0" autoUpdateAnimBg="0"/>
      <p:bldP spid="27654" grpId="0" autoUpdateAnimBg="0"/>
      <p:bldP spid="27655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Otázky a úkoly</a:t>
            </a:r>
          </a:p>
        </p:txBody>
      </p:sp>
      <p:sp>
        <p:nvSpPr>
          <p:cNvPr id="28675" name="Text Box 3"/>
          <p:cNvSpPr txBox="1">
            <a:spLocks noChangeArrowheads="1"/>
          </p:cNvSpPr>
          <p:nvPr/>
        </p:nvSpPr>
        <p:spPr bwMode="auto">
          <a:xfrm>
            <a:off x="762000" y="1828800"/>
            <a:ext cx="55070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1. Jaké typy škol tvoří náš školský systém? </a:t>
            </a:r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762000" y="2362200"/>
            <a:ext cx="2938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2. Co je rekvalifikace?</a:t>
            </a:r>
          </a:p>
        </p:txBody>
      </p:sp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762000" y="2895600"/>
            <a:ext cx="79041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3. Jaké jsou další možnosti vzdělávání kromě školní docházky?</a:t>
            </a:r>
          </a:p>
        </p:txBody>
      </p:sp>
      <p:sp>
        <p:nvSpPr>
          <p:cNvPr id="28678" name="Text Box 6"/>
          <p:cNvSpPr txBox="1">
            <a:spLocks noChangeArrowheads="1"/>
          </p:cNvSpPr>
          <p:nvPr/>
        </p:nvSpPr>
        <p:spPr bwMode="auto">
          <a:xfrm>
            <a:off x="762000" y="3429000"/>
            <a:ext cx="80930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4. Zamysli se, co člověku přináší kromě získání vědomostí                  a dovedností celoživotní vzdělávání?</a:t>
            </a: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822325" y="4308475"/>
            <a:ext cx="81692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5. Zjisti, jaké jsou možnosti dalšího vzdělávání v regionu                     po ukončení současného studia?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autoUpdateAnimBg="0"/>
      <p:bldP spid="28676" grpId="0" autoUpdateAnimBg="0"/>
      <p:bldP spid="28677" grpId="0" autoUpdateAnimBg="0"/>
      <p:bldP spid="28678" grpId="0" autoUpdateAnimBg="0"/>
      <p:bldP spid="28679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zdroje</a:t>
            </a:r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609600" y="1752600"/>
            <a:ext cx="70659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Obr. </a:t>
            </a:r>
            <a:r>
              <a:rPr lang="cs-CZ" sz="1400">
                <a:solidFill>
                  <a:srgbClr val="000000"/>
                </a:solidFill>
              </a:rPr>
              <a:t>1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	</a:t>
            </a:r>
            <a:r>
              <a:rPr lang="cs-CZ" sz="1400">
                <a:solidFill>
                  <a:srgbClr val="000000"/>
                </a:solidFill>
              </a:rPr>
              <a:t>TUNGSTEN.</a:t>
            </a:r>
            <a:r>
              <a:rPr lang="cs-CZ" sz="1400">
                <a:cs typeface="Times New Roman" pitchFamily="18" charset="0"/>
              </a:rPr>
              <a:t> </a:t>
            </a:r>
            <a:r>
              <a:rPr lang="en-US" sz="1400">
                <a:solidFill>
                  <a:srgbClr val="000000"/>
                </a:solidFill>
                <a:cs typeface="Times New Roman" pitchFamily="18" charset="0"/>
              </a:rPr>
              <a:t>[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cit. 201</a:t>
            </a:r>
            <a:r>
              <a:rPr lang="cs-CZ" sz="1400">
                <a:solidFill>
                  <a:srgbClr val="000000"/>
                </a:solidFill>
              </a:rPr>
              <a:t>4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-0</a:t>
            </a:r>
            <a:r>
              <a:rPr lang="cs-CZ" sz="1400">
                <a:solidFill>
                  <a:srgbClr val="000000"/>
                </a:solidFill>
              </a:rPr>
              <a:t>1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-16</a:t>
            </a:r>
            <a:r>
              <a:rPr lang="en-US" sz="1400">
                <a:solidFill>
                  <a:srgbClr val="000000"/>
                </a:solidFill>
                <a:cs typeface="Times New Roman" pitchFamily="18" charset="0"/>
              </a:rPr>
              <a:t>]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. Dostupný pod licencí </a:t>
            </a:r>
            <a:r>
              <a:rPr lang="en-US" sz="1400">
                <a:solidFill>
                  <a:srgbClr val="000000"/>
                </a:solidFill>
                <a:cs typeface="Times New Roman" pitchFamily="18" charset="0"/>
              </a:rPr>
              <a:t>Public domain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 na WWW:</a:t>
            </a:r>
            <a:endParaRPr lang="cs-CZ" sz="1400">
              <a:cs typeface="Times New Roman" pitchFamily="18" charset="0"/>
            </a:endParaRPr>
          </a:p>
          <a:p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	&lt;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  <a:hlinkClick r:id="rId2"/>
              </a:rPr>
              <a:t>http://commons.wikimedia.org/wiki/File:Math_lecture_at_TKK.JPG?uselang=cs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&gt;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609600" y="2438400"/>
            <a:ext cx="65214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Obr. </a:t>
            </a:r>
            <a:r>
              <a:rPr lang="cs-CZ" sz="1400">
                <a:solidFill>
                  <a:srgbClr val="000000"/>
                </a:solidFill>
              </a:rPr>
              <a:t>2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	</a:t>
            </a:r>
            <a:r>
              <a:rPr lang="cs-CZ" sz="1400">
                <a:solidFill>
                  <a:srgbClr val="000000"/>
                </a:solidFill>
              </a:rPr>
              <a:t>GHEDO.</a:t>
            </a:r>
            <a:r>
              <a:rPr lang="cs-CZ" sz="1400">
                <a:cs typeface="Times New Roman" pitchFamily="18" charset="0"/>
              </a:rPr>
              <a:t> </a:t>
            </a:r>
            <a:r>
              <a:rPr lang="en-US" sz="1400">
                <a:solidFill>
                  <a:srgbClr val="000000"/>
                </a:solidFill>
                <a:cs typeface="Times New Roman" pitchFamily="18" charset="0"/>
              </a:rPr>
              <a:t>[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cit. 201</a:t>
            </a:r>
            <a:r>
              <a:rPr lang="cs-CZ" sz="1400">
                <a:solidFill>
                  <a:srgbClr val="000000"/>
                </a:solidFill>
              </a:rPr>
              <a:t>4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-0</a:t>
            </a:r>
            <a:r>
              <a:rPr lang="cs-CZ" sz="1400">
                <a:solidFill>
                  <a:srgbClr val="000000"/>
                </a:solidFill>
              </a:rPr>
              <a:t>1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-</a:t>
            </a:r>
            <a:r>
              <a:rPr lang="cs-CZ" sz="1400">
                <a:solidFill>
                  <a:srgbClr val="000000"/>
                </a:solidFill>
              </a:rPr>
              <a:t>30</a:t>
            </a:r>
            <a:r>
              <a:rPr lang="en-US" sz="1400">
                <a:solidFill>
                  <a:srgbClr val="000000"/>
                </a:solidFill>
                <a:cs typeface="Times New Roman" pitchFamily="18" charset="0"/>
              </a:rPr>
              <a:t>]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. Dostupný pod licencí </a:t>
            </a:r>
            <a:r>
              <a:rPr lang="en-US" sz="1400">
                <a:solidFill>
                  <a:srgbClr val="000000"/>
                </a:solidFill>
                <a:cs typeface="Times New Roman" pitchFamily="18" charset="0"/>
              </a:rPr>
              <a:t>Public domain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 na WWW:</a:t>
            </a:r>
            <a:endParaRPr lang="cs-CZ" sz="1400">
              <a:cs typeface="Times New Roman" pitchFamily="18" charset="0"/>
            </a:endParaRPr>
          </a:p>
          <a:p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	&lt;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  <a:hlinkClick r:id="rId3"/>
              </a:rPr>
              <a:t>http://commons.wikimedia.org/wiki/File:Mammuthus_meridionalis.JPG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&gt;</a:t>
            </a: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609600" y="3048000"/>
            <a:ext cx="66484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Obr. </a:t>
            </a:r>
            <a:r>
              <a:rPr lang="cs-CZ" sz="1400">
                <a:solidFill>
                  <a:srgbClr val="000000"/>
                </a:solidFill>
              </a:rPr>
              <a:t>3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	</a:t>
            </a:r>
            <a:r>
              <a:rPr lang="cs-CZ" sz="1400">
                <a:solidFill>
                  <a:srgbClr val="000000"/>
                </a:solidFill>
              </a:rPr>
              <a:t>TOIRELB.</a:t>
            </a:r>
            <a:r>
              <a:rPr lang="cs-CZ" sz="1400">
                <a:cs typeface="Times New Roman" pitchFamily="18" charset="0"/>
              </a:rPr>
              <a:t> </a:t>
            </a:r>
            <a:r>
              <a:rPr lang="en-US" sz="1400">
                <a:solidFill>
                  <a:srgbClr val="000000"/>
                </a:solidFill>
                <a:cs typeface="Times New Roman" pitchFamily="18" charset="0"/>
              </a:rPr>
              <a:t>[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cit. 201</a:t>
            </a:r>
            <a:r>
              <a:rPr lang="cs-CZ" sz="1400">
                <a:solidFill>
                  <a:srgbClr val="000000"/>
                </a:solidFill>
              </a:rPr>
              <a:t>4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-0</a:t>
            </a:r>
            <a:r>
              <a:rPr lang="cs-CZ" sz="1400">
                <a:solidFill>
                  <a:srgbClr val="000000"/>
                </a:solidFill>
              </a:rPr>
              <a:t>1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-</a:t>
            </a:r>
            <a:r>
              <a:rPr lang="cs-CZ" sz="1400">
                <a:solidFill>
                  <a:srgbClr val="000000"/>
                </a:solidFill>
              </a:rPr>
              <a:t>30</a:t>
            </a:r>
            <a:r>
              <a:rPr lang="en-US" sz="1400">
                <a:solidFill>
                  <a:srgbClr val="000000"/>
                </a:solidFill>
                <a:cs typeface="Times New Roman" pitchFamily="18" charset="0"/>
              </a:rPr>
              <a:t>]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. Dostupný pod licencí </a:t>
            </a:r>
            <a:r>
              <a:rPr lang="en-US" sz="1400">
                <a:solidFill>
                  <a:srgbClr val="000000"/>
                </a:solidFill>
                <a:cs typeface="Times New Roman" pitchFamily="18" charset="0"/>
              </a:rPr>
              <a:t>Public domain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 na WWW:</a:t>
            </a:r>
            <a:endParaRPr lang="cs-CZ" sz="1400">
              <a:cs typeface="Times New Roman" pitchFamily="18" charset="0"/>
            </a:endParaRPr>
          </a:p>
          <a:p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	&lt;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  <a:hlinkClick r:id="rId4"/>
              </a:rPr>
              <a:t>http://commons.wikimedia.org/wiki/File:TheOldManGregorioFuentes.jpg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&gt;</a:t>
            </a:r>
          </a:p>
        </p:txBody>
      </p:sp>
    </p:spTree>
  </p:cSld>
  <p:clrMapOvr>
    <a:masterClrMapping/>
  </p:clrMapOvr>
  <p:transition>
    <p:checker dir="vert"/>
  </p:transition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99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CA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816</TotalTime>
  <Words>1239</Words>
  <Application>Microsoft Office PowerPoint</Application>
  <PresentationFormat>Předvádění na obrazovce (4:3)</PresentationFormat>
  <Paragraphs>165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4" baseType="lpstr">
      <vt:lpstr>Times New Roman</vt:lpstr>
      <vt:lpstr>Calibri</vt:lpstr>
      <vt:lpstr>Lucida Sans Unicode</vt:lpstr>
      <vt:lpstr>Wingdings</vt:lpstr>
      <vt:lpstr>Arial</vt:lpstr>
      <vt:lpstr>Verdana</vt:lpstr>
      <vt:lpstr>Default Design</vt:lpstr>
      <vt:lpstr>Snímek 1</vt:lpstr>
      <vt:lpstr>Vzdělávání</vt:lpstr>
      <vt:lpstr>Získání základů vzdělání</vt:lpstr>
      <vt:lpstr>Systém vzdělávání v ČR</vt:lpstr>
      <vt:lpstr>Celoživotní vzdělávání</vt:lpstr>
      <vt:lpstr>Formální vzdělávání</vt:lpstr>
      <vt:lpstr>Neformální vzdělávání</vt:lpstr>
      <vt:lpstr>Informální vzdělávání</vt:lpstr>
      <vt:lpstr>Samostudium</vt:lpstr>
      <vt:lpstr>Celoživotní vzdělávání                        a zaměstnavatelé</vt:lpstr>
      <vt:lpstr>Rekvalifikace</vt:lpstr>
      <vt:lpstr>Rekvalifikace</vt:lpstr>
      <vt:lpstr>Vzdělávání seniorů</vt:lpstr>
      <vt:lpstr>Celoživotní vzdělávání</vt:lpstr>
      <vt:lpstr>Celoživotní vzdělávání</vt:lpstr>
      <vt:lpstr>Otázky a úkoly</vt:lpstr>
      <vt:lpstr>Použité zdroje</vt:lpstr>
    </vt:vector>
  </TitlesOfParts>
  <Company>SŠSTAV Louny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 vzdělání</dc:title>
  <dc:creator>j.sus</dc:creator>
  <cp:lastModifiedBy>Dum</cp:lastModifiedBy>
  <cp:revision>11</cp:revision>
  <dcterms:created xsi:type="dcterms:W3CDTF">2014-02-17T17:23:55Z</dcterms:created>
  <dcterms:modified xsi:type="dcterms:W3CDTF">2014-02-27T16:12:41Z</dcterms:modified>
</cp:coreProperties>
</file>