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  <p:sldMasterId id="2147483708" r:id="rId4"/>
    <p:sldMasterId id="2147483732" r:id="rId5"/>
  </p:sldMasterIdLst>
  <p:notesMasterIdLst>
    <p:notesMasterId r:id="rId16"/>
  </p:notesMasterIdLst>
  <p:sldIdLst>
    <p:sldId id="257" r:id="rId6"/>
    <p:sldId id="259" r:id="rId7"/>
    <p:sldId id="270" r:id="rId8"/>
    <p:sldId id="262" r:id="rId9"/>
    <p:sldId id="264" r:id="rId10"/>
    <p:sldId id="271" r:id="rId11"/>
    <p:sldId id="272" r:id="rId12"/>
    <p:sldId id="274" r:id="rId13"/>
    <p:sldId id="268" r:id="rId14"/>
    <p:sldId id="269" r:id="rId1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23" autoAdjust="0"/>
    <p:restoredTop sz="94660"/>
  </p:normalViewPr>
  <p:slideViewPr>
    <p:cSldViewPr snapToGrid="0">
      <p:cViewPr>
        <p:scale>
          <a:sx n="118" d="100"/>
          <a:sy n="118" d="100"/>
        </p:scale>
        <p:origin x="-114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559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815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6371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7331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97165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542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866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640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304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7783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2303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30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29321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8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847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6641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7484112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Hrdlové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spoje a jejich použití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Spojování , temování, manžeta, litina,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obkladnice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Instalace vody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1.- 3. ročník, žáci 15 – 18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Hrdlové spoje litinových a ocelových trub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>
                <a:solidFill>
                  <a:prstClr val="black"/>
                </a:solidFill>
              </a:rPr>
              <a:t>VY_32_INOVACE_16_316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2189847"/>
            <a:ext cx="9023420" cy="3021340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Hrdla </a:t>
            </a:r>
            <a:r>
              <a:rPr lang="cs-CZ" sz="2000" b="1" dirty="0">
                <a:latin typeface="+mn-lt"/>
              </a:rPr>
              <a:t>kanalizačních litinových trub </a:t>
            </a:r>
            <a:r>
              <a:rPr lang="cs-CZ" sz="2000" dirty="0">
                <a:latin typeface="+mn-lt"/>
              </a:rPr>
              <a:t>se těsní obdobně jako hrdla kameninových trub.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Při </a:t>
            </a:r>
            <a:r>
              <a:rPr lang="cs-CZ" sz="2000" dirty="0">
                <a:latin typeface="+mn-lt"/>
              </a:rPr>
              <a:t>vhodném provedení dovolí hrdlový spoj nepatrné pootočení při kladení potrubí (tzv. skřípání trub), takže lze měnit směr potrubí a vytvořit oblouk o velkém </a:t>
            </a:r>
            <a:r>
              <a:rPr lang="cs-CZ" sz="2000" dirty="0" smtClean="0">
                <a:latin typeface="+mn-lt"/>
              </a:rPr>
              <a:t>průměru.</a:t>
            </a:r>
          </a:p>
          <a:p>
            <a:pPr lvl="1">
              <a:buFontTx/>
              <a:buChar char="-"/>
            </a:pPr>
            <a:r>
              <a:rPr lang="cs-CZ" sz="1800" dirty="0" smtClean="0">
                <a:latin typeface="+mn-lt"/>
              </a:rPr>
              <a:t>Hrdlový </a:t>
            </a:r>
            <a:r>
              <a:rPr lang="cs-CZ" sz="1800" dirty="0">
                <a:latin typeface="+mn-lt"/>
              </a:rPr>
              <a:t>spoj se provádí tak, že se provazec v hrdle dokonale upěchuje, čímž se dosáhne těsnosti spoje. </a:t>
            </a:r>
            <a:endParaRPr lang="cs-CZ" sz="1800" dirty="0" smtClean="0">
              <a:latin typeface="+mn-lt"/>
            </a:endParaRPr>
          </a:p>
          <a:p>
            <a:pPr lvl="1">
              <a:buFontTx/>
              <a:buChar char="-"/>
            </a:pPr>
            <a:r>
              <a:rPr lang="cs-CZ" sz="1800" dirty="0" smtClean="0">
                <a:latin typeface="+mn-lt"/>
              </a:rPr>
              <a:t>Pro </a:t>
            </a:r>
            <a:r>
              <a:rPr lang="cs-CZ" sz="1800" dirty="0">
                <a:latin typeface="+mn-lt"/>
              </a:rPr>
              <a:t>svislá potrubí se používá </a:t>
            </a:r>
            <a:r>
              <a:rPr lang="cs-CZ" sz="1800" i="1" dirty="0">
                <a:latin typeface="+mn-lt"/>
              </a:rPr>
              <a:t>provazec suchý</a:t>
            </a:r>
            <a:r>
              <a:rPr lang="cs-CZ" sz="1800" dirty="0">
                <a:latin typeface="+mn-lt"/>
              </a:rPr>
              <a:t>, pro ležatá potrubí </a:t>
            </a:r>
            <a:r>
              <a:rPr lang="cs-CZ" sz="1800" i="1" dirty="0">
                <a:latin typeface="+mn-lt"/>
              </a:rPr>
              <a:t>provazec impregnovaný</a:t>
            </a:r>
            <a:r>
              <a:rPr lang="cs-CZ" sz="1800" dirty="0">
                <a:latin typeface="+mn-lt"/>
              </a:rPr>
              <a:t>. </a:t>
            </a:r>
            <a:endParaRPr lang="cs-CZ" sz="1800" dirty="0" smtClean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Hrdlové spoje litinových a ocelových trub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032381"/>
            <a:ext cx="9149593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1" indent="-285750">
              <a:buFontTx/>
              <a:buChar char="-"/>
            </a:pPr>
            <a:r>
              <a:rPr lang="cs-CZ" dirty="0"/>
              <a:t>Dříve se používala </a:t>
            </a:r>
            <a:r>
              <a:rPr lang="cs-CZ" b="1" i="1" dirty="0"/>
              <a:t>olověná zálivka</a:t>
            </a:r>
            <a:r>
              <a:rPr lang="cs-CZ" dirty="0"/>
              <a:t>, která se pro nedostatek olova dnes používá pouze v odůvodněných případech</a:t>
            </a:r>
            <a:r>
              <a:rPr lang="cs-CZ" dirty="0" smtClean="0"/>
              <a:t>.</a:t>
            </a:r>
          </a:p>
          <a:p>
            <a:pPr marL="285750" lvl="1" indent="-285750">
              <a:buFontTx/>
              <a:buChar char="-"/>
            </a:pPr>
            <a:endParaRPr lang="cs-CZ" dirty="0" smtClean="0"/>
          </a:p>
          <a:p>
            <a:pPr marL="742950" lvl="1" indent="-285750">
              <a:buFontTx/>
              <a:buChar char="-"/>
            </a:pPr>
            <a:r>
              <a:rPr lang="cs-CZ" dirty="0" smtClean="0"/>
              <a:t>V</a:t>
            </a:r>
            <a:r>
              <a:rPr lang="cs-CZ" dirty="0"/>
              <a:t> tomto případě se použije provazec suchý, aby nedošlo k vývinu par a odstřikování olova. </a:t>
            </a:r>
            <a:endParaRPr lang="cs-CZ" dirty="0" smtClean="0"/>
          </a:p>
          <a:p>
            <a:pPr marL="742950" lvl="1" indent="-285750">
              <a:buFontTx/>
              <a:buChar char="-"/>
            </a:pPr>
            <a:r>
              <a:rPr lang="cs-CZ" dirty="0" smtClean="0"/>
              <a:t>Po </a:t>
            </a:r>
            <a:r>
              <a:rPr lang="cs-CZ" dirty="0"/>
              <a:t>zchladnutí se olovo řádně utuží tužlíkem, čímž se odstraní bubliny v zálivce, a zatlačí se ke stěnám. </a:t>
            </a:r>
            <a:endParaRPr lang="cs-CZ" dirty="0" smtClean="0"/>
          </a:p>
          <a:p>
            <a:pPr marL="742950" lvl="1" indent="-285750">
              <a:buFontTx/>
              <a:buChar char="-"/>
            </a:pPr>
            <a:r>
              <a:rPr lang="cs-CZ" dirty="0" smtClean="0"/>
              <a:t>Jako </a:t>
            </a:r>
            <a:r>
              <a:rPr lang="cs-CZ" dirty="0"/>
              <a:t>rovnocenný materiál se dá použít </a:t>
            </a:r>
            <a:r>
              <a:rPr lang="cs-CZ" b="1" i="1" dirty="0" err="1"/>
              <a:t>oravit</a:t>
            </a:r>
            <a:r>
              <a:rPr lang="cs-CZ" dirty="0"/>
              <a:t>, což je hmota získaná práškovou metalurgií ze železného odpadu. </a:t>
            </a:r>
            <a:endParaRPr lang="cs-CZ" dirty="0" smtClean="0"/>
          </a:p>
          <a:p>
            <a:pPr marL="742950" lvl="1" indent="-285750">
              <a:buFontTx/>
              <a:buChar char="-"/>
            </a:pPr>
            <a:r>
              <a:rPr lang="cs-CZ" dirty="0" smtClean="0"/>
              <a:t>Nalámaný </a:t>
            </a:r>
            <a:r>
              <a:rPr lang="cs-CZ" b="1" dirty="0" err="1"/>
              <a:t>oravit</a:t>
            </a:r>
            <a:r>
              <a:rPr lang="cs-CZ" dirty="0"/>
              <a:t> se vkládá na utemovaný provazec a utužuje do </a:t>
            </a:r>
            <a:r>
              <a:rPr lang="cs-CZ" dirty="0" smtClean="0"/>
              <a:t>zhutnění</a:t>
            </a:r>
          </a:p>
          <a:p>
            <a:pPr lvl="1"/>
            <a:endParaRPr lang="cs-CZ" dirty="0" smtClean="0"/>
          </a:p>
          <a:p>
            <a:pPr marL="342900" lvl="1" indent="-342900">
              <a:buFontTx/>
              <a:buChar char="-"/>
            </a:pPr>
            <a:r>
              <a:rPr lang="cs-CZ" dirty="0" smtClean="0"/>
              <a:t>Tyto </a:t>
            </a:r>
            <a:r>
              <a:rPr lang="cs-CZ" dirty="0"/>
              <a:t>materiály jsou dnes v praxi běžně nahrazovány </a:t>
            </a:r>
            <a:r>
              <a:rPr lang="cs-CZ" b="1" dirty="0"/>
              <a:t>cementovou maltou </a:t>
            </a:r>
            <a:r>
              <a:rPr lang="cs-CZ" dirty="0"/>
              <a:t>a </a:t>
            </a:r>
            <a:r>
              <a:rPr lang="cs-CZ" b="1" dirty="0"/>
              <a:t>hliníkovou vlnou</a:t>
            </a:r>
            <a:r>
              <a:rPr lang="cs-CZ" dirty="0"/>
              <a:t>. </a:t>
            </a:r>
            <a:endParaRPr lang="cs-CZ" dirty="0" smtClean="0"/>
          </a:p>
          <a:p>
            <a:pPr marL="342900" lvl="1" indent="-342900">
              <a:buFontTx/>
              <a:buChar char="-"/>
            </a:pPr>
            <a:r>
              <a:rPr lang="cs-CZ" dirty="0" smtClean="0"/>
              <a:t>Z</a:t>
            </a:r>
            <a:r>
              <a:rPr lang="cs-CZ" dirty="0"/>
              <a:t> vláknité hliníkové hmoty se vytvoří cop, který po stočení těsně vyplňuje mezeru hrdla. </a:t>
            </a:r>
            <a:endParaRPr lang="cs-CZ" dirty="0" smtClean="0"/>
          </a:p>
          <a:p>
            <a:pPr marL="342900" lvl="1" indent="-342900">
              <a:buFontTx/>
              <a:buChar char="-"/>
            </a:pPr>
            <a:r>
              <a:rPr lang="cs-CZ" dirty="0" smtClean="0"/>
              <a:t>Hliníkovou </a:t>
            </a:r>
            <a:r>
              <a:rPr lang="cs-CZ" dirty="0"/>
              <a:t>vlnu je třeba chránit proti vlhkosti např. nátěrem živicí.</a:t>
            </a:r>
          </a:p>
          <a:p>
            <a:pPr lvl="1"/>
            <a:endParaRPr lang="cs-CZ" dirty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524000" y="969250"/>
            <a:ext cx="91440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Pro </a:t>
            </a:r>
            <a:r>
              <a:rPr lang="cs-CZ" b="1" dirty="0"/>
              <a:t>vodovodní tlakové litinové</a:t>
            </a:r>
            <a:r>
              <a:rPr lang="cs-CZ" dirty="0"/>
              <a:t> nebo </a:t>
            </a:r>
            <a:r>
              <a:rPr lang="cs-CZ" b="1" dirty="0"/>
              <a:t>ocelové trouby</a:t>
            </a:r>
            <a:r>
              <a:rPr lang="cs-CZ" dirty="0"/>
              <a:t> se jako dobrý těsnicí materiál v minulosti osvědčilo i </a:t>
            </a:r>
            <a:r>
              <a:rPr lang="cs-CZ" i="1" dirty="0"/>
              <a:t>dřevo</a:t>
            </a:r>
            <a:r>
              <a:rPr lang="cs-CZ" dirty="0"/>
              <a:t>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Dřevem </a:t>
            </a:r>
            <a:r>
              <a:rPr lang="cs-CZ" dirty="0"/>
              <a:t>lze těsnit tak, že se spodek hrdla utemuje impregnovaným provazcem, zbytek hrdla se vyplní dřevěnými </a:t>
            </a:r>
            <a:r>
              <a:rPr lang="cs-CZ" b="1" dirty="0" err="1"/>
              <a:t>obkladnicemi</a:t>
            </a:r>
            <a:r>
              <a:rPr lang="cs-CZ" dirty="0"/>
              <a:t> a utuží trojhrannými klínky z tvrdého dřeva.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Dřevěné </a:t>
            </a:r>
            <a:r>
              <a:rPr lang="cs-CZ" dirty="0" err="1"/>
              <a:t>obkladnice</a:t>
            </a:r>
            <a:r>
              <a:rPr lang="cs-CZ" dirty="0"/>
              <a:t> a klínky se dají použít i bez provazce.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Spoje </a:t>
            </a:r>
            <a:r>
              <a:rPr lang="cs-CZ" dirty="0"/>
              <a:t>těsněné dřevem se po zhotovení opatří izolačním nátěrem.</a:t>
            </a:r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V</a:t>
            </a:r>
            <a:r>
              <a:rPr lang="cs-CZ" dirty="0"/>
              <a:t> současné době se od pracného spojování temováním upouští a používá se např. </a:t>
            </a:r>
            <a:r>
              <a:rPr lang="cs-CZ" b="1" i="1" dirty="0"/>
              <a:t>pryžová těsnicí manžeta</a:t>
            </a:r>
            <a:r>
              <a:rPr lang="cs-CZ" dirty="0"/>
              <a:t>, která se zasune do hrdla a namaže.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Stejně </a:t>
            </a:r>
            <a:r>
              <a:rPr lang="cs-CZ" dirty="0"/>
              <a:t>tak se namaže hrana potrubí a zasune do pryžového těsnění</a:t>
            </a:r>
            <a:r>
              <a:rPr lang="cs-CZ" dirty="0" smtClean="0"/>
              <a:t>.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/>
              <a:t>V zahraničí bylo vyvinuto ještě několik dalších spojovacích technik. Například z Francie jsou k nám dováženy </a:t>
            </a:r>
            <a:r>
              <a:rPr lang="cs-CZ" b="1" dirty="0"/>
              <a:t>tlakové litinové trouby</a:t>
            </a:r>
            <a:r>
              <a:rPr lang="cs-CZ" dirty="0"/>
              <a:t> pro veřejné vodovody, které jsou opatřeny </a:t>
            </a:r>
            <a:r>
              <a:rPr lang="cs-CZ" b="1" dirty="0"/>
              <a:t>cementovou vystýlkou</a:t>
            </a:r>
            <a:r>
              <a:rPr lang="cs-CZ" dirty="0" smtClean="0"/>
              <a:t>.</a:t>
            </a:r>
          </a:p>
          <a:p>
            <a:pPr marL="285750" indent="-285750">
              <a:buFontTx/>
              <a:buChar char="-"/>
            </a:pPr>
            <a:r>
              <a:rPr lang="cs-CZ" dirty="0"/>
              <a:t>Švýcarská firma </a:t>
            </a:r>
            <a:r>
              <a:rPr lang="cs-CZ" b="1" dirty="0" smtClean="0"/>
              <a:t>Von </a:t>
            </a:r>
            <a:r>
              <a:rPr lang="cs-CZ" b="1" dirty="0" err="1" smtClean="0"/>
              <a:t>Roll</a:t>
            </a:r>
            <a:r>
              <a:rPr lang="cs-CZ" b="1" dirty="0" smtClean="0"/>
              <a:t> </a:t>
            </a:r>
            <a:r>
              <a:rPr lang="cs-CZ" b="1" dirty="0" err="1"/>
              <a:t>Druckrohre</a:t>
            </a:r>
            <a:r>
              <a:rPr lang="cs-CZ" b="1" dirty="0"/>
              <a:t> </a:t>
            </a:r>
            <a:r>
              <a:rPr lang="cs-CZ" dirty="0"/>
              <a:t>k nám dodává potrubí z </a:t>
            </a:r>
            <a:r>
              <a:rPr lang="cs-CZ" b="1" dirty="0"/>
              <a:t>tvárné litiny</a:t>
            </a:r>
            <a:r>
              <a:rPr lang="cs-CZ" dirty="0"/>
              <a:t> opatřené vnitřní ochrannou </a:t>
            </a:r>
            <a:r>
              <a:rPr lang="cs-CZ" b="1" dirty="0"/>
              <a:t>polyuretanovou vložkou </a:t>
            </a:r>
            <a:r>
              <a:rPr lang="cs-CZ" dirty="0"/>
              <a:t>s různými úpravami povrchu pro veřejné vodovody, plynovody a kanalizaci. </a:t>
            </a:r>
          </a:p>
        </p:txBody>
      </p:sp>
    </p:spTree>
    <p:extLst>
      <p:ext uri="{BB962C8B-B14F-4D97-AF65-F5344CB8AC3E}">
        <p14:creationId xmlns:p14="http://schemas.microsoft.com/office/powerpoint/2010/main" val="209016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24000" y="1901847"/>
            <a:ext cx="9144000" cy="2995692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Těsnění </a:t>
            </a:r>
            <a:r>
              <a:rPr lang="cs-CZ" sz="1800" dirty="0">
                <a:latin typeface="+mn-lt"/>
              </a:rPr>
              <a:t>hrdel </a:t>
            </a:r>
            <a:r>
              <a:rPr lang="cs-CZ" sz="1800" b="1" dirty="0">
                <a:latin typeface="+mn-lt"/>
              </a:rPr>
              <a:t>betonových</a:t>
            </a:r>
            <a:r>
              <a:rPr lang="cs-CZ" sz="1800" dirty="0">
                <a:latin typeface="+mn-lt"/>
              </a:rPr>
              <a:t> trub se provádí tak, že se spára uzavře cementovou maltou, utěsní se </a:t>
            </a:r>
            <a:r>
              <a:rPr lang="cs-CZ" sz="1800" i="1" dirty="0">
                <a:latin typeface="+mn-lt"/>
              </a:rPr>
              <a:t>suchým</a:t>
            </a:r>
            <a:r>
              <a:rPr lang="cs-CZ" sz="1800" dirty="0">
                <a:latin typeface="+mn-lt"/>
              </a:rPr>
              <a:t> a </a:t>
            </a:r>
            <a:r>
              <a:rPr lang="cs-CZ" sz="1800" i="1" dirty="0">
                <a:latin typeface="+mn-lt"/>
              </a:rPr>
              <a:t>dehtovaným provazcem</a:t>
            </a:r>
            <a:r>
              <a:rPr lang="cs-CZ" sz="1800" dirty="0">
                <a:latin typeface="+mn-lt"/>
              </a:rPr>
              <a:t> a zalije se cementovou kaší nebo asfaltovým tmelem.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Betonové </a:t>
            </a:r>
            <a:r>
              <a:rPr lang="cs-CZ" sz="1800" dirty="0">
                <a:latin typeface="+mn-lt"/>
              </a:rPr>
              <a:t>trouby s polodrážkou se těsní jen cementovou maltou.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Železobetonové </a:t>
            </a:r>
            <a:r>
              <a:rPr lang="cs-CZ" sz="1800" dirty="0">
                <a:latin typeface="+mn-lt"/>
              </a:rPr>
              <a:t>tlakové trouby se těsní pryžovým kroužkem umístěným ve drážce hladkého konce </a:t>
            </a:r>
            <a:r>
              <a:rPr lang="cs-CZ" sz="1800" dirty="0" smtClean="0">
                <a:latin typeface="+mn-lt"/>
              </a:rPr>
              <a:t>trouby.</a:t>
            </a:r>
          </a:p>
          <a:p>
            <a:pPr>
              <a:buFontTx/>
              <a:buChar char="-"/>
            </a:pPr>
            <a:endParaRPr lang="cs-CZ" sz="1800" b="1" dirty="0">
              <a:latin typeface="+mn-lt"/>
            </a:endParaRPr>
          </a:p>
          <a:p>
            <a:pPr>
              <a:buFontTx/>
              <a:buChar char="-"/>
            </a:pPr>
            <a:r>
              <a:rPr lang="cs-CZ" sz="1800" b="1" dirty="0" smtClean="0">
                <a:latin typeface="+mn-lt"/>
              </a:rPr>
              <a:t>Azbestocementové</a:t>
            </a:r>
            <a:r>
              <a:rPr lang="cs-CZ" sz="1800" dirty="0" smtClean="0">
                <a:latin typeface="+mn-lt"/>
              </a:rPr>
              <a:t> </a:t>
            </a:r>
            <a:r>
              <a:rPr lang="cs-CZ" sz="1800" dirty="0">
                <a:latin typeface="+mn-lt"/>
              </a:rPr>
              <a:t>odpadní trouby se spojovaly a těsnily </a:t>
            </a:r>
            <a:r>
              <a:rPr lang="cs-CZ" sz="1800" i="1" dirty="0">
                <a:latin typeface="+mn-lt"/>
              </a:rPr>
              <a:t>impregnovaným konopným provazcem</a:t>
            </a:r>
            <a:r>
              <a:rPr lang="cs-CZ" sz="1800" dirty="0">
                <a:latin typeface="+mn-lt"/>
              </a:rPr>
              <a:t> v hrdlech a zalévaly cementovou maltou nebo asfaltovou zálivkou.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3000" b="1" dirty="0" smtClean="0">
                <a:solidFill>
                  <a:schemeClr val="accent1"/>
                </a:solidFill>
                <a:latin typeface="+mn-lt"/>
              </a:rPr>
              <a:t>Hrdlové spoje betonových a azbestocementových trub</a:t>
            </a:r>
            <a:endParaRPr lang="cs-CZ" sz="3000" b="1" kern="50" dirty="0">
              <a:solidFill>
                <a:schemeClr val="accent1"/>
              </a:solidFill>
              <a:latin typeface="+mn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9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1901847"/>
            <a:ext cx="9023420" cy="4208844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1600" dirty="0" smtClean="0">
                <a:latin typeface="+mn-lt"/>
              </a:rPr>
              <a:t>Hrdlový </a:t>
            </a:r>
            <a:r>
              <a:rPr lang="cs-CZ" sz="1600" dirty="0">
                <a:latin typeface="+mn-lt"/>
              </a:rPr>
              <a:t>spoj je jednoduchý a spolehlivý. </a:t>
            </a:r>
            <a:endParaRPr lang="cs-CZ" sz="16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600" dirty="0" smtClean="0">
                <a:latin typeface="+mn-lt"/>
              </a:rPr>
              <a:t>Používá </a:t>
            </a:r>
            <a:r>
              <a:rPr lang="cs-CZ" sz="1600" dirty="0">
                <a:latin typeface="+mn-lt"/>
              </a:rPr>
              <a:t>se pro novodurové odpadní trouby (PVC), ale i pro odpadní trouby z PP nebo PE. </a:t>
            </a:r>
            <a:endParaRPr lang="cs-CZ" sz="16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600" dirty="0" smtClean="0">
                <a:latin typeface="+mn-lt"/>
              </a:rPr>
              <a:t>Trouby </a:t>
            </a:r>
            <a:r>
              <a:rPr lang="cs-CZ" sz="1600" dirty="0">
                <a:latin typeface="+mn-lt"/>
              </a:rPr>
              <a:t>i tvarovky se dodávají s hotovými hrdly, tato hrdla jsou opatřena drážkou pro pryžové těsnění. </a:t>
            </a:r>
            <a:endParaRPr lang="cs-CZ" sz="1600" dirty="0" smtClean="0">
              <a:latin typeface="+mn-lt"/>
            </a:endParaRPr>
          </a:p>
          <a:p>
            <a:pPr>
              <a:buFontTx/>
              <a:buChar char="-"/>
            </a:pPr>
            <a:endParaRPr lang="cs-CZ" sz="16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600" b="1" dirty="0" smtClean="0">
                <a:latin typeface="+mn-lt"/>
              </a:rPr>
              <a:t>Postup </a:t>
            </a:r>
            <a:r>
              <a:rPr lang="cs-CZ" sz="1600" b="1" dirty="0">
                <a:latin typeface="+mn-lt"/>
              </a:rPr>
              <a:t>při spojování</a:t>
            </a:r>
            <a:r>
              <a:rPr lang="cs-CZ" sz="1600" dirty="0">
                <a:latin typeface="+mn-lt"/>
              </a:rPr>
              <a:t>: </a:t>
            </a:r>
            <a:endParaRPr lang="cs-CZ" sz="1600" dirty="0" smtClean="0">
              <a:latin typeface="+mn-lt"/>
            </a:endParaRPr>
          </a:p>
          <a:p>
            <a:pPr lvl="1">
              <a:buFontTx/>
              <a:buChar char="-"/>
            </a:pPr>
            <a:r>
              <a:rPr lang="cs-CZ" sz="1600" dirty="0">
                <a:latin typeface="+mn-lt"/>
              </a:rPr>
              <a:t>P</a:t>
            </a:r>
            <a:r>
              <a:rPr lang="cs-CZ" sz="1600" dirty="0" smtClean="0">
                <a:latin typeface="+mn-lt"/>
              </a:rPr>
              <a:t>ryžový </a:t>
            </a:r>
            <a:r>
              <a:rPr lang="cs-CZ" sz="1600" dirty="0">
                <a:latin typeface="+mn-lt"/>
              </a:rPr>
              <a:t>kroužek vložíme do hrdla, tento kroužek a hladký konec zasunované trouby natřeme kluzným prostředkem a troubu zasuneme do hrdla</a:t>
            </a:r>
            <a:r>
              <a:rPr lang="cs-CZ" sz="1600" dirty="0" smtClean="0">
                <a:latin typeface="+mn-lt"/>
              </a:rPr>
              <a:t>.</a:t>
            </a:r>
          </a:p>
          <a:p>
            <a:pPr lvl="1">
              <a:buFontTx/>
              <a:buChar char="-"/>
            </a:pPr>
            <a:r>
              <a:rPr lang="cs-CZ" sz="1600" dirty="0">
                <a:latin typeface="+mn-lt"/>
              </a:rPr>
              <a:t>Pokud byly trubky zkracovány, jejich konec zkosíme ručně nebo přípravkem pod úhlem 15</a:t>
            </a:r>
            <a:r>
              <a:rPr lang="cs-CZ" sz="1600" dirty="0">
                <a:latin typeface="+mn-lt"/>
                <a:sym typeface="Symbol" panose="05050102010706020507" pitchFamily="18" charset="2"/>
              </a:rPr>
              <a:t></a:t>
            </a:r>
            <a:r>
              <a:rPr lang="cs-CZ" sz="1600" dirty="0">
                <a:latin typeface="+mn-lt"/>
              </a:rPr>
              <a:t> kvůli snadnějšímu zasouvání. </a:t>
            </a:r>
            <a:endParaRPr lang="cs-CZ" sz="1600" dirty="0" smtClean="0">
              <a:latin typeface="+mn-lt"/>
            </a:endParaRPr>
          </a:p>
          <a:p>
            <a:pPr lvl="1">
              <a:buFontTx/>
              <a:buChar char="-"/>
            </a:pPr>
            <a:r>
              <a:rPr lang="cs-CZ" sz="1600" dirty="0" smtClean="0">
                <a:latin typeface="+mn-lt"/>
              </a:rPr>
              <a:t>Ze </a:t>
            </a:r>
            <a:r>
              <a:rPr lang="cs-CZ" sz="1600" dirty="0">
                <a:latin typeface="+mn-lt"/>
              </a:rPr>
              <a:t>stejného důvodu používám kluzný prostředek, např. mazlavé mýdlo nebo glycerínové želé. </a:t>
            </a:r>
            <a:endParaRPr lang="cs-CZ" sz="1600" dirty="0" smtClean="0">
              <a:latin typeface="+mn-lt"/>
            </a:endParaRPr>
          </a:p>
          <a:p>
            <a:pPr lvl="1">
              <a:buFontTx/>
              <a:buChar char="-"/>
            </a:pPr>
            <a:r>
              <a:rPr lang="cs-CZ" sz="1600" dirty="0" smtClean="0">
                <a:latin typeface="+mn-lt"/>
              </a:rPr>
              <a:t>Nesmíme </a:t>
            </a:r>
            <a:r>
              <a:rPr lang="cs-CZ" sz="1600" dirty="0">
                <a:latin typeface="+mn-lt"/>
              </a:rPr>
              <a:t>použít mazací prostředek na bázi ropných produktů, protože by poškodil pryžový kroužek. </a:t>
            </a:r>
            <a:endParaRPr lang="cs-CZ" sz="1600" dirty="0" smtClean="0">
              <a:latin typeface="+mn-lt"/>
            </a:endParaRPr>
          </a:p>
          <a:p>
            <a:pPr>
              <a:buFontTx/>
              <a:buChar char="-"/>
            </a:pPr>
            <a:endParaRPr lang="cs-CZ" sz="180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Hrdlové spoje plastových trub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75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524000" y="969250"/>
            <a:ext cx="91440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/>
              <a:t>Délka zasunutí trubky do hrdla má být taková, aby mezi dnem hrdla a koncem zasunuté trubky vznikla </a:t>
            </a:r>
            <a:r>
              <a:rPr lang="cs-CZ" dirty="0" smtClean="0"/>
              <a:t>mezera.</a:t>
            </a:r>
          </a:p>
          <a:p>
            <a:pPr marL="285750" indent="-285750">
              <a:buFontTx/>
              <a:buChar char="-"/>
            </a:pPr>
            <a:r>
              <a:rPr lang="cs-CZ" dirty="0"/>
              <a:t>Trubku nejprve zcela zasuneme, tužkou vyznačíme konec hrdla a pak o 10 až 15 mm troubu z hrdla povytáhneme</a:t>
            </a:r>
            <a:r>
              <a:rPr lang="cs-CZ" dirty="0" smtClean="0"/>
              <a:t>.</a:t>
            </a:r>
          </a:p>
          <a:p>
            <a:pPr marL="285750" indent="-285750">
              <a:buFontTx/>
              <a:buChar char="-"/>
            </a:pPr>
            <a:r>
              <a:rPr lang="cs-CZ" dirty="0"/>
              <a:t>Vzniklá mezera umožňuje </a:t>
            </a:r>
            <a:r>
              <a:rPr lang="cs-CZ" b="1" dirty="0"/>
              <a:t>dilataci</a:t>
            </a:r>
            <a:r>
              <a:rPr lang="cs-CZ" dirty="0"/>
              <a:t> (osový posuv při prodloužení potrubí následkem vyšší teploty), proto se tento spoj v praxi nazývá </a:t>
            </a:r>
            <a:r>
              <a:rPr lang="cs-CZ" i="1" dirty="0" smtClean="0"/>
              <a:t>dilatační.</a:t>
            </a:r>
          </a:p>
          <a:p>
            <a:pPr marL="285750" indent="-285750">
              <a:buFontTx/>
              <a:buChar char="-"/>
            </a:pPr>
            <a:endParaRPr lang="cs-CZ" i="1" dirty="0"/>
          </a:p>
          <a:p>
            <a:pPr marL="285750" indent="-285750">
              <a:buFontTx/>
              <a:buChar char="-"/>
            </a:pPr>
            <a:r>
              <a:rPr lang="cs-CZ" dirty="0"/>
              <a:t>Tvar pryžového kroužku je různý.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U </a:t>
            </a:r>
            <a:r>
              <a:rPr lang="cs-CZ" dirty="0"/>
              <a:t>PVC menších průměrů je používaný kroužek s kruhovým průřezem, nazývaný O-kroužek, u větších průměrů je v hrdle lichoběžníková drážka, dva výztužné kroužky z PVC a profilovaný </a:t>
            </a:r>
            <a:r>
              <a:rPr lang="cs-CZ" dirty="0" smtClean="0"/>
              <a:t>kroužek.</a:t>
            </a:r>
          </a:p>
          <a:p>
            <a:pPr marL="285750" indent="-285750">
              <a:buFontTx/>
              <a:buChar char="-"/>
            </a:pPr>
            <a:r>
              <a:rPr lang="cs-CZ" dirty="0"/>
              <a:t>U PE a PP se používají kroužky s </a:t>
            </a:r>
            <a:r>
              <a:rPr lang="cs-CZ" dirty="0" smtClean="0"/>
              <a:t>břity.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/>
              <a:t>Při ručním zasouvání trouby do hrdla mírně troubou otáčíme a přitom musíme dát pozor, aby se nevytlačilo těsnění z drážky v hrdle.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Při </a:t>
            </a:r>
            <a:r>
              <a:rPr lang="cs-CZ" dirty="0"/>
              <a:t>spojování trub větších průměrů než DN 200 je potřeba velké montážní síly, a je proto výhodné použít pro tuto práci montážní přípravek, který ulehčí fyzickou námahu a zajistí souosost </a:t>
            </a:r>
            <a:r>
              <a:rPr lang="cs-CZ" dirty="0" smtClean="0"/>
              <a:t>potrubí.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6113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524000" y="969250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/>
              <a:t>V praxi je někdy třeba přejít z plastového potrubí na litinové, např. v suterénu objektu se obvykle umísťuje litinová čisticí trouba, do které je třeba napojit svislé odpadní potrubí domovní kanalizace.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Většinou </a:t>
            </a:r>
            <a:r>
              <a:rPr lang="cs-CZ" dirty="0"/>
              <a:t>se postupuje tak, že se do hrdla litinové tvarovky vsune hladký konec plastové trouby zkosený pod úhlem 45</a:t>
            </a:r>
            <a:r>
              <a:rPr lang="cs-CZ" dirty="0">
                <a:sym typeface="Symbol" panose="05050102010706020507" pitchFamily="18" charset="2"/>
              </a:rPr>
              <a:t></a:t>
            </a:r>
            <a:r>
              <a:rPr lang="cs-CZ" dirty="0"/>
              <a:t>. 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Hrdlo </a:t>
            </a:r>
            <a:r>
              <a:rPr lang="cs-CZ" dirty="0"/>
              <a:t>utěsníme do 2/3 těsnicím konopím, překryjeme sklářským tmelem a natřeme fermežovým </a:t>
            </a:r>
            <a:r>
              <a:rPr lang="cs-CZ" dirty="0" smtClean="0"/>
              <a:t>nátěrem.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6741" y="3614279"/>
            <a:ext cx="3181350" cy="192405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439040"/>
            <a:ext cx="3552381" cy="2010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96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24000" y="1952776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Popište </a:t>
            </a:r>
            <a:r>
              <a:rPr lang="cs-CZ" sz="2000" dirty="0"/>
              <a:t>temování litinových trub.</a:t>
            </a:r>
          </a:p>
          <a:p>
            <a:r>
              <a:rPr lang="cs-CZ" sz="2000" dirty="0" smtClean="0"/>
              <a:t>2. </a:t>
            </a:r>
            <a:r>
              <a:rPr lang="cs-CZ" sz="2000" dirty="0"/>
              <a:t>Vysvětlete pojem „skřípání trub“.</a:t>
            </a:r>
          </a:p>
          <a:p>
            <a:r>
              <a:rPr lang="cs-CZ" sz="2000" dirty="0" smtClean="0"/>
              <a:t>3. </a:t>
            </a:r>
            <a:r>
              <a:rPr lang="cs-CZ" sz="2000" dirty="0"/>
              <a:t>Jaké jsou moderní způsoby spojování litinových hrdlových trub?</a:t>
            </a:r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92428" y="2344088"/>
            <a:ext cx="10766738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s-CZ" sz="1600" dirty="0">
                <a:latin typeface="Times New Roman" panose="02020603050405020304" pitchFamily="18" charset="0"/>
                <a:ea typeface="Arial Unicode MS" panose="020B0604020202020204" pitchFamily="34" charset="-128"/>
              </a:rPr>
              <a:t>Ing. MIROSLAVA </a:t>
            </a:r>
            <a:r>
              <a:rPr lang="cs-CZ" sz="1600" dirty="0" smtClean="0">
                <a:latin typeface="Times New Roman" panose="02020603050405020304" pitchFamily="18" charset="0"/>
                <a:ea typeface="Arial Unicode MS" panose="020B0604020202020204" pitchFamily="34" charset="-128"/>
              </a:rPr>
              <a:t>TRNKOVÁ, </a:t>
            </a:r>
            <a:r>
              <a:rPr lang="cs-CZ" sz="1600" b="1" dirty="0" smtClean="0">
                <a:latin typeface="Times New Roman" panose="02020603050405020304" pitchFamily="18" charset="0"/>
                <a:ea typeface="Arial Unicode MS" panose="020B0604020202020204" pitchFamily="34" charset="-128"/>
              </a:rPr>
              <a:t>Instalace </a:t>
            </a:r>
            <a:r>
              <a:rPr lang="cs-CZ" sz="1600" b="1" dirty="0">
                <a:latin typeface="Times New Roman" panose="02020603050405020304" pitchFamily="18" charset="0"/>
                <a:ea typeface="Arial Unicode MS" panose="020B0604020202020204" pitchFamily="34" charset="-128"/>
              </a:rPr>
              <a:t>vody a kanalizace </a:t>
            </a:r>
            <a:r>
              <a:rPr lang="cs-CZ" sz="1600" b="1" dirty="0" smtClean="0">
                <a:latin typeface="Times New Roman" panose="02020603050405020304" pitchFamily="18" charset="0"/>
                <a:ea typeface="Arial Unicode MS" panose="020B0604020202020204" pitchFamily="34" charset="-128"/>
              </a:rPr>
              <a:t>I</a:t>
            </a:r>
            <a:r>
              <a:rPr lang="cs-CZ" sz="1600" dirty="0" smtClean="0">
                <a:latin typeface="Times New Roman" panose="02020603050405020304" pitchFamily="18" charset="0"/>
                <a:ea typeface="Arial Unicode MS" panose="020B0604020202020204" pitchFamily="34" charset="-128"/>
              </a:rPr>
              <a:t>, nakladatelství </a:t>
            </a:r>
            <a:r>
              <a:rPr lang="cs-CZ" sz="1600" dirty="0">
                <a:latin typeface="Times New Roman" panose="02020603050405020304" pitchFamily="18" charset="0"/>
                <a:ea typeface="Arial Unicode MS" panose="020B0604020202020204" pitchFamily="34" charset="-128"/>
              </a:rPr>
              <a:t>INFORMATORIUM, </a:t>
            </a:r>
            <a:r>
              <a:rPr lang="cs-CZ" sz="1600" dirty="0" smtClean="0">
                <a:latin typeface="Times New Roman" panose="02020603050405020304" pitchFamily="18" charset="0"/>
                <a:ea typeface="Arial Unicode MS" panose="020B0604020202020204" pitchFamily="34" charset="-128"/>
              </a:rPr>
              <a:t>Praha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/>
              <a:t>www.informatorium.cz</a:t>
            </a:r>
            <a:endParaRPr lang="cs-CZ" sz="16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dirty="0"/>
              <a:t>Vlastní zdroje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endParaRPr lang="cs-CZ" dirty="0">
              <a:effectLst/>
              <a:latin typeface="Times New Roman" panose="02020603050405020304" pitchFamily="18" charset="0"/>
              <a:ea typeface="Arial Unicode MS" panose="020B060402020202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417</Words>
  <Application>Microsoft Office PowerPoint</Application>
  <PresentationFormat>Vlastní</PresentationFormat>
  <Paragraphs>120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Motiv systému Office</vt:lpstr>
      <vt:lpstr>Výchozí</vt:lpstr>
      <vt:lpstr>2_Výchozí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Karel Filas, Ing.</cp:lastModifiedBy>
  <cp:revision>23</cp:revision>
  <dcterms:created xsi:type="dcterms:W3CDTF">2014-01-26T14:01:30Z</dcterms:created>
  <dcterms:modified xsi:type="dcterms:W3CDTF">2014-02-27T19:26:16Z</dcterms:modified>
</cp:coreProperties>
</file>