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708" r:id="rId3"/>
    <p:sldMasterId id="2147483732" r:id="rId4"/>
  </p:sldMasterIdLst>
  <p:notesMasterIdLst>
    <p:notesMasterId r:id="rId13"/>
  </p:notesMasterIdLst>
  <p:sldIdLst>
    <p:sldId id="257" r:id="rId5"/>
    <p:sldId id="259" r:id="rId6"/>
    <p:sldId id="270" r:id="rId7"/>
    <p:sldId id="273" r:id="rId8"/>
    <p:sldId id="276" r:id="rId9"/>
    <p:sldId id="278" r:id="rId10"/>
    <p:sldId id="268" r:id="rId11"/>
    <p:sldId id="269" r:id="rId12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823" autoAdjust="0"/>
    <p:restoredTop sz="94660"/>
  </p:normalViewPr>
  <p:slideViewPr>
    <p:cSldViewPr snapToGrid="0">
      <p:cViewPr>
        <p:scale>
          <a:sx n="109" d="100"/>
          <a:sy n="109" d="100"/>
        </p:scale>
        <p:origin x="-65" y="-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4D1447-F9C2-419E-A81D-AB12640FF48A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7E0B96-3C73-4CCA-BB7E-D582FE0CD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035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00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432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998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897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741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036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453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924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942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15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544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237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740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690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08180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70328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65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585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12949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6793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71792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86794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3797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69599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6741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63942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5294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7486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4296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44487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04084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4732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5868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12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4135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8427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55646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5180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2415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9993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7267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7576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70834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70031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623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96800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808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10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61564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135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0.xml"/><Relationship Id="rId5" Type="http://schemas.openxmlformats.org/officeDocument/2006/relationships/hyperlink" Target="http://kovo.vyroba.biz/4386/stojany-kotevni/" TargetMode="External"/><Relationship Id="rId4" Type="http://schemas.openxmlformats.org/officeDocument/2006/relationships/hyperlink" Target="http://www.informatorium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2747599"/>
              </p:ext>
            </p:extLst>
          </p:nvPr>
        </p:nvGraphicFramePr>
        <p:xfrm>
          <a:off x="2274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17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Upevnění potrubí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Potrubí, uložení, upevnění,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konstrukce, stojany, podpěry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Plynárenství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1.- 2. ročník, žáci 15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315580" y="991037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Upevnění potrubí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004000" y="6336001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4727848" y="145207"/>
            <a:ext cx="5652136" cy="728720"/>
          </a:xfrm>
        </p:spPr>
        <p:txBody>
          <a:bodyPr vert="horz" lIns="91440" tIns="0" rIns="91440" bIns="45720" rtlCol="0" anchor="ctr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311660" y="1452882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>
                <a:solidFill>
                  <a:prstClr val="black"/>
                </a:solidFill>
              </a:rPr>
              <a:t>VY_32_INOVACE_17_329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20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644580" y="2090369"/>
            <a:ext cx="9023420" cy="3170099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Dobrá </a:t>
            </a:r>
            <a:r>
              <a:rPr lang="cs-CZ" sz="1800" dirty="0">
                <a:latin typeface="+mn-lt"/>
              </a:rPr>
              <a:t>a spolehlivá funkce potrubí závisí na použitém materiálu trubek, na spolehlivost spojů, na vybavení dalšími prvky (armatury, odvodnění, odvzdušnění atd.), na možnosti dilatace následkem vyšších teplot, ale také na způsobu jeho </a:t>
            </a:r>
            <a:r>
              <a:rPr lang="cs-CZ" sz="1800" b="1" dirty="0">
                <a:latin typeface="+mn-lt"/>
              </a:rPr>
              <a:t>uložení</a:t>
            </a:r>
            <a:r>
              <a:rPr lang="cs-CZ" sz="1800" dirty="0">
                <a:latin typeface="+mn-lt"/>
              </a:rPr>
              <a:t> a </a:t>
            </a:r>
            <a:r>
              <a:rPr lang="cs-CZ" sz="1800" b="1" dirty="0">
                <a:latin typeface="+mn-lt"/>
              </a:rPr>
              <a:t>upevnění</a:t>
            </a:r>
            <a:r>
              <a:rPr lang="cs-CZ" sz="1800" dirty="0">
                <a:latin typeface="+mn-lt"/>
              </a:rPr>
              <a:t> ke stavební konstrukci</a:t>
            </a:r>
            <a:r>
              <a:rPr lang="cs-CZ" sz="1800" dirty="0" smtClean="0">
                <a:latin typeface="+mn-lt"/>
              </a:rPr>
              <a:t>.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Potrubí </a:t>
            </a:r>
            <a:r>
              <a:rPr lang="cs-CZ" sz="1800" dirty="0">
                <a:latin typeface="+mn-lt"/>
              </a:rPr>
              <a:t>je třeba uložit a upevnit tak, aby zaujímalo prostor, který je pro ně určen, a aby z něho nevybočovalo účinkem sil, které na potrubí působí. </a:t>
            </a: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Vstup </a:t>
            </a:r>
            <a:r>
              <a:rPr lang="cs-CZ" sz="1800" dirty="0">
                <a:latin typeface="+mn-lt"/>
              </a:rPr>
              <a:t>potrubí do stavebního objektu musí být takové, aby nemohlo dojít k přenesení tlaku zdivem nebo základy na potrubí, a aby voda nebo plyn kolem potrubí nepronikal do objektu. </a:t>
            </a: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Vztah </a:t>
            </a:r>
            <a:r>
              <a:rPr lang="cs-CZ" sz="1800" dirty="0">
                <a:latin typeface="+mn-lt"/>
              </a:rPr>
              <a:t>rozvodů ke stavebním konstrukcím je velmi důležitý zejména u plastových potrubí.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Upevnění potrubí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34018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7" y="2056819"/>
            <a:ext cx="9149593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 smtClean="0"/>
              <a:t>Špatné </a:t>
            </a:r>
            <a:r>
              <a:rPr lang="cs-CZ" sz="2000" dirty="0"/>
              <a:t>upevnění rozvodu může snížit životnost plastového potrubí nebo způsobit jeho poruchu. </a:t>
            </a:r>
            <a:endParaRPr lang="cs-CZ" sz="2000" dirty="0" smtClean="0"/>
          </a:p>
          <a:p>
            <a:pPr marL="342900" indent="-342900">
              <a:buFontTx/>
              <a:buChar char="-"/>
            </a:pPr>
            <a:r>
              <a:rPr lang="cs-CZ" sz="2000" dirty="0" smtClean="0"/>
              <a:t>Během </a:t>
            </a:r>
            <a:r>
              <a:rPr lang="cs-CZ" sz="2000" dirty="0"/>
              <a:t>provozu působí na potrubí síly vyvolané vnitřním přetlakem, teplotní roztažností, překonáváním odporů kompenzátorů a také zatížení, vyvolané vlastní hmotností potrubí a dopravované kapaliny.</a:t>
            </a:r>
          </a:p>
        </p:txBody>
      </p:sp>
    </p:spTree>
    <p:extLst>
      <p:ext uri="{BB962C8B-B14F-4D97-AF65-F5344CB8AC3E}">
        <p14:creationId xmlns:p14="http://schemas.microsoft.com/office/powerpoint/2010/main" val="141692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7" y="1960253"/>
            <a:ext cx="9149593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rabicParenR"/>
            </a:pPr>
            <a:r>
              <a:rPr lang="cs-CZ" sz="2000" dirty="0" smtClean="0"/>
              <a:t>Zajištění </a:t>
            </a:r>
            <a:r>
              <a:rPr lang="cs-CZ" sz="2000" dirty="0"/>
              <a:t>přesné </a:t>
            </a:r>
            <a:r>
              <a:rPr lang="cs-CZ" sz="2000" dirty="0" smtClean="0"/>
              <a:t>polohy 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Přenesení </a:t>
            </a:r>
            <a:r>
              <a:rPr lang="cs-CZ" sz="2000" dirty="0"/>
              <a:t>sil a zatížení, která na ně působí do stavební </a:t>
            </a:r>
            <a:r>
              <a:rPr lang="cs-CZ" sz="2000" dirty="0" smtClean="0"/>
              <a:t>konstrukce 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Zajištění </a:t>
            </a:r>
            <a:r>
              <a:rPr lang="cs-CZ" sz="2000" dirty="0"/>
              <a:t>dovoleného </a:t>
            </a:r>
            <a:r>
              <a:rPr lang="cs-CZ" sz="2000" dirty="0" smtClean="0"/>
              <a:t>průhybu 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Umožnění </a:t>
            </a:r>
            <a:r>
              <a:rPr lang="cs-CZ" sz="2000" dirty="0"/>
              <a:t>volné teplotní roztažnosti při teplotních </a:t>
            </a:r>
            <a:r>
              <a:rPr lang="cs-CZ" sz="2000" dirty="0" smtClean="0"/>
              <a:t>změnách 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Zabránění </a:t>
            </a:r>
            <a:r>
              <a:rPr lang="cs-CZ" sz="2000" dirty="0"/>
              <a:t>přenosu hluku a vibrací do stavební </a:t>
            </a:r>
            <a:r>
              <a:rPr lang="cs-CZ" sz="2000" dirty="0" smtClean="0"/>
              <a:t>konstrukce 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Dostatečný </a:t>
            </a:r>
            <a:r>
              <a:rPr lang="cs-CZ" sz="2000" dirty="0"/>
              <a:t>prostor pro montáž, demontáž, obsluhu a údržbu</a:t>
            </a:r>
            <a:r>
              <a:rPr lang="cs-CZ" sz="2000" dirty="0" smtClean="0"/>
              <a:t>.</a:t>
            </a:r>
          </a:p>
          <a:p>
            <a:pPr marL="457200" indent="-457200">
              <a:buAutoNum type="arabicParenR"/>
            </a:pPr>
            <a:endParaRPr lang="cs-CZ" sz="2000" dirty="0"/>
          </a:p>
          <a:p>
            <a:pPr marL="342900" indent="-342900">
              <a:buFontTx/>
              <a:buChar char="-"/>
            </a:pPr>
            <a:r>
              <a:rPr lang="cs-CZ" sz="2000" dirty="0" smtClean="0"/>
              <a:t>Potrubí </a:t>
            </a:r>
            <a:r>
              <a:rPr lang="cs-CZ" sz="2000" dirty="0"/>
              <a:t>uchycujeme na stavební konstrukce různými prvky, které jsou zpravidla sériově vyráběné podle norem. </a:t>
            </a:r>
            <a:endParaRPr lang="cs-CZ" sz="2000" dirty="0" smtClean="0"/>
          </a:p>
          <a:p>
            <a:pPr marL="342900" indent="-342900">
              <a:buFontTx/>
              <a:buChar char="-"/>
            </a:pPr>
            <a:r>
              <a:rPr lang="cs-CZ" sz="2000" dirty="0" smtClean="0"/>
              <a:t>Ve </a:t>
            </a:r>
            <a:r>
              <a:rPr lang="cs-CZ" sz="2000" dirty="0"/>
              <a:t>speciálních případech se mohou použít zvláštní upevňovací prvky. </a:t>
            </a:r>
            <a:endParaRPr lang="cs-CZ" sz="2000" dirty="0" smtClean="0"/>
          </a:p>
          <a:p>
            <a:pPr marL="342900" indent="-342900">
              <a:buFontTx/>
              <a:buChar char="-"/>
            </a:pPr>
            <a:r>
              <a:rPr lang="cs-CZ" sz="2000" dirty="0" smtClean="0"/>
              <a:t>Některé </a:t>
            </a:r>
            <a:r>
              <a:rPr lang="cs-CZ" sz="2000" dirty="0"/>
              <a:t>upevňovací prvky jsou použitelné univerzálně, jiné jsou jen pro určitý druh potrubí.</a:t>
            </a:r>
          </a:p>
          <a:p>
            <a:endParaRPr lang="cs-CZ" sz="2000" dirty="0"/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sz="4000" b="1" dirty="0">
                <a:solidFill>
                  <a:schemeClr val="accent1"/>
                </a:solidFill>
                <a:latin typeface="+mj-lt"/>
              </a:rPr>
              <a:t>Požadavky na uložení a upevnění potrubí</a:t>
            </a:r>
          </a:p>
        </p:txBody>
      </p:sp>
    </p:spTree>
    <p:extLst>
      <p:ext uri="{BB962C8B-B14F-4D97-AF65-F5344CB8AC3E}">
        <p14:creationId xmlns:p14="http://schemas.microsoft.com/office/powerpoint/2010/main" val="1113809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7" y="1960253"/>
            <a:ext cx="9149593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Pevné uložení (pevný </a:t>
            </a:r>
            <a:r>
              <a:rPr lang="cs-CZ" b="1" dirty="0" smtClean="0"/>
              <a:t>bod)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Toto </a:t>
            </a:r>
            <a:r>
              <a:rPr lang="cs-CZ" dirty="0"/>
              <a:t>uložení nedovoluje pohyb v žádném směru, nedovoluje ani prokluz potrubí.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Vytvoří </a:t>
            </a:r>
            <a:r>
              <a:rPr lang="cs-CZ" dirty="0"/>
              <a:t>se buď dorazem na trubce na jedné straně objímky, nebo po obou stranách </a:t>
            </a:r>
            <a:r>
              <a:rPr lang="cs-CZ" dirty="0" smtClean="0"/>
              <a:t>objímky. 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K</a:t>
            </a:r>
            <a:r>
              <a:rPr lang="cs-CZ" dirty="0"/>
              <a:t> jeho vytvoření nestačí tření mezi objímkou a trubkou.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Umísťuje </a:t>
            </a:r>
            <a:r>
              <a:rPr lang="cs-CZ" dirty="0"/>
              <a:t>se vždy u trubních armatur a používá se pro fixaci přechodek mezi trubkami s různou délkovou roztažností (z různých materiálů).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Umísťuje </a:t>
            </a:r>
            <a:r>
              <a:rPr lang="cs-CZ" dirty="0"/>
              <a:t>se také po trase potrubí pro zmenšení kompenzačních délek a na kompenzátoru</a:t>
            </a:r>
            <a:r>
              <a:rPr lang="cs-CZ" dirty="0" smtClean="0"/>
              <a:t>.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r>
              <a:rPr lang="cs-CZ" b="1" dirty="0"/>
              <a:t>Kluzné uložení (kluzný </a:t>
            </a:r>
            <a:r>
              <a:rPr lang="cs-CZ" b="1" dirty="0" smtClean="0"/>
              <a:t>bod)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Jde </a:t>
            </a:r>
            <a:r>
              <a:rPr lang="cs-CZ" dirty="0"/>
              <a:t>o upevnění trubky, které zajišťuje její </a:t>
            </a:r>
            <a:r>
              <a:rPr lang="cs-CZ" i="1" dirty="0"/>
              <a:t>osový pohyb</a:t>
            </a:r>
            <a:r>
              <a:rPr lang="cs-CZ" dirty="0"/>
              <a:t> bez poškození povrchu.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U </a:t>
            </a:r>
            <a:r>
              <a:rPr lang="cs-CZ" dirty="0"/>
              <a:t>plastového potrubí omezuje vybočení trubky z osy při zvýšení teploty.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Umisťuje </a:t>
            </a:r>
            <a:r>
              <a:rPr lang="cs-CZ" dirty="0"/>
              <a:t>se po trase podle maximálních vzdáleností podpor nebo v blízkosti armatur, není-li zde pevný bod.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Příkladem </a:t>
            </a:r>
            <a:r>
              <a:rPr lang="cs-CZ" dirty="0"/>
              <a:t>kluzného uložení je </a:t>
            </a:r>
            <a:r>
              <a:rPr lang="cs-CZ" i="1" dirty="0"/>
              <a:t>volná objímka</a:t>
            </a:r>
            <a:r>
              <a:rPr lang="cs-CZ" dirty="0"/>
              <a:t> nebo </a:t>
            </a:r>
            <a:r>
              <a:rPr lang="cs-CZ" i="1" dirty="0"/>
              <a:t>kluzný vozík</a:t>
            </a:r>
            <a:r>
              <a:rPr lang="cs-CZ" dirty="0"/>
              <a:t> s pevnou objímkou </a:t>
            </a: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sz="4000" b="1" dirty="0">
                <a:solidFill>
                  <a:schemeClr val="accent1"/>
                </a:solidFill>
                <a:latin typeface="+mj-lt"/>
              </a:rPr>
              <a:t>Konstrukční varianty upevnění potrubí</a:t>
            </a:r>
          </a:p>
        </p:txBody>
      </p:sp>
    </p:spTree>
    <p:extLst>
      <p:ext uri="{BB962C8B-B14F-4D97-AF65-F5344CB8AC3E}">
        <p14:creationId xmlns:p14="http://schemas.microsoft.com/office/powerpoint/2010/main" val="2664424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7" y="969250"/>
            <a:ext cx="9149593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Volné </a:t>
            </a:r>
            <a:r>
              <a:rPr lang="cs-CZ" b="1" dirty="0" smtClean="0"/>
              <a:t>uložení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V</a:t>
            </a:r>
            <a:r>
              <a:rPr lang="cs-CZ" dirty="0"/>
              <a:t> tomto případě je potrubí podepřené nebo zavěšené tak, že může v povolených mezích vybočit do stran.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Používá </a:t>
            </a:r>
            <a:r>
              <a:rPr lang="cs-CZ" dirty="0"/>
              <a:t>se hlavně u plastových ležatých potrubí.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Zároveň </a:t>
            </a:r>
            <a:r>
              <a:rPr lang="cs-CZ" dirty="0"/>
              <a:t>potrubí chrání před možností mechanického poškození.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Příkladem </a:t>
            </a:r>
            <a:r>
              <a:rPr lang="cs-CZ" dirty="0"/>
              <a:t>tohoto uložení je </a:t>
            </a:r>
            <a:r>
              <a:rPr lang="cs-CZ" i="1" dirty="0"/>
              <a:t>trubka v ochranné trubce</a:t>
            </a:r>
            <a:r>
              <a:rPr lang="cs-CZ" dirty="0"/>
              <a:t> nebo trubka vedená v ochranném </a:t>
            </a:r>
            <a:r>
              <a:rPr lang="cs-CZ" i="1" dirty="0"/>
              <a:t>žlabu</a:t>
            </a:r>
            <a:r>
              <a:rPr lang="cs-CZ" dirty="0"/>
              <a:t> či </a:t>
            </a:r>
            <a:r>
              <a:rPr lang="cs-CZ" i="1" dirty="0"/>
              <a:t>korýtku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3523" y="3032449"/>
            <a:ext cx="3938586" cy="297817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3203" y="2846005"/>
            <a:ext cx="4493703" cy="3127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60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4"/>
          <p:cNvSpPr/>
          <p:nvPr/>
        </p:nvSpPr>
        <p:spPr>
          <a:xfrm>
            <a:off x="3216363" y="6092995"/>
            <a:ext cx="5832363" cy="448389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+- f3 0 f2"/>
              <a:gd name="f7" fmla="*/ f6 1 21600"/>
              <a:gd name="f8" fmla="*/ f2 1 f7"/>
              <a:gd name="f9" fmla="*/ f3 1 f7"/>
              <a:gd name="f10" fmla="*/ f8 f4 1"/>
              <a:gd name="f11" fmla="*/ f9 f4 1"/>
              <a:gd name="f12" fmla="*/ f9 f5 1"/>
              <a:gd name="f13" fmla="*/ f8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0" t="f13" r="f11" b="f12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0004" tIns="46798" rIns="90004" bIns="46798" anchor="t" anchorCtr="0" compatLnSpc="0">
            <a:spAutoFit/>
          </a:bodyPr>
          <a:lstStyle/>
          <a:p>
            <a:pPr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>
              <a:solidFill>
                <a:srgbClr val="000000"/>
              </a:solidFill>
              <a:latin typeface="Times New Roman" pitchFamily="18"/>
              <a:ea typeface="Arial Unicode MS" pitchFamily="2"/>
              <a:cs typeface="Tahoma" pitchFamily="2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721822" y="179572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  <a:latin typeface="+mj-lt"/>
              </a:rPr>
              <a:t>Otázky k opakování</a:t>
            </a:r>
            <a:endParaRPr lang="cs-CZ" sz="3200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524000" y="325787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000" dirty="0" smtClean="0"/>
              <a:t>Popiš upevnění svislého potrubí.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Popiš konstrukci kotevní techniky.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04043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Zdroje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24000" y="2030136"/>
            <a:ext cx="91440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Vlastní zdroje</a:t>
            </a:r>
          </a:p>
          <a:p>
            <a:pPr marL="285750" indent="-285750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s-CZ" dirty="0">
                <a:ea typeface="Arial Unicode MS" panose="020B0604020202020204" pitchFamily="34" charset="-128"/>
              </a:rPr>
              <a:t>Ing. MIROSLAVA TRNKOVÁ, </a:t>
            </a:r>
            <a:r>
              <a:rPr lang="cs-CZ" b="1" dirty="0">
                <a:ea typeface="Arial Unicode MS" panose="020B0604020202020204" pitchFamily="34" charset="-128"/>
              </a:rPr>
              <a:t>Instalace vody a kanalizace I</a:t>
            </a:r>
            <a:r>
              <a:rPr lang="cs-CZ" dirty="0">
                <a:ea typeface="Arial Unicode MS" panose="020B0604020202020204" pitchFamily="34" charset="-128"/>
              </a:rPr>
              <a:t>, nakladatelství INFORMATORIUM, Praha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b="1" smtClean="0">
                <a:hlinkClick r:id="rId4"/>
              </a:rPr>
              <a:t>www.informatorium.cz</a:t>
            </a:r>
            <a:endParaRPr lang="cs-CZ" b="1" smtClean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mtClean="0">
                <a:hlinkClick r:id="rId5"/>
              </a:rPr>
              <a:t>kovo.vyroba.biz</a:t>
            </a:r>
            <a:endParaRPr lang="cs-CZ" b="1" dirty="0" smtClean="0"/>
          </a:p>
          <a:p>
            <a:endParaRPr lang="cs-CZ" b="1" dirty="0"/>
          </a:p>
          <a:p>
            <a:endParaRPr lang="cs-CZ" b="1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469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4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391</Words>
  <Application>Microsoft Office PowerPoint</Application>
  <PresentationFormat>Vlastní</PresentationFormat>
  <Paragraphs>97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Motiv systému Office</vt:lpstr>
      <vt:lpstr>Výchozí</vt:lpstr>
      <vt:lpstr>1_Výchozí</vt:lpstr>
      <vt:lpstr>4_Výchozí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hrtanek.d@gymjat.org</dc:creator>
  <cp:lastModifiedBy>Ivana Gajdošová Ing.</cp:lastModifiedBy>
  <cp:revision>32</cp:revision>
  <dcterms:created xsi:type="dcterms:W3CDTF">2014-01-26T14:01:30Z</dcterms:created>
  <dcterms:modified xsi:type="dcterms:W3CDTF">2014-02-27T15:13:57Z</dcterms:modified>
</cp:coreProperties>
</file>