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96" r:id="rId3"/>
    <p:sldMasterId id="2147483708" r:id="rId4"/>
    <p:sldMasterId id="2147483732" r:id="rId5"/>
  </p:sldMasterIdLst>
  <p:notesMasterIdLst>
    <p:notesMasterId r:id="rId17"/>
  </p:notesMasterIdLst>
  <p:sldIdLst>
    <p:sldId id="257" r:id="rId6"/>
    <p:sldId id="259" r:id="rId7"/>
    <p:sldId id="273" r:id="rId8"/>
    <p:sldId id="274" r:id="rId9"/>
    <p:sldId id="262" r:id="rId10"/>
    <p:sldId id="275" r:id="rId11"/>
    <p:sldId id="264" r:id="rId12"/>
    <p:sldId id="272" r:id="rId13"/>
    <p:sldId id="271" r:id="rId14"/>
    <p:sldId id="268" r:id="rId15"/>
    <p:sldId id="269" r:id="rId16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823" autoAdjust="0"/>
    <p:restoredTop sz="94660"/>
  </p:normalViewPr>
  <p:slideViewPr>
    <p:cSldViewPr snapToGrid="0">
      <p:cViewPr>
        <p:scale>
          <a:sx n="109" d="100"/>
          <a:sy n="109" d="100"/>
        </p:scale>
        <p:origin x="-65" y="-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4D1447-F9C2-419E-A81D-AB12640FF48A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7E0B96-3C73-4CCA-BB7E-D582FE0CD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035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500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5006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5006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5593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5593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8277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8277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432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998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897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741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036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453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924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4942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15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544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237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7402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690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08180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70328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65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5859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12949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6793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71792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86794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3797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69599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97165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6542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48661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6402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3048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77837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23032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03008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29321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84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847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6741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63942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5294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7486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4296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44487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04084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4732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5868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12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4135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8427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55646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5180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2415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9993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7267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7576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70834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70031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623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96800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808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8610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66416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61564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135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0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3047450"/>
              </p:ext>
            </p:extLst>
          </p:nvPr>
        </p:nvGraphicFramePr>
        <p:xfrm>
          <a:off x="2274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17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Vícevrstvé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trubky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Trubky,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plast, svařování, kovová vrstva, koroze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Plynárenství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1.-2. ročník, žáci 15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315580" y="991038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Vícevrstvé trubky</a:t>
            </a:r>
            <a:endParaRPr lang="cs-CZ" sz="2400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004000" y="6336001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4727848" y="145207"/>
            <a:ext cx="5652136" cy="728720"/>
          </a:xfrm>
        </p:spPr>
        <p:txBody>
          <a:bodyPr vert="horz" lIns="91440" tIns="0" rIns="91440" bIns="45720" rtlCol="0" anchor="ctr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311660" y="1452882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VY_32_INOVACE_17_331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20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838200" y="2485683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Vícevrstvé trubky</a:t>
            </a:r>
          </a:p>
        </p:txBody>
      </p:sp>
    </p:spTree>
    <p:extLst>
      <p:ext uri="{BB962C8B-B14F-4D97-AF65-F5344CB8AC3E}">
        <p14:creationId xmlns:p14="http://schemas.microsoft.com/office/powerpoint/2010/main" val="3934018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421476" y="2087571"/>
            <a:ext cx="9246524" cy="2226734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buFontTx/>
              <a:buChar char="-"/>
            </a:pPr>
            <a:r>
              <a:rPr lang="cs-CZ" sz="2400" cap="all" dirty="0" smtClean="0">
                <a:latin typeface="+mn-lt"/>
              </a:rPr>
              <a:t>V</a:t>
            </a:r>
            <a:r>
              <a:rPr lang="cs-CZ" sz="2400" dirty="0" smtClean="0">
                <a:latin typeface="+mn-lt"/>
              </a:rPr>
              <a:t>ícevrstvé </a:t>
            </a:r>
            <a:r>
              <a:rPr lang="cs-CZ" sz="2400" dirty="0">
                <a:latin typeface="+mn-lt"/>
              </a:rPr>
              <a:t>potrubí je potrubí složené z různorodých materiálů. </a:t>
            </a:r>
            <a:endParaRPr lang="cs-CZ" sz="2400" dirty="0" smtClean="0">
              <a:latin typeface="+mn-lt"/>
            </a:endParaRPr>
          </a:p>
          <a:p>
            <a:pPr>
              <a:buFontTx/>
              <a:buChar char="-"/>
            </a:pPr>
            <a:endParaRPr lang="cs-CZ" sz="24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+mn-lt"/>
              </a:rPr>
              <a:t>V</a:t>
            </a:r>
            <a:r>
              <a:rPr lang="cs-CZ" sz="2400" dirty="0">
                <a:latin typeface="+mn-lt"/>
              </a:rPr>
              <a:t> současné době jde v podstatě o dva druhy vícevrstvých trubek, a to kombinace plastu a kovu a kombinace plastových materiálů</a:t>
            </a:r>
            <a:r>
              <a:rPr lang="cs-CZ" sz="2400" dirty="0" smtClean="0">
                <a:latin typeface="+mn-lt"/>
              </a:rPr>
              <a:t>.</a:t>
            </a:r>
          </a:p>
          <a:p>
            <a:pPr>
              <a:buFontTx/>
              <a:buChar char="-"/>
            </a:pPr>
            <a:endParaRPr lang="cs-CZ" sz="1800" dirty="0">
              <a:latin typeface="+mn-lt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203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644580" y="1613745"/>
            <a:ext cx="9023420" cy="2728952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buFontTx/>
              <a:buChar char="-"/>
            </a:pPr>
            <a:endParaRPr lang="cs-CZ" sz="1800" dirty="0">
              <a:latin typeface="+mn-lt"/>
            </a:endParaRPr>
          </a:p>
          <a:p>
            <a:pPr marL="0" indent="0">
              <a:buNone/>
            </a:pPr>
            <a:r>
              <a:rPr lang="cs-CZ" sz="2400" b="1" dirty="0" smtClean="0">
                <a:latin typeface="+mn-lt"/>
              </a:rPr>
              <a:t>Rozdělení</a:t>
            </a:r>
            <a:r>
              <a:rPr lang="cs-CZ" sz="2400" dirty="0" smtClean="0">
                <a:latin typeface="+mn-lt"/>
              </a:rPr>
              <a:t>:</a:t>
            </a:r>
          </a:p>
          <a:p>
            <a:pPr>
              <a:buFontTx/>
              <a:buChar char="-"/>
            </a:pPr>
            <a:endParaRPr lang="cs-CZ" sz="2400" dirty="0" smtClean="0">
              <a:latin typeface="+mn-lt"/>
            </a:endParaRPr>
          </a:p>
          <a:p>
            <a:pPr marL="342900" indent="-342900">
              <a:buAutoNum type="arabicParenR"/>
            </a:pPr>
            <a:r>
              <a:rPr lang="cs-CZ" sz="2400" dirty="0" smtClean="0">
                <a:latin typeface="+mn-lt"/>
              </a:rPr>
              <a:t>Vícevrstvé </a:t>
            </a:r>
            <a:r>
              <a:rPr lang="cs-CZ" sz="2400" dirty="0">
                <a:latin typeface="+mn-lt"/>
              </a:rPr>
              <a:t>trubky s vloženou kovovou </a:t>
            </a:r>
            <a:r>
              <a:rPr lang="cs-CZ" sz="2400" dirty="0" smtClean="0">
                <a:latin typeface="+mn-lt"/>
              </a:rPr>
              <a:t>vrstvou</a:t>
            </a:r>
          </a:p>
          <a:p>
            <a:pPr marL="342900" indent="-342900">
              <a:buAutoNum type="arabicParenR"/>
            </a:pPr>
            <a:endParaRPr lang="cs-CZ" sz="2400" dirty="0" smtClean="0">
              <a:latin typeface="+mn-lt"/>
            </a:endParaRPr>
          </a:p>
          <a:p>
            <a:pPr marL="342900" indent="-342900">
              <a:buAutoNum type="arabicParenR"/>
            </a:pPr>
            <a:r>
              <a:rPr lang="cs-CZ" sz="2400" dirty="0" smtClean="0">
                <a:latin typeface="+mn-lt"/>
              </a:rPr>
              <a:t>Vícevrstvé </a:t>
            </a:r>
            <a:r>
              <a:rPr lang="cs-CZ" sz="2400" dirty="0">
                <a:latin typeface="+mn-lt"/>
              </a:rPr>
              <a:t>plastové trubky 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425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515611" y="2669801"/>
            <a:ext cx="9144000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sz="2400" b="1" dirty="0" smtClean="0"/>
              <a:t>Spojují </a:t>
            </a:r>
            <a:r>
              <a:rPr lang="cs-CZ" sz="2400" b="1" dirty="0"/>
              <a:t>výhody kovu a výhody </a:t>
            </a:r>
            <a:r>
              <a:rPr lang="cs-CZ" sz="2400" b="1" dirty="0" smtClean="0"/>
              <a:t>plastů</a:t>
            </a:r>
            <a:r>
              <a:rPr lang="cs-CZ" sz="2400" dirty="0" smtClean="0"/>
              <a:t>: 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sz="2400" dirty="0" smtClean="0"/>
              <a:t>Kovová </a:t>
            </a:r>
            <a:r>
              <a:rPr lang="cs-CZ" sz="2400" dirty="0"/>
              <a:t>vložka zajišťuje tvarovou a tlakovou pevnost, nižší tepelnou roztažnost, větší tuhost a odolnost proti difuzi kyslíku. </a:t>
            </a:r>
            <a:endParaRPr lang="cs-CZ" sz="2400" dirty="0" smtClean="0"/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sz="2400" dirty="0" smtClean="0"/>
              <a:t>Z</a:t>
            </a:r>
            <a:r>
              <a:rPr lang="cs-CZ" sz="2400" dirty="0"/>
              <a:t> výhod plastů jde především o odolnost proti korozi a zarůstání, nízkou hmotnost, ohebnost, odolnost proti agresivnímu médiu, zdravotní nezávadnost a vysokou životnost</a:t>
            </a:r>
            <a:r>
              <a:rPr lang="cs-CZ" sz="1600" dirty="0"/>
              <a:t>. </a:t>
            </a:r>
            <a:endParaRPr lang="cs-CZ" sz="1600" dirty="0" smtClean="0"/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endParaRPr lang="cs-CZ" sz="1600" dirty="0" smtClean="0"/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829811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endParaRPr lang="cs-CZ" dirty="0"/>
          </a:p>
        </p:txBody>
      </p:sp>
      <p:sp>
        <p:nvSpPr>
          <p:cNvPr id="13" name="Title 1"/>
          <p:cNvSpPr txBox="1">
            <a:spLocks/>
          </p:cNvSpPr>
          <p:nvPr/>
        </p:nvSpPr>
        <p:spPr>
          <a:xfrm>
            <a:off x="838200" y="1424401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  <a:latin typeface="+mj-lt"/>
              </a:rPr>
              <a:t>Vícevrstvé trubky s vloženou kovovou vrstvou</a:t>
            </a:r>
          </a:p>
        </p:txBody>
      </p:sp>
    </p:spTree>
    <p:extLst>
      <p:ext uri="{BB962C8B-B14F-4D97-AF65-F5344CB8AC3E}">
        <p14:creationId xmlns:p14="http://schemas.microsoft.com/office/powerpoint/2010/main" val="2090162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524000" y="1014794"/>
            <a:ext cx="9144000" cy="5016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/>
              <a:t> 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endParaRPr lang="cs-CZ" sz="1600" dirty="0" smtClean="0"/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sz="2400" dirty="0" smtClean="0"/>
              <a:t>Jádro </a:t>
            </a:r>
            <a:r>
              <a:rPr lang="cs-CZ" sz="2400" dirty="0"/>
              <a:t>tvoří hliníková trubka, která je spojená podélně tupým svarem, což umožňuje ohýbání do libovolného směru. </a:t>
            </a:r>
            <a:endParaRPr lang="cs-CZ" sz="2400" dirty="0" smtClean="0"/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sz="2400" dirty="0" smtClean="0"/>
              <a:t>Trvale </a:t>
            </a:r>
            <a:r>
              <a:rPr lang="cs-CZ" sz="2400" dirty="0"/>
              <a:t>pevné spojení s vnější a vnitřní plastovou vrstvou tvoří adhezní vrstvy (lepidlo), které kompenzují rozdílné teplotní roztažnosti různých materiálů a zaručují tvarovou stálost. </a:t>
            </a:r>
            <a:endParaRPr lang="cs-CZ" sz="2400" dirty="0" smtClean="0"/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endParaRPr lang="cs-CZ" sz="2400" dirty="0"/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sz="2400" dirty="0" smtClean="0"/>
              <a:t>Na </a:t>
            </a:r>
            <a:r>
              <a:rPr lang="cs-CZ" sz="2400" dirty="0"/>
              <a:t>našem trhu je tento druh potrubí zastoupen několika zahraničními </a:t>
            </a:r>
            <a:r>
              <a:rPr lang="cs-CZ" sz="2400" dirty="0" smtClean="0"/>
              <a:t>firmami: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sz="2400" b="1" dirty="0" err="1"/>
              <a:t>Geberit</a:t>
            </a:r>
            <a:r>
              <a:rPr lang="cs-CZ" sz="2400" b="1" dirty="0"/>
              <a:t> </a:t>
            </a:r>
            <a:r>
              <a:rPr lang="cs-CZ" sz="2400" b="1" dirty="0" err="1"/>
              <a:t>Mepla</a:t>
            </a:r>
            <a:r>
              <a:rPr lang="cs-CZ" sz="2400" dirty="0"/>
              <a:t>, kde je vnější ochranný plášť z PE, střed z Al a vnitřní vrstva z PEX, </a:t>
            </a:r>
            <a:endParaRPr lang="cs-CZ" sz="2400" dirty="0" smtClean="0"/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sz="2400" dirty="0" smtClean="0"/>
              <a:t>dále </a:t>
            </a:r>
            <a:r>
              <a:rPr lang="cs-CZ" sz="2400" dirty="0"/>
              <a:t>pak </a:t>
            </a:r>
            <a:r>
              <a:rPr lang="cs-CZ" sz="2400" b="1" dirty="0" err="1"/>
              <a:t>Alpex</a:t>
            </a:r>
            <a:r>
              <a:rPr lang="cs-CZ" sz="2400" b="1" dirty="0"/>
              <a:t>-duo</a:t>
            </a:r>
            <a:r>
              <a:rPr lang="cs-CZ" sz="2400" dirty="0"/>
              <a:t>, </a:t>
            </a:r>
            <a:r>
              <a:rPr lang="cs-CZ" sz="2400" b="1" dirty="0" err="1"/>
              <a:t>Seacompipe</a:t>
            </a:r>
            <a:r>
              <a:rPr lang="cs-CZ" sz="2400" dirty="0"/>
              <a:t>, </a:t>
            </a:r>
            <a:r>
              <a:rPr lang="cs-CZ" sz="2400" b="1" dirty="0" err="1"/>
              <a:t>Henco</a:t>
            </a:r>
            <a:r>
              <a:rPr lang="cs-CZ" sz="2400" dirty="0"/>
              <a:t>, které mají vnější i vnitřní plastovou vrstvu z PEX, vnitřní trubka je z Al.</a:t>
            </a:r>
            <a:r>
              <a:rPr lang="cs-CZ" sz="2400" dirty="0" smtClean="0"/>
              <a:t>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829811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endParaRPr lang="cs-CZ" dirty="0"/>
          </a:p>
        </p:txBody>
      </p:sp>
      <p:sp>
        <p:nvSpPr>
          <p:cNvPr id="13" name="Title 1"/>
          <p:cNvSpPr txBox="1">
            <a:spLocks/>
          </p:cNvSpPr>
          <p:nvPr/>
        </p:nvSpPr>
        <p:spPr>
          <a:xfrm>
            <a:off x="838200" y="1191645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endParaRPr lang="cs-CZ" b="1" dirty="0" smtClean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56762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644580" y="1102864"/>
            <a:ext cx="9023420" cy="4667945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>
                <a:latin typeface="+mn-lt"/>
              </a:rPr>
              <a:t>Tato </a:t>
            </a:r>
            <a:r>
              <a:rPr lang="cs-CZ" sz="2400" dirty="0">
                <a:latin typeface="+mn-lt"/>
              </a:rPr>
              <a:t>potrubí se spojují mechanicky lisovaným spojem. </a:t>
            </a:r>
            <a:endParaRPr lang="cs-CZ" sz="2400" dirty="0" smtClean="0">
              <a:latin typeface="+mn-lt"/>
            </a:endParaRPr>
          </a:p>
          <a:p>
            <a:pPr>
              <a:buFontTx/>
              <a:buChar char="-"/>
            </a:pPr>
            <a:endParaRPr lang="cs-CZ" sz="24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+mn-lt"/>
              </a:rPr>
              <a:t>Jsou </a:t>
            </a:r>
            <a:r>
              <a:rPr lang="cs-CZ" sz="2400" dirty="0">
                <a:latin typeface="+mn-lt"/>
              </a:rPr>
              <a:t>pro ně vyráběny tvarovky z mosazi, vyhovující různým variantám instalací jak v rozvodech vody, tak ve vytápění. </a:t>
            </a:r>
            <a:r>
              <a:rPr lang="cs-CZ" sz="2400" dirty="0" smtClean="0">
                <a:latin typeface="+mn-lt"/>
              </a:rPr>
              <a:t>Nejvíce </a:t>
            </a:r>
            <a:r>
              <a:rPr lang="cs-CZ" sz="2400" dirty="0">
                <a:latin typeface="+mn-lt"/>
              </a:rPr>
              <a:t>používané jsou přechodky nebo T-kusy s vnitřním nebo vnějším závitem. </a:t>
            </a:r>
            <a:endParaRPr lang="cs-CZ" sz="2400" dirty="0" smtClean="0">
              <a:latin typeface="+mn-lt"/>
            </a:endParaRPr>
          </a:p>
          <a:p>
            <a:pPr>
              <a:buFontTx/>
              <a:buChar char="-"/>
            </a:pPr>
            <a:endParaRPr lang="cs-CZ" sz="2400" dirty="0">
              <a:latin typeface="+mn-lt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+mn-lt"/>
              </a:rPr>
              <a:t>Kolena </a:t>
            </a:r>
            <a:r>
              <a:rPr lang="cs-CZ" sz="2400" dirty="0">
                <a:latin typeface="+mn-lt"/>
              </a:rPr>
              <a:t>a oblouky je možné řešit buď nalisováním příslušného fitinku, nebo prostým ohýbáním. </a:t>
            </a:r>
            <a:endParaRPr lang="cs-CZ" sz="24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+mn-lt"/>
              </a:rPr>
              <a:t>Lze </a:t>
            </a:r>
            <a:r>
              <a:rPr lang="cs-CZ" sz="2400" dirty="0">
                <a:latin typeface="+mn-lt"/>
              </a:rPr>
              <a:t>použít ohýbání bez pomocných prostředků, ohýbání pružinou nebo pomocí ohýbačky.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90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1401" y="2011680"/>
            <a:ext cx="4732515" cy="2192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68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524000" y="1971096"/>
            <a:ext cx="914400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/>
              <a:t>Jsou </a:t>
            </a:r>
            <a:r>
              <a:rPr lang="cs-CZ" sz="2000" dirty="0"/>
              <a:t>tvořené vrstvením různých plastů, kdy se na základní plast za tepla nanáší další </a:t>
            </a:r>
            <a:r>
              <a:rPr lang="cs-CZ" sz="2000" dirty="0" smtClean="0"/>
              <a:t>vrstva.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Důvody </a:t>
            </a:r>
            <a:r>
              <a:rPr lang="cs-CZ" sz="2000" dirty="0"/>
              <a:t>pro toto řešení potrubí mohou být </a:t>
            </a:r>
            <a:r>
              <a:rPr lang="cs-CZ" sz="2000" dirty="0" smtClean="0"/>
              <a:t>různé:</a:t>
            </a:r>
          </a:p>
          <a:p>
            <a:pPr marL="742950" lvl="1" indent="-285750">
              <a:buFontTx/>
              <a:buChar char="-"/>
            </a:pPr>
            <a:r>
              <a:rPr lang="cs-CZ" sz="2000" dirty="0" smtClean="0"/>
              <a:t>Potrubí </a:t>
            </a:r>
            <a:r>
              <a:rPr lang="cs-CZ" sz="2000" dirty="0"/>
              <a:t>má menší tepelnou roztažnost, ke spojení se dá použít </a:t>
            </a:r>
            <a:r>
              <a:rPr lang="cs-CZ" sz="2000" dirty="0" err="1"/>
              <a:t>elektrotvarovka</a:t>
            </a:r>
            <a:r>
              <a:rPr lang="cs-CZ" sz="2000" dirty="0"/>
              <a:t>, nebo se tímto způsobem snižuje hlučnost způsobená protékající vodou. </a:t>
            </a:r>
            <a:endParaRPr lang="cs-CZ" sz="2000" dirty="0" smtClean="0"/>
          </a:p>
          <a:p>
            <a:pPr lvl="1"/>
            <a:endParaRPr lang="cs-CZ" sz="2000" dirty="0"/>
          </a:p>
          <a:p>
            <a:pPr marL="285750" lvl="1" indent="-285750">
              <a:buFontTx/>
              <a:buChar char="-"/>
            </a:pPr>
            <a:r>
              <a:rPr lang="cs-CZ" sz="2000" dirty="0" smtClean="0"/>
              <a:t>Tato </a:t>
            </a:r>
            <a:r>
              <a:rPr lang="cs-CZ" sz="2000" dirty="0"/>
              <a:t>potrubí se spojují buď mechanicky, nebo se pomocí speciálního přípravku oloupou vrchní vrstvy a základní plastová trubka se </a:t>
            </a:r>
            <a:r>
              <a:rPr lang="cs-CZ" sz="2000" dirty="0" err="1"/>
              <a:t>polyfuzně</a:t>
            </a:r>
            <a:r>
              <a:rPr lang="cs-CZ" sz="2000" dirty="0"/>
              <a:t> </a:t>
            </a:r>
            <a:r>
              <a:rPr lang="cs-CZ" sz="2000" dirty="0" smtClean="0"/>
              <a:t>svaří.</a:t>
            </a:r>
          </a:p>
          <a:p>
            <a:pPr marL="285750" lvl="1" indent="-285750">
              <a:buFontTx/>
              <a:buChar char="-"/>
            </a:pPr>
            <a:endParaRPr lang="cs-CZ" sz="2000" dirty="0" smtClean="0"/>
          </a:p>
          <a:p>
            <a:pPr marL="285750" lvl="1" indent="-285750">
              <a:buFontTx/>
              <a:buChar char="-"/>
            </a:pPr>
            <a:r>
              <a:rPr lang="cs-CZ" sz="2000" dirty="0" smtClean="0"/>
              <a:t>Protože </a:t>
            </a:r>
            <a:r>
              <a:rPr lang="cs-CZ" sz="2000" dirty="0"/>
              <a:t>se tyto trubky mohou lišit kombinací materiálů, a tím i vlastnostmi a způsobem spojování, je potřeba v jednotlivých případech pečlivě prostudovat technické podklady od výrobce.</a:t>
            </a:r>
          </a:p>
          <a:p>
            <a:pPr>
              <a:lnSpc>
                <a:spcPct val="90000"/>
              </a:lnSpc>
              <a:buFontTx/>
              <a:buChar char="-"/>
            </a:pPr>
            <a:endParaRPr lang="cs-CZ" sz="2000" dirty="0"/>
          </a:p>
          <a:p>
            <a:endParaRPr lang="cs-CZ" sz="2000" dirty="0"/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829811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  <a:latin typeface="+mj-lt"/>
              </a:rPr>
              <a:t>Vícevrstvé plastové trubky</a:t>
            </a:r>
          </a:p>
        </p:txBody>
      </p:sp>
    </p:spTree>
    <p:extLst>
      <p:ext uri="{BB962C8B-B14F-4D97-AF65-F5344CB8AC3E}">
        <p14:creationId xmlns:p14="http://schemas.microsoft.com/office/powerpoint/2010/main" val="3799945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4"/>
          <p:cNvSpPr/>
          <p:nvPr/>
        </p:nvSpPr>
        <p:spPr>
          <a:xfrm>
            <a:off x="3216363" y="6092995"/>
            <a:ext cx="5832363" cy="448389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+- f3 0 f2"/>
              <a:gd name="f7" fmla="*/ f6 1 21600"/>
              <a:gd name="f8" fmla="*/ f2 1 f7"/>
              <a:gd name="f9" fmla="*/ f3 1 f7"/>
              <a:gd name="f10" fmla="*/ f8 f4 1"/>
              <a:gd name="f11" fmla="*/ f9 f4 1"/>
              <a:gd name="f12" fmla="*/ f9 f5 1"/>
              <a:gd name="f13" fmla="*/ f8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0" t="f13" r="f11" b="f12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square" lIns="90004" tIns="46798" rIns="90004" bIns="46798" anchor="t" anchorCtr="0" compatLnSpc="0">
            <a:spAutoFit/>
          </a:bodyPr>
          <a:lstStyle/>
          <a:p>
            <a:pPr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>
              <a:solidFill>
                <a:srgbClr val="000000"/>
              </a:solidFill>
              <a:latin typeface="Times New Roman" pitchFamily="18"/>
              <a:ea typeface="Arial Unicode MS" pitchFamily="2"/>
              <a:cs typeface="Tahoma" pitchFamily="2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663632" y="1679348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sz="4000" b="1" dirty="0" smtClean="0">
                <a:solidFill>
                  <a:schemeClr val="accent1"/>
                </a:solidFill>
                <a:latin typeface="+mj-lt"/>
              </a:rPr>
              <a:t>Otázky k opakování</a:t>
            </a:r>
            <a:endParaRPr lang="cs-CZ" sz="4000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273917" y="2900427"/>
            <a:ext cx="885598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1. Jaké </a:t>
            </a:r>
            <a:r>
              <a:rPr lang="cs-CZ" sz="2000" dirty="0"/>
              <a:t>materiály se používají na vícevrstvé trubky</a:t>
            </a:r>
            <a:r>
              <a:rPr lang="cs-CZ" sz="2000" dirty="0" smtClean="0"/>
              <a:t>?</a:t>
            </a:r>
          </a:p>
          <a:p>
            <a:pPr marL="457200" indent="-457200">
              <a:buAutoNum type="arabicPeriod"/>
            </a:pPr>
            <a:endParaRPr lang="cs-CZ" sz="2000" dirty="0"/>
          </a:p>
          <a:p>
            <a:r>
              <a:rPr lang="cs-CZ" sz="2000" dirty="0"/>
              <a:t>2. Jmenujte výhody vícevrstvých trubek s vnitřní kovovou vrstvou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dirty="0" smtClean="0"/>
              <a:t>3. </a:t>
            </a:r>
            <a:r>
              <a:rPr lang="cs-CZ" sz="2000" dirty="0"/>
              <a:t>Jak u těchto potrubí řešíme ohyby?</a:t>
            </a:r>
          </a:p>
        </p:txBody>
      </p:sp>
    </p:spTree>
    <p:extLst>
      <p:ext uri="{BB962C8B-B14F-4D97-AF65-F5344CB8AC3E}">
        <p14:creationId xmlns:p14="http://schemas.microsoft.com/office/powerpoint/2010/main" val="3604043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Zdroje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24000" y="2030136"/>
            <a:ext cx="9144000" cy="1572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Vlastní zdroje</a:t>
            </a:r>
          </a:p>
          <a:p>
            <a:pPr marL="285750" indent="-285750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s-CZ" dirty="0">
                <a:ea typeface="Arial Unicode MS" panose="020B0604020202020204" pitchFamily="34" charset="-128"/>
              </a:rPr>
              <a:t>Ing. MIROSLAVA TRNKOVÁ, </a:t>
            </a:r>
            <a:r>
              <a:rPr lang="cs-CZ" b="1" dirty="0">
                <a:ea typeface="Arial Unicode MS" panose="020B0604020202020204" pitchFamily="34" charset="-128"/>
              </a:rPr>
              <a:t>Instalace vody a kanalizace I</a:t>
            </a:r>
            <a:r>
              <a:rPr lang="cs-CZ" dirty="0">
                <a:ea typeface="Arial Unicode MS" panose="020B0604020202020204" pitchFamily="34" charset="-128"/>
              </a:rPr>
              <a:t>, nakladatelství INFORMATORIUM, Praha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b="1" dirty="0"/>
              <a:t>www.informatorium.cz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69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4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375</Words>
  <Application>Microsoft Office PowerPoint</Application>
  <PresentationFormat>Vlastní</PresentationFormat>
  <Paragraphs>104</Paragraphs>
  <Slides>11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Motiv systému Office</vt:lpstr>
      <vt:lpstr>Výchozí</vt:lpstr>
      <vt:lpstr>2_Výchozí</vt:lpstr>
      <vt:lpstr>1_Výchozí</vt:lpstr>
      <vt:lpstr>4_Výchozí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hrtanek.d@gymjat.org</dc:creator>
  <cp:lastModifiedBy>Ivana Gajdošová Ing.</cp:lastModifiedBy>
  <cp:revision>24</cp:revision>
  <dcterms:created xsi:type="dcterms:W3CDTF">2014-01-26T14:01:30Z</dcterms:created>
  <dcterms:modified xsi:type="dcterms:W3CDTF">2014-02-27T15:14:48Z</dcterms:modified>
</cp:coreProperties>
</file>