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6"/>
  </p:notesMasterIdLst>
  <p:sldIdLst>
    <p:sldId id="257" r:id="rId6"/>
    <p:sldId id="259" r:id="rId7"/>
    <p:sldId id="270" r:id="rId8"/>
    <p:sldId id="262" r:id="rId9"/>
    <p:sldId id="264" r:id="rId10"/>
    <p:sldId id="271" r:id="rId11"/>
    <p:sldId id="272" r:id="rId12"/>
    <p:sldId id="273" r:id="rId13"/>
    <p:sldId id="268" r:id="rId14"/>
    <p:sldId id="269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5007591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 trubek a tvarovek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Trubky, tvarovky, plast, potrubní systém, LDPE, HDPE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Plynárenství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8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Výroba trubek a tvarovek</a:t>
            </a:r>
            <a:endParaRPr lang="cs-CZ" sz="2400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VY_32_INOVACE_17_332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901847"/>
            <a:ext cx="9023420" cy="3477875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>
                <a:latin typeface="+mn-lt"/>
              </a:rPr>
              <a:t>Trubky z plastů se vyrábějí plynule na vytlačovacích linkách.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Základní </a:t>
            </a:r>
            <a:r>
              <a:rPr lang="cs-CZ" sz="1800" dirty="0">
                <a:latin typeface="+mn-lt"/>
              </a:rPr>
              <a:t>materiál (granulát nebo prášek) se odebírá z násypky a je šnekem dopravován k vytlačovací hlavě.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Je </a:t>
            </a:r>
            <a:r>
              <a:rPr lang="cs-CZ" sz="1800" dirty="0">
                <a:latin typeface="+mn-lt"/>
              </a:rPr>
              <a:t>uveden do tvárného stavu teplem přiváděným do stěn válce a teplem vzniklým třením taveniny.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V</a:t>
            </a:r>
            <a:r>
              <a:rPr lang="cs-CZ" sz="1800" dirty="0">
                <a:latin typeface="+mn-lt"/>
              </a:rPr>
              <a:t> plastickém stavu se protlačuje přes vytlačovací hlavu, kde se tvaruje požadovaný tvar trubky.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Tento </a:t>
            </a:r>
            <a:r>
              <a:rPr lang="cs-CZ" sz="1800" dirty="0">
                <a:latin typeface="+mn-lt"/>
              </a:rPr>
              <a:t>tvar je pak fixován ochlazením vodou v kalibračním a chladicím zařízení.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Trubky </a:t>
            </a:r>
            <a:r>
              <a:rPr lang="cs-CZ" sz="1800" dirty="0">
                <a:latin typeface="+mn-lt"/>
              </a:rPr>
              <a:t>jsou označeny potřebnými údaji, řezány na příslušnou délku a baleny pro expedici.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Takto </a:t>
            </a:r>
            <a:r>
              <a:rPr lang="cs-CZ" sz="1800" dirty="0">
                <a:latin typeface="+mn-lt"/>
              </a:rPr>
              <a:t>se vytlačují trubky s požadovaným průměrem a tloušťkou stěny</a:t>
            </a:r>
            <a:r>
              <a:rPr lang="cs-CZ" sz="1800" dirty="0" smtClean="0">
                <a:latin typeface="+mn-lt"/>
              </a:rPr>
              <a:t>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29811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Výroba trubek</a:t>
            </a: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6" y="1165676"/>
            <a:ext cx="9149593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Výroba tvarovek</a:t>
            </a:r>
            <a:r>
              <a:rPr lang="cs-CZ" dirty="0"/>
              <a:t>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Probíhá </a:t>
            </a:r>
            <a:r>
              <a:rPr lang="cs-CZ" dirty="0"/>
              <a:t>na stejném principu a stejném stroji.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Plast </a:t>
            </a:r>
            <a:r>
              <a:rPr lang="cs-CZ" dirty="0"/>
              <a:t>je v plastifikačním válci roztaven a tato tavenina je vstřikována do uzavřené chlazené formy, která je na místě vytlačovací hlavy.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Po </a:t>
            </a:r>
            <a:r>
              <a:rPr lang="cs-CZ" dirty="0"/>
              <a:t>ztuhnutí taveniny se forma otevře a výlisek vypadne pomocí vyhazovačů.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současné době se přechází na počítačové řízení vstřikování, čímž se celý proces zrychlí a zkvalitní.</a:t>
            </a:r>
          </a:p>
          <a:p>
            <a:endParaRPr lang="cs-CZ" b="1" dirty="0" smtClean="0"/>
          </a:p>
          <a:p>
            <a:r>
              <a:rPr lang="cs-CZ" b="1" dirty="0" smtClean="0"/>
              <a:t>Tlakové </a:t>
            </a:r>
            <a:r>
              <a:rPr lang="cs-CZ" b="1" dirty="0"/>
              <a:t>řady plastových </a:t>
            </a:r>
            <a:r>
              <a:rPr lang="cs-CZ" b="1" dirty="0" smtClean="0"/>
              <a:t>potrubí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Plastové </a:t>
            </a:r>
            <a:r>
              <a:rPr lang="cs-CZ" dirty="0"/>
              <a:t>trubky se vyrábějí v různých tlakových řadách, tzn., že potrubí má při stejném vnějším průměru různou tloušťku stěny.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Se </a:t>
            </a:r>
            <a:r>
              <a:rPr lang="cs-CZ" dirty="0"/>
              <a:t>vzrůstající tloušťkou stěny trubky vzrůstá i tlaková řada a potrubí může být provozováno při vyšším provozním tlaku nebo vyšší provozní teplotě.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</a:t>
            </a:r>
            <a:r>
              <a:rPr lang="cs-CZ" dirty="0"/>
              <a:t> současné době se plastová potrubí vyrábějí v těchto tlakových </a:t>
            </a:r>
            <a:r>
              <a:rPr lang="cs-CZ" dirty="0" smtClean="0"/>
              <a:t>řadách:</a:t>
            </a:r>
          </a:p>
          <a:p>
            <a:pPr marL="742950" lvl="2" indent="-285750">
              <a:buFontTx/>
              <a:buChar char="-"/>
            </a:pPr>
            <a:r>
              <a:rPr lang="cs-CZ" b="1" dirty="0"/>
              <a:t>PN </a:t>
            </a:r>
            <a:r>
              <a:rPr lang="cs-CZ" b="1" dirty="0" smtClean="0"/>
              <a:t>2,5 / </a:t>
            </a:r>
            <a:r>
              <a:rPr lang="cs-CZ" b="1" dirty="0"/>
              <a:t>PN </a:t>
            </a:r>
            <a:r>
              <a:rPr lang="cs-CZ" b="1" dirty="0" smtClean="0"/>
              <a:t>4 / PN 6 / </a:t>
            </a:r>
            <a:r>
              <a:rPr lang="cs-CZ" b="1" dirty="0"/>
              <a:t>PN </a:t>
            </a:r>
            <a:r>
              <a:rPr lang="cs-CZ" b="1" dirty="0" smtClean="0"/>
              <a:t>12,5 / </a:t>
            </a:r>
            <a:r>
              <a:rPr lang="cs-CZ" b="1" dirty="0"/>
              <a:t>PN </a:t>
            </a:r>
            <a:r>
              <a:rPr lang="cs-CZ" b="1" dirty="0" smtClean="0"/>
              <a:t>16 / </a:t>
            </a:r>
            <a:r>
              <a:rPr lang="cs-CZ" b="1" dirty="0"/>
              <a:t>PN </a:t>
            </a:r>
            <a:r>
              <a:rPr lang="cs-CZ" b="1" dirty="0" smtClean="0"/>
              <a:t>20 / </a:t>
            </a:r>
            <a:r>
              <a:rPr lang="cs-CZ" b="1" dirty="0"/>
              <a:t>PN </a:t>
            </a:r>
            <a:r>
              <a:rPr lang="cs-CZ" b="1" dirty="0" smtClean="0"/>
              <a:t>25</a:t>
            </a:r>
          </a:p>
          <a:p>
            <a:pPr marL="285750" indent="-285750">
              <a:buFontTx/>
              <a:buChar char="-"/>
            </a:pPr>
            <a:r>
              <a:rPr lang="cs-CZ" dirty="0"/>
              <a:t>Číselná hodnota udává maximální přípustný provozní </a:t>
            </a:r>
            <a:r>
              <a:rPr lang="cs-CZ" dirty="0" err="1"/>
              <a:t>atmosferický</a:t>
            </a:r>
            <a:r>
              <a:rPr lang="cs-CZ" dirty="0"/>
              <a:t> tlak (udává se desetinásobek přetlaku v </a:t>
            </a:r>
            <a:r>
              <a:rPr lang="cs-CZ" dirty="0" err="1"/>
              <a:t>MPa</a:t>
            </a:r>
            <a:r>
              <a:rPr lang="cs-CZ" dirty="0"/>
              <a:t>) za teploty vody max. 30 </a:t>
            </a:r>
            <a:r>
              <a:rPr lang="cs-CZ" dirty="0">
                <a:sym typeface="Symbol" panose="05050102010706020507" pitchFamily="18" charset="2"/>
              </a:rPr>
              <a:t></a:t>
            </a:r>
            <a:r>
              <a:rPr lang="cs-CZ" dirty="0"/>
              <a:t>C po dobu 50 let.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endParaRPr lang="cs-CZ" kern="50" dirty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515611" y="1523098"/>
            <a:ext cx="9144000" cy="4647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Rozměry trubek z plastů se popisují údajem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 a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, kde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 je vnější průměr trubky a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 je tloušťka stěny.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Arial Unicode MS" panose="020B0604020202020204" pitchFamily="34" charset="-128"/>
                <a:cs typeface="Times New Roman" panose="02020603050405020304" pitchFamily="18" charset="0"/>
              </a:rPr>
              <a:t>Rozměrové řady nejvíce používaných plastových potrubí pro vnitřní instalace jsou: 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000" dirty="0">
                <a:ea typeface="Arial Unicode MS" panose="020B0604020202020204" pitchFamily="34" charset="-128"/>
                <a:cs typeface="Times New Roman" panose="02020603050405020304" pitchFamily="18" charset="0"/>
              </a:rPr>
              <a:t>10, 16, 20, 32, 40, 50, 63, 75, 90 a 110 mm.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000" dirty="0">
                <a:ea typeface="Arial Unicode MS" panose="020B0604020202020204" pitchFamily="34" charset="-128"/>
                <a:cs typeface="Times New Roman" panose="02020603050405020304" pitchFamily="18" charset="0"/>
              </a:rPr>
              <a:t>Plastová potrubí se však vyrábějí i v rozměrech podstatně </a:t>
            </a:r>
            <a:r>
              <a:rPr lang="cs-CZ" sz="2000" dirty="0" smtClean="0">
                <a:ea typeface="Arial Unicode MS" panose="020B0604020202020204" pitchFamily="34" charset="-128"/>
                <a:cs typeface="Times New Roman" panose="02020603050405020304" pitchFamily="18" charset="0"/>
              </a:rPr>
              <a:t>větších.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sz="2000" dirty="0" smtClean="0">
              <a:ea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000" dirty="0" smtClean="0"/>
              <a:t>Správná </a:t>
            </a:r>
            <a:r>
              <a:rPr lang="cs-CZ" sz="2000" dirty="0"/>
              <a:t>volba materiálu vzhledem k provozním podmínkám (teplota, tlak) úzce souvisí s jeho jednoznačnou identifikací. </a:t>
            </a:r>
            <a:endParaRPr lang="cs-CZ" sz="2000" dirty="0" smtClean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000" dirty="0" smtClean="0"/>
              <a:t>Také </a:t>
            </a:r>
            <a:r>
              <a:rPr lang="cs-CZ" sz="2000" dirty="0"/>
              <a:t>při havárii či úpravách rozvodu musí být určen použitý materiál a </a:t>
            </a:r>
            <a:r>
              <a:rPr lang="cs-CZ" sz="2000" dirty="0" smtClean="0"/>
              <a:t>výrobce.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sz="2000" dirty="0" smtClean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000" dirty="0" smtClean="0"/>
              <a:t>Nelze </a:t>
            </a:r>
            <a:r>
              <a:rPr lang="cs-CZ" sz="2000" dirty="0"/>
              <a:t>se řídit jen barevným rozlišením, to je pro označení trubky nedostačující, protože je mnoho výrobců plastových trubek a odlišné materiály mohou mít podobnou barvu. </a:t>
            </a:r>
            <a:endParaRPr lang="cs-CZ" sz="2000" dirty="0" smtClean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000" dirty="0" smtClean="0"/>
              <a:t>Proto </a:t>
            </a:r>
            <a:r>
              <a:rPr lang="cs-CZ" sz="2000" dirty="0"/>
              <a:t>je nezbytné označení trubek potiskem.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838200" y="900178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lvl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3200" b="1" dirty="0">
                <a:solidFill>
                  <a:schemeClr val="accent1"/>
                </a:solidFill>
                <a:latin typeface="+mj-lt"/>
                <a:ea typeface="Arial Unicode MS" panose="020B0604020202020204" pitchFamily="34" charset="-128"/>
                <a:cs typeface="Times New Roman" panose="02020603050405020304" pitchFamily="18" charset="0"/>
              </a:rPr>
              <a:t>Rozměrové řady plastových trubek</a:t>
            </a:r>
            <a:endParaRPr lang="cs-CZ" sz="3200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54145" y="1585963"/>
            <a:ext cx="9083710" cy="467497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Označení by mělo </a:t>
            </a:r>
            <a:r>
              <a:rPr lang="cs-CZ" sz="2000" dirty="0">
                <a:latin typeface="+mn-lt"/>
              </a:rPr>
              <a:t>zahrnovat minimálně jméno výrobce, typ materiálu, rozměry trubky, tlakovou řadu a údaj o datu výroby.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Někdy </a:t>
            </a:r>
            <a:r>
              <a:rPr lang="cs-CZ" sz="2000" dirty="0">
                <a:latin typeface="+mn-lt"/>
              </a:rPr>
              <a:t>se na trubkách uvádí ještě normy pro výrobu a zkoušení, popř. jiné údaje.</a:t>
            </a:r>
          </a:p>
          <a:p>
            <a:pPr marL="0" indent="0">
              <a:buNone/>
            </a:pPr>
            <a:endParaRPr lang="cs-CZ" sz="2000" b="1" dirty="0" smtClean="0">
              <a:latin typeface="+mn-lt"/>
            </a:endParaRPr>
          </a:p>
          <a:p>
            <a:pPr marL="0" indent="0">
              <a:buNone/>
            </a:pPr>
            <a:r>
              <a:rPr lang="cs-CZ" sz="2000" b="1" dirty="0" smtClean="0">
                <a:latin typeface="+mn-lt"/>
              </a:rPr>
              <a:t>Označení </a:t>
            </a:r>
            <a:r>
              <a:rPr lang="cs-CZ" sz="2000" b="1" dirty="0">
                <a:latin typeface="+mn-lt"/>
              </a:rPr>
              <a:t>tvarovky</a:t>
            </a:r>
            <a:r>
              <a:rPr lang="cs-CZ" sz="2000" dirty="0">
                <a:latin typeface="+mn-lt"/>
              </a:rPr>
              <a:t>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Mělo by obsahovat </a:t>
            </a:r>
            <a:r>
              <a:rPr lang="cs-CZ" sz="2000" dirty="0">
                <a:latin typeface="+mn-lt"/>
              </a:rPr>
              <a:t>jméno výrobce a rozměr.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Někteří </a:t>
            </a:r>
            <a:r>
              <a:rPr lang="cs-CZ" sz="2000" dirty="0">
                <a:latin typeface="+mn-lt"/>
              </a:rPr>
              <a:t>výrobci rozšiřují tyto údaje </a:t>
            </a:r>
            <a:r>
              <a:rPr lang="cs-CZ" sz="2000" dirty="0" smtClean="0">
                <a:latin typeface="+mn-lt"/>
              </a:rPr>
              <a:t>i o </a:t>
            </a:r>
            <a:r>
              <a:rPr lang="cs-CZ" sz="2000" dirty="0">
                <a:latin typeface="+mn-lt"/>
              </a:rPr>
              <a:t>další </a:t>
            </a:r>
            <a:r>
              <a:rPr lang="cs-CZ" sz="2000" dirty="0" smtClean="0">
                <a:latin typeface="+mn-lt"/>
              </a:rPr>
              <a:t>podrobnosti.</a:t>
            </a:r>
          </a:p>
          <a:p>
            <a:pPr>
              <a:buFontTx/>
              <a:buChar char="-"/>
            </a:pPr>
            <a:endParaRPr lang="cs-CZ" sz="2000" dirty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Všechny </a:t>
            </a:r>
            <a:r>
              <a:rPr lang="cs-CZ" sz="2000" dirty="0">
                <a:latin typeface="+mn-lt"/>
              </a:rPr>
              <a:t>plastové materiály se nepoužívají stejnou měrou. </a:t>
            </a:r>
            <a:endParaRPr lang="cs-CZ" sz="20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+mn-lt"/>
              </a:rPr>
              <a:t>Například </a:t>
            </a:r>
            <a:r>
              <a:rPr lang="cs-CZ" sz="2000" dirty="0">
                <a:latin typeface="+mn-lt"/>
              </a:rPr>
              <a:t>z řady polypropylenů byla již v roce 1997 u českých výrobců zastavena výroba PP-H, určeného pouze pro rozvody studené vody, a používá se výhradně PP-R</a:t>
            </a:r>
            <a:r>
              <a:rPr lang="cs-CZ" sz="2000" dirty="0" smtClean="0">
                <a:latin typeface="+mn-lt"/>
              </a:rPr>
              <a:t>.</a:t>
            </a:r>
            <a:endParaRPr lang="cs-CZ" sz="20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981080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>
                <a:solidFill>
                  <a:schemeClr val="accent1"/>
                </a:solidFill>
                <a:latin typeface="+mj-lt"/>
              </a:rPr>
              <a:t>Označení </a:t>
            </a: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trubek</a:t>
            </a:r>
            <a:endParaRPr lang="cs-CZ" sz="3200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524001" y="1166070"/>
            <a:ext cx="9144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Při </a:t>
            </a:r>
            <a:r>
              <a:rPr lang="cs-CZ" sz="2000" dirty="0"/>
              <a:t>výběru vhodného materiálu musí instalatér rozlišovat chemický název (polyetylen, polypropylen atd.) a název obchodní, který se může u jednotlivých výrobců lišit.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V</a:t>
            </a:r>
            <a:r>
              <a:rPr lang="cs-CZ" sz="2000" dirty="0"/>
              <a:t> současnosti se vyskytuje celá řada potrubních systémů pro vodovody, kanalizaci i vytápění z různých typů plastů a od různých výrobců.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Jde </a:t>
            </a:r>
            <a:r>
              <a:rPr lang="cs-CZ" sz="2000" dirty="0"/>
              <a:t>o potrubní systémy EKOPLASTIK, FRIATHERM, GEBERIT, GIACOMINI, INSTAPLAST, RAUTHERM, REHAU, WIRSBO, TAPPEX a další.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endParaRPr lang="cs-CZ" sz="2000" dirty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Tyto </a:t>
            </a:r>
            <a:r>
              <a:rPr lang="cs-CZ" sz="2000" dirty="0"/>
              <a:t>plasty se musí vybírat podle provozních podmínek a charakteru montáže.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Vždy </a:t>
            </a:r>
            <a:r>
              <a:rPr lang="cs-CZ" sz="2000" dirty="0"/>
              <a:t>je třeba volit potrubní systém, nikoli náhodný výběr prvků, které jsou zrovna k dispozici, i když jsou např. nejlevnější.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945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Stručný popis materiálů</a:t>
            </a:r>
            <a:endParaRPr lang="cs-CZ" sz="32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24000" y="1901847"/>
            <a:ext cx="914400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Polyetylen </a:t>
            </a:r>
            <a:r>
              <a:rPr lang="cs-CZ" sz="2000" b="1" dirty="0" err="1"/>
              <a:t>nízkohustotní</a:t>
            </a:r>
            <a:r>
              <a:rPr lang="cs-CZ" sz="2000" dirty="0"/>
              <a:t> (</a:t>
            </a:r>
            <a:r>
              <a:rPr lang="cs-CZ" sz="2000" i="1" dirty="0"/>
              <a:t>LDPE</a:t>
            </a:r>
            <a:r>
              <a:rPr lang="cs-CZ" sz="2000" dirty="0"/>
              <a:t>)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Materiál</a:t>
            </a:r>
            <a:r>
              <a:rPr lang="cs-CZ" sz="2000" dirty="0"/>
              <a:t>, který je houževnatý i při nízkých teplotách (do -40 </a:t>
            </a:r>
            <a:r>
              <a:rPr lang="cs-CZ" sz="2000" dirty="0">
                <a:sym typeface="Symbol" panose="05050102010706020507" pitchFamily="18" charset="2"/>
              </a:rPr>
              <a:t></a:t>
            </a:r>
            <a:r>
              <a:rPr lang="cs-CZ" sz="2000" dirty="0"/>
              <a:t>C) a odolává beztlakovým teplotám do 60 </a:t>
            </a:r>
            <a:r>
              <a:rPr lang="cs-CZ" sz="2000" dirty="0">
                <a:sym typeface="Symbol" panose="05050102010706020507" pitchFamily="18" charset="2"/>
              </a:rPr>
              <a:t></a:t>
            </a:r>
            <a:r>
              <a:rPr lang="cs-CZ" sz="2000" dirty="0"/>
              <a:t>C.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Používá </a:t>
            </a:r>
            <a:r>
              <a:rPr lang="cs-CZ" sz="2000" dirty="0"/>
              <a:t>se hlavně u nás na vodovodní přípojky, veřejné vodovody menších průměrů a v zemědělství pro zavlažování.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Je </a:t>
            </a:r>
            <a:r>
              <a:rPr lang="cs-CZ" sz="2000" dirty="0"/>
              <a:t>velmi ohebný, a proto se trubky mohou navíjet do kotoučů.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Polyetylen </a:t>
            </a:r>
            <a:r>
              <a:rPr lang="cs-CZ" sz="2000" b="1" dirty="0" err="1"/>
              <a:t>vysokohustotní</a:t>
            </a:r>
            <a:r>
              <a:rPr lang="cs-CZ" sz="2000" b="1" dirty="0"/>
              <a:t> </a:t>
            </a:r>
            <a:r>
              <a:rPr lang="cs-CZ" sz="2000" dirty="0"/>
              <a:t>(</a:t>
            </a:r>
            <a:r>
              <a:rPr lang="cs-CZ" sz="2000" i="1" dirty="0"/>
              <a:t>HDPE</a:t>
            </a:r>
            <a:r>
              <a:rPr lang="cs-CZ" sz="2000" dirty="0" smtClean="0"/>
              <a:t>)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Stejně </a:t>
            </a:r>
            <a:r>
              <a:rPr lang="cs-CZ" sz="2000" dirty="0"/>
              <a:t>houževnatý jako LDPE, takže případné zamrznutí vody v trubce nepůsobí </a:t>
            </a:r>
            <a:r>
              <a:rPr lang="cs-CZ" sz="2000" dirty="0" smtClean="0"/>
              <a:t>škodu.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Teplotní </a:t>
            </a:r>
            <a:r>
              <a:rPr lang="cs-CZ" sz="2000" dirty="0"/>
              <a:t>beztlaková odolnost je do 80 </a:t>
            </a:r>
            <a:r>
              <a:rPr lang="cs-CZ" sz="2000" dirty="0">
                <a:sym typeface="Symbol" panose="05050102010706020507" pitchFamily="18" charset="2"/>
              </a:rPr>
              <a:t></a:t>
            </a:r>
            <a:r>
              <a:rPr lang="cs-CZ" sz="2000" dirty="0"/>
              <a:t>C.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U </a:t>
            </a:r>
            <a:r>
              <a:rPr lang="cs-CZ" sz="2000" dirty="0"/>
              <a:t>nás se používá pro rozvod plynu, na vodovodní řady a kanalizační potrubí (i velkých průměrů).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4109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644580" y="1188001"/>
            <a:ext cx="90234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Polypropylen blokový kopolymer </a:t>
            </a:r>
            <a:r>
              <a:rPr lang="cs-CZ" sz="2000" dirty="0"/>
              <a:t>(</a:t>
            </a:r>
            <a:r>
              <a:rPr lang="cs-CZ" sz="2000" i="1" dirty="0"/>
              <a:t>PP-B</a:t>
            </a:r>
            <a:r>
              <a:rPr lang="cs-CZ" sz="2000" dirty="0"/>
              <a:t>)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Méně </a:t>
            </a:r>
            <a:r>
              <a:rPr lang="cs-CZ" sz="2000" dirty="0"/>
              <a:t>tvrdý, ohebnější a houževnatý (i při teplotách až do -20 </a:t>
            </a:r>
            <a:r>
              <a:rPr lang="cs-CZ" sz="2000" dirty="0">
                <a:sym typeface="Symbol" panose="05050102010706020507" pitchFamily="18" charset="2"/>
              </a:rPr>
              <a:t></a:t>
            </a:r>
            <a:r>
              <a:rPr lang="cs-CZ" sz="2000" dirty="0"/>
              <a:t>C) než PP-H.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Beztlaková </a:t>
            </a:r>
            <a:r>
              <a:rPr lang="cs-CZ" sz="2000" dirty="0"/>
              <a:t>teplotní odolnost je až do 90 </a:t>
            </a:r>
            <a:r>
              <a:rPr lang="cs-CZ" sz="2000" dirty="0">
                <a:sym typeface="Symbol" panose="05050102010706020507" pitchFamily="18" charset="2"/>
              </a:rPr>
              <a:t></a:t>
            </a:r>
            <a:r>
              <a:rPr lang="cs-CZ" sz="2000" dirty="0"/>
              <a:t>C.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Je </a:t>
            </a:r>
            <a:r>
              <a:rPr lang="cs-CZ" sz="2000" dirty="0"/>
              <a:t>určen pro vnitřní kanalizaci, rozvody studené vody a může se použít pro podlahové vytápění</a:t>
            </a:r>
            <a:r>
              <a:rPr lang="cs-CZ" sz="2000" dirty="0" smtClean="0"/>
              <a:t>.</a:t>
            </a:r>
          </a:p>
          <a:p>
            <a:pPr marL="285750" indent="-285750">
              <a:buFontTx/>
              <a:buChar char="-"/>
            </a:pPr>
            <a:endParaRPr lang="cs-CZ" sz="2000" dirty="0"/>
          </a:p>
          <a:p>
            <a:r>
              <a:rPr lang="cs-CZ" sz="2000" b="1" dirty="0"/>
              <a:t>Chlorovaný polyvinylchlorid</a:t>
            </a:r>
            <a:r>
              <a:rPr lang="cs-CZ" sz="2000" dirty="0"/>
              <a:t> (</a:t>
            </a:r>
            <a:r>
              <a:rPr lang="cs-CZ" sz="2000" i="1" dirty="0"/>
              <a:t>C-PVC</a:t>
            </a:r>
            <a:r>
              <a:rPr lang="cs-CZ" sz="2000" dirty="0"/>
              <a:t>)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vychází </a:t>
            </a:r>
            <a:r>
              <a:rPr lang="cs-CZ" sz="2000" dirty="0"/>
              <a:t>z PVC, ale má zvýšený obsah chloru, což zvyšuje, že jeho beztlakovou teplotní odolnost, která přesahuje 100 </a:t>
            </a:r>
            <a:r>
              <a:rPr lang="cs-CZ" sz="2000" dirty="0">
                <a:sym typeface="Symbol" panose="05050102010706020507" pitchFamily="18" charset="2"/>
              </a:rPr>
              <a:t></a:t>
            </a:r>
            <a:r>
              <a:rPr lang="cs-CZ" sz="2000" dirty="0"/>
              <a:t>C, a může se tedy použít i pro dopravu teplé vody.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Ostatní </a:t>
            </a:r>
            <a:r>
              <a:rPr lang="cs-CZ" sz="2000" dirty="0"/>
              <a:t>vlastnosti jsou obdobné jako u PVC.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Dá </a:t>
            </a:r>
            <a:r>
              <a:rPr lang="cs-CZ" sz="2000" dirty="0"/>
              <a:t>se vyrobit různými způsoby, takže se výrobky od jednotlivých výrobců mohou značně lišit. </a:t>
            </a: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Proto </a:t>
            </a:r>
            <a:r>
              <a:rPr lang="cs-CZ" sz="2000" dirty="0"/>
              <a:t>je potřeba dodržovat pokyny výrobce, zejména při spojování trubek a tvarovek.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227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sz="3200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638402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Popište </a:t>
            </a:r>
            <a:r>
              <a:rPr lang="cs-CZ" sz="2000" dirty="0"/>
              <a:t>způsob výroby plastových trubek</a:t>
            </a:r>
            <a:r>
              <a:rPr lang="cs-CZ" sz="2000" dirty="0" smtClean="0"/>
              <a:t>.</a:t>
            </a:r>
          </a:p>
          <a:p>
            <a:pPr marL="457200" indent="-457200">
              <a:buAutoNum type="arabicPeriod"/>
            </a:pPr>
            <a:endParaRPr lang="cs-CZ" sz="2000" dirty="0"/>
          </a:p>
          <a:p>
            <a:r>
              <a:rPr lang="cs-CZ" sz="2000" dirty="0" smtClean="0"/>
              <a:t>2. </a:t>
            </a:r>
            <a:r>
              <a:rPr lang="cs-CZ" sz="2000" dirty="0"/>
              <a:t>Jaká je rozměrová řada plastových trubek</a:t>
            </a:r>
            <a:r>
              <a:rPr lang="cs-CZ" sz="2000" dirty="0" smtClean="0"/>
              <a:t>?</a:t>
            </a:r>
          </a:p>
          <a:p>
            <a:endParaRPr lang="cs-CZ" sz="2000" dirty="0"/>
          </a:p>
          <a:p>
            <a:r>
              <a:rPr lang="cs-CZ" sz="2000" dirty="0" smtClean="0"/>
              <a:t>3. </a:t>
            </a:r>
            <a:r>
              <a:rPr lang="cs-CZ" sz="2000" dirty="0"/>
              <a:t>Které jsou základní skupiny plastů pro potrubní systémy?</a:t>
            </a: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dirty="0"/>
              <a:t>www.informatorium.cz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437</Words>
  <Application>Microsoft Office PowerPoint</Application>
  <PresentationFormat>Vlastní</PresentationFormat>
  <Paragraphs>135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21</cp:revision>
  <dcterms:created xsi:type="dcterms:W3CDTF">2014-01-26T14:01:30Z</dcterms:created>
  <dcterms:modified xsi:type="dcterms:W3CDTF">2014-02-27T15:15:14Z</dcterms:modified>
</cp:coreProperties>
</file>