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sldIdLst>
    <p:sldId id="530" r:id="rId2"/>
    <p:sldId id="531" r:id="rId3"/>
    <p:sldId id="533" r:id="rId4"/>
    <p:sldId id="534" r:id="rId5"/>
    <p:sldId id="535" r:id="rId6"/>
    <p:sldId id="541" r:id="rId7"/>
    <p:sldId id="540" r:id="rId8"/>
    <p:sldId id="542" r:id="rId9"/>
    <p:sldId id="543" r:id="rId10"/>
    <p:sldId id="545" r:id="rId11"/>
    <p:sldId id="546" r:id="rId12"/>
    <p:sldId id="544" r:id="rId13"/>
    <p:sldId id="536" r:id="rId14"/>
    <p:sldId id="537" r:id="rId15"/>
    <p:sldId id="538" r:id="rId16"/>
    <p:sldId id="539" r:id="rId17"/>
    <p:sldId id="548" r:id="rId18"/>
    <p:sldId id="532" r:id="rId19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3329DB14-DFFC-48CA-8497-F82CB405A1BB}">
          <p14:sldIdLst>
            <p14:sldId id="530"/>
            <p14:sldId id="531"/>
            <p14:sldId id="549"/>
            <p14:sldId id="550"/>
            <p14:sldId id="551"/>
            <p14:sldId id="555"/>
            <p14:sldId id="556"/>
            <p14:sldId id="552"/>
            <p14:sldId id="557"/>
            <p14:sldId id="559"/>
            <p14:sldId id="558"/>
            <p14:sldId id="553"/>
            <p14:sldId id="562"/>
            <p14:sldId id="560"/>
            <p14:sldId id="53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69" autoAdjust="0"/>
    <p:restoredTop sz="94201" autoAdjust="0"/>
  </p:normalViewPr>
  <p:slideViewPr>
    <p:cSldViewPr>
      <p:cViewPr varScale="1">
        <p:scale>
          <a:sx n="70" d="100"/>
          <a:sy n="70" d="100"/>
        </p:scale>
        <p:origin x="-9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6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82BE70D-4CFC-49E4-BC38-263CF2206983}" type="datetimeFigureOut">
              <a:rPr lang="cs-CZ"/>
              <a:pPr>
                <a:defRPr/>
              </a:pPr>
              <a:t>28.2.2014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B978D2-0E56-456D-81FE-AA95F24888B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1401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C75F-4005-488D-8371-73C0437742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  <a:lvl2pPr>
              <a:lnSpc>
                <a:spcPct val="150000"/>
              </a:lnSpc>
              <a:defRPr>
                <a:solidFill>
                  <a:schemeClr val="tx2"/>
                </a:solidFill>
              </a:defRPr>
            </a:lvl2pPr>
            <a:lvl3pPr>
              <a:lnSpc>
                <a:spcPct val="150000"/>
              </a:lnSpc>
              <a:defRPr>
                <a:solidFill>
                  <a:schemeClr val="tx2"/>
                </a:solidFill>
              </a:defRPr>
            </a:lvl3pPr>
            <a:lvl4pPr>
              <a:lnSpc>
                <a:spcPct val="150000"/>
              </a:lnSpc>
              <a:defRPr>
                <a:solidFill>
                  <a:schemeClr val="tx2"/>
                </a:solidFill>
              </a:defRPr>
            </a:lvl4pPr>
            <a:lvl5pPr>
              <a:lnSpc>
                <a:spcPct val="150000"/>
              </a:lnSpc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8D87C-EDF4-421A-B98D-FD84BB8B4C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567BB-3CC0-4D53-B69E-6F41856476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F8EDB-DB75-4FEB-B26E-37A05921850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869BA-1DA8-408D-9041-FBE357E315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DFE61-429F-4F1D-B7A3-FE882D33406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F8BC9-768C-438D-A76A-8C610D7B6F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09A9F-96FF-4670-8259-8E4EEA32C5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9E7C1-C649-4FCB-9CBB-1C4BCF757E3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A48B1-AF52-4EA9-AFB7-D63821EF0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5C65B-ECFE-47E0-8085-40809EFE08A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322D2-FA4B-46F7-8088-6B9F8FE9FA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9CDB507-9753-4543-A0BD-4A683DEFB3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44554" y="5733256"/>
            <a:ext cx="5643602" cy="9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51520" y="2132856"/>
            <a:ext cx="8892480" cy="332398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itchFamily="18" charset="0"/>
              </a:rPr>
              <a:t>Název školy: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Číslo projektu: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000" b="1" i="1" dirty="0" smtClean="0">
                <a:ea typeface="Calibri" pitchFamily="34" charset="0"/>
                <a:cs typeface="Times New Roman" pitchFamily="18" charset="0"/>
              </a:rPr>
              <a:t>VY_32_INOVACE_2C_07_Chemické reakce </a:t>
            </a:r>
            <a:r>
              <a:rPr lang="cs-CZ" sz="2000" b="1" i="1" smtClean="0">
                <a:ea typeface="Calibri" pitchFamily="34" charset="0"/>
                <a:cs typeface="Times New Roman" pitchFamily="18" charset="0"/>
              </a:rPr>
              <a:t>alkanů</a:t>
            </a:r>
            <a:endParaRPr lang="cs-CZ" sz="2000" b="1" i="1" dirty="0" smtClean="0">
              <a:latin typeface="Calibri" panose="020F0502020204030204" pitchFamily="34" charset="0"/>
              <a:ea typeface="Calibri" pitchFamily="34" charset="0"/>
              <a:cs typeface="Times New Roman" pitchFamily="18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Téma sady: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Organická chemie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Datum vzniku: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únor 2014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Sexta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Mgr. Miroslav Pražienka</a:t>
            </a:r>
            <a:endParaRPr lang="cs-CZ" sz="20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GYMLOVO_logo BRV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6652"/>
            <a:ext cx="1620180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9318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48972" cy="500455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Materiál slouží k aktivní výuce o </a:t>
            </a:r>
            <a:r>
              <a:rPr lang="cs-CZ" sz="2400" dirty="0" smtClean="0">
                <a:solidFill>
                  <a:schemeClr val="tx1"/>
                </a:solidFill>
              </a:rPr>
              <a:t>reakcích nenasycených uhlovodíků.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Fakta </a:t>
            </a:r>
            <a:r>
              <a:rPr lang="cs-CZ" sz="2400" dirty="0">
                <a:solidFill>
                  <a:schemeClr val="tx1"/>
                </a:solidFill>
              </a:rPr>
              <a:t>psána písmem žluté barvy jsou pro žáky povinné poznámky k zápisu do jejich sešitů, bílé písmo označuje doplňující údaje.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Aktivita je připravena pro druhý ročník středních škol či odpovídající ročníky víceletých gymnázií.</a:t>
            </a:r>
          </a:p>
        </p:txBody>
      </p:sp>
    </p:spTree>
    <p:extLst>
      <p:ext uri="{BB962C8B-B14F-4D97-AF65-F5344CB8AC3E}">
        <p14:creationId xmlns:p14="http://schemas.microsoft.com/office/powerpoint/2010/main" xmlns="" val="276384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143000"/>
          </a:xfrm>
        </p:spPr>
        <p:txBody>
          <a:bodyPr/>
          <a:lstStyle/>
          <a:p>
            <a:r>
              <a:rPr lang="cs-CZ" sz="4000" dirty="0" smtClean="0"/>
              <a:t>Chemické vlastnosti </a:t>
            </a:r>
            <a:r>
              <a:rPr lang="cs-CZ" sz="4000" dirty="0" err="1" smtClean="0"/>
              <a:t>alkanů</a:t>
            </a:r>
            <a:r>
              <a:rPr lang="cs-CZ" sz="4000" dirty="0" smtClean="0"/>
              <a:t> a cykloalkanů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(= reakce)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File:Candleburning.jpg"/>
          <p:cNvPicPr>
            <a:picLocks noChangeAspect="1" noChangeArrowheads="1"/>
          </p:cNvPicPr>
          <p:nvPr/>
        </p:nvPicPr>
        <p:blipFill>
          <a:blip r:embed="rId2" cstate="print"/>
          <a:srcRect t="12621" b="9130"/>
          <a:stretch>
            <a:fillRect/>
          </a:stretch>
        </p:blipFill>
        <p:spPr bwMode="auto">
          <a:xfrm>
            <a:off x="2987824" y="1656184"/>
            <a:ext cx="3476906" cy="5157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0185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Radikálová substituce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r>
              <a:rPr lang="cs-CZ" dirty="0" smtClean="0"/>
              <a:t>chlorace, bromace, nitrace …</a:t>
            </a:r>
          </a:p>
          <a:p>
            <a:r>
              <a:rPr lang="cs-CZ" dirty="0" smtClean="0"/>
              <a:t>mnoho produktů!</a:t>
            </a:r>
          </a:p>
          <a:p>
            <a:r>
              <a:rPr lang="cs-CZ" dirty="0" smtClean="0"/>
              <a:t>3 fáze: iniciace, propagace, terminace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41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http://www.</a:t>
            </a:r>
            <a:r>
              <a:rPr lang="cs-CZ" dirty="0" err="1" smtClean="0"/>
              <a:t>youtube.com</a:t>
            </a:r>
            <a:r>
              <a:rPr lang="cs-CZ" dirty="0" smtClean="0"/>
              <a:t>/</a:t>
            </a:r>
            <a:r>
              <a:rPr lang="cs-CZ" dirty="0" err="1" smtClean="0"/>
              <a:t>watch</a:t>
            </a:r>
            <a:r>
              <a:rPr lang="cs-CZ" dirty="0" smtClean="0"/>
              <a:t>?v=XAWWf86TJ0c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1019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2747392"/>
          </a:xfrm>
        </p:spPr>
        <p:txBody>
          <a:bodyPr/>
          <a:lstStyle/>
          <a:p>
            <a:r>
              <a:rPr lang="cs-CZ" dirty="0" err="1" smtClean="0"/>
              <a:t>Př</a:t>
            </a:r>
            <a:r>
              <a:rPr lang="cs-CZ" dirty="0" smtClean="0"/>
              <a:t>: chlorace </a:t>
            </a:r>
            <a:r>
              <a:rPr lang="cs-CZ" dirty="0" err="1" smtClean="0"/>
              <a:t>methanu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CH</a:t>
            </a:r>
            <a:r>
              <a:rPr lang="cs-CZ" baseline="-25000" dirty="0" smtClean="0"/>
              <a:t>4</a:t>
            </a:r>
            <a:r>
              <a:rPr lang="cs-CZ" dirty="0" smtClean="0"/>
              <a:t> + Cl</a:t>
            </a:r>
            <a:r>
              <a:rPr lang="cs-CZ" baseline="-25000" dirty="0" smtClean="0"/>
              <a:t>2</a:t>
            </a:r>
            <a:r>
              <a:rPr lang="cs-CZ" dirty="0" smtClean="0"/>
              <a:t> →</a:t>
            </a:r>
            <a:endParaRPr lang="cs-CZ" dirty="0"/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755576" y="3645024"/>
          <a:ext cx="7745497" cy="2158975"/>
        </p:xfrm>
        <a:graphic>
          <a:graphicData uri="http://schemas.openxmlformats.org/presentationml/2006/ole">
            <p:oleObj spid="_x0000_s25603" name="ChemSketch" r:id="rId3" imgW="2569320" imgH="716400" progId="ACD.ChemSketch.2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Iniciace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971600" y="2132856"/>
          <a:ext cx="7005369" cy="1099616"/>
        </p:xfrm>
        <a:graphic>
          <a:graphicData uri="http://schemas.openxmlformats.org/presentationml/2006/ole">
            <p:oleObj spid="_x0000_s26626" name="ChemSketch" r:id="rId3" imgW="2072520" imgH="326160" progId="ACD.ChemSketch.20">
              <p:embed/>
            </p:oleObj>
          </a:graphicData>
        </a:graphic>
      </p:graphicFrame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323528" y="4437112"/>
          <a:ext cx="8508266" cy="1971526"/>
        </p:xfrm>
        <a:graphic>
          <a:graphicData uri="http://schemas.openxmlformats.org/presentationml/2006/ole">
            <p:oleObj spid="_x0000_s26627" name="ChemSketch" r:id="rId4" imgW="3343680" imgH="774360" progId="ACD.ChemSketch.2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772400" cy="1143000"/>
          </a:xfrm>
        </p:spPr>
        <p:txBody>
          <a:bodyPr/>
          <a:lstStyle/>
          <a:p>
            <a:r>
              <a:rPr lang="cs-CZ" dirty="0" smtClean="0"/>
              <a:t>Propagace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1115616" y="1340768"/>
          <a:ext cx="7211878" cy="1512490"/>
        </p:xfrm>
        <a:graphic>
          <a:graphicData uri="http://schemas.openxmlformats.org/presentationml/2006/ole">
            <p:oleObj spid="_x0000_s27650" name="ChemSketch" r:id="rId3" imgW="3429000" imgH="719280" progId="ACD.ChemSketch.20">
              <p:embed/>
            </p:oleObj>
          </a:graphicData>
        </a:graphic>
      </p:graphicFrame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1043608" y="3068960"/>
          <a:ext cx="7200800" cy="1668855"/>
        </p:xfrm>
        <a:graphic>
          <a:graphicData uri="http://schemas.openxmlformats.org/presentationml/2006/ole">
            <p:oleObj spid="_x0000_s27651" name="ChemSketch" r:id="rId4" imgW="3343680" imgH="774360" progId="ACD.ChemSketch.20">
              <p:embed/>
            </p:oleObj>
          </a:graphicData>
        </a:graphic>
      </p:graphicFrame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971600" y="5013176"/>
          <a:ext cx="7522153" cy="1512168"/>
        </p:xfrm>
        <a:graphic>
          <a:graphicData uri="http://schemas.openxmlformats.org/presentationml/2006/ole">
            <p:oleObj spid="_x0000_s27653" name="ChemSketch" r:id="rId5" imgW="3703320" imgH="743760" progId="ACD.ChemSketch.2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473457" y="476672"/>
          <a:ext cx="8347015" cy="1656184"/>
        </p:xfrm>
        <a:graphic>
          <a:graphicData uri="http://schemas.openxmlformats.org/presentationml/2006/ole">
            <p:oleObj spid="_x0000_s28674" name="ChemSketch" r:id="rId3" imgW="3609000" imgH="716400" progId="ACD.ChemSketch.20">
              <p:embed/>
            </p:oleObj>
          </a:graphicData>
        </a:graphic>
      </p:graphicFrame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539553" y="2518082"/>
          <a:ext cx="8136904" cy="1630998"/>
        </p:xfrm>
        <a:graphic>
          <a:graphicData uri="http://schemas.openxmlformats.org/presentationml/2006/ole">
            <p:oleObj spid="_x0000_s28675" name="ChemSketch" r:id="rId4" imgW="3572280" imgH="716400" progId="ACD.ChemSketch.20">
              <p:embed/>
            </p:oleObj>
          </a:graphicData>
        </a:graphic>
      </p:graphicFrame>
      <p:graphicFrame>
        <p:nvGraphicFramePr>
          <p:cNvPr id="28676" name="Object 4"/>
          <p:cNvGraphicFramePr>
            <a:graphicFrameLocks noChangeAspect="1"/>
          </p:cNvGraphicFramePr>
          <p:nvPr/>
        </p:nvGraphicFramePr>
        <p:xfrm>
          <a:off x="539552" y="4509120"/>
          <a:ext cx="8290798" cy="1728192"/>
        </p:xfrm>
        <a:graphic>
          <a:graphicData uri="http://schemas.openxmlformats.org/presentationml/2006/ole">
            <p:oleObj spid="_x0000_s28676" name="ChemSketch" r:id="rId5" imgW="3495960" imgH="728640" progId="ACD.ChemSketch.2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772400" cy="1143000"/>
          </a:xfrm>
        </p:spPr>
        <p:txBody>
          <a:bodyPr/>
          <a:lstStyle/>
          <a:p>
            <a:r>
              <a:rPr lang="cs-CZ" dirty="0" smtClean="0"/>
              <a:t>Terminace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1259632" y="1628800"/>
          <a:ext cx="6768752" cy="1770713"/>
        </p:xfrm>
        <a:graphic>
          <a:graphicData uri="http://schemas.openxmlformats.org/presentationml/2006/ole">
            <p:oleObj spid="_x0000_s29698" name="ChemSketch" r:id="rId3" imgW="2737080" imgH="716400" progId="ACD.ChemSketch.20">
              <p:embed/>
            </p:oleObj>
          </a:graphicData>
        </a:graphic>
      </p:graphicFrame>
      <p:graphicFrame>
        <p:nvGraphicFramePr>
          <p:cNvPr id="29699" name="Object 3"/>
          <p:cNvGraphicFramePr>
            <a:graphicFrameLocks noChangeAspect="1"/>
          </p:cNvGraphicFramePr>
          <p:nvPr/>
        </p:nvGraphicFramePr>
        <p:xfrm>
          <a:off x="1259632" y="4149080"/>
          <a:ext cx="6815716" cy="1728192"/>
        </p:xfrm>
        <a:graphic>
          <a:graphicData uri="http://schemas.openxmlformats.org/presentationml/2006/ole">
            <p:oleObj spid="_x0000_s29699" name="ChemSketch" r:id="rId4" imgW="2898720" imgH="734400" progId="ACD.ChemSketch.20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30722" name="Object 2"/>
          <p:cNvGraphicFramePr>
            <a:graphicFrameLocks noChangeAspect="1"/>
          </p:cNvGraphicFramePr>
          <p:nvPr/>
        </p:nvGraphicFramePr>
        <p:xfrm>
          <a:off x="539552" y="332656"/>
          <a:ext cx="7718499" cy="1800200"/>
        </p:xfrm>
        <a:graphic>
          <a:graphicData uri="http://schemas.openxmlformats.org/presentationml/2006/ole">
            <p:oleObj spid="_x0000_s30722" name="ChemSketch" r:id="rId3" imgW="3124080" imgH="728640" progId="ACD.ChemSketch.20">
              <p:embed/>
            </p:oleObj>
          </a:graphicData>
        </a:graphic>
      </p:graphicFrame>
      <p:graphicFrame>
        <p:nvGraphicFramePr>
          <p:cNvPr id="30723" name="Object 3"/>
          <p:cNvGraphicFramePr>
            <a:graphicFrameLocks noChangeAspect="1"/>
          </p:cNvGraphicFramePr>
          <p:nvPr/>
        </p:nvGraphicFramePr>
        <p:xfrm>
          <a:off x="539552" y="2419817"/>
          <a:ext cx="7990064" cy="2017295"/>
        </p:xfrm>
        <a:graphic>
          <a:graphicData uri="http://schemas.openxmlformats.org/presentationml/2006/ole">
            <p:oleObj spid="_x0000_s30723" name="ChemSketch" r:id="rId4" imgW="2886480" imgH="728640" progId="ACD.ChemSketch.20">
              <p:embed/>
            </p:oleObj>
          </a:graphicData>
        </a:graphic>
      </p:graphicFrame>
      <p:graphicFrame>
        <p:nvGraphicFramePr>
          <p:cNvPr id="30724" name="Object 4"/>
          <p:cNvGraphicFramePr>
            <a:graphicFrameLocks noChangeAspect="1"/>
          </p:cNvGraphicFramePr>
          <p:nvPr/>
        </p:nvGraphicFramePr>
        <p:xfrm>
          <a:off x="539552" y="4653136"/>
          <a:ext cx="7883223" cy="1800200"/>
        </p:xfrm>
        <a:graphic>
          <a:graphicData uri="http://schemas.openxmlformats.org/presentationml/2006/ole">
            <p:oleObj spid="_x0000_s30724" name="ChemSketch" r:id="rId5" imgW="3191400" imgH="728640" progId="ACD.ChemSketch.2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24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Výsledek?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7772400" cy="1231776"/>
          </a:xfrm>
        </p:spPr>
        <p:txBody>
          <a:bodyPr/>
          <a:lstStyle/>
          <a:p>
            <a:r>
              <a:rPr lang="cs-CZ" dirty="0" smtClean="0"/>
              <a:t>obvykle se zapisuje chlorace do 1. stupně: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683568" y="2636912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lang="cs-CZ" sz="4400" dirty="0" smtClean="0">
                <a:solidFill>
                  <a:schemeClr val="tx2"/>
                </a:solidFill>
              </a:rPr>
              <a:t>CH</a:t>
            </a:r>
            <a:r>
              <a:rPr lang="cs-CZ" sz="4400" baseline="-25000" dirty="0" smtClean="0">
                <a:solidFill>
                  <a:schemeClr val="tx2"/>
                </a:solidFill>
              </a:rPr>
              <a:t>4</a:t>
            </a:r>
            <a:r>
              <a:rPr lang="cs-CZ" sz="4400" dirty="0" smtClean="0">
                <a:solidFill>
                  <a:schemeClr val="tx2"/>
                </a:solidFill>
              </a:rPr>
              <a:t> + Cl</a:t>
            </a:r>
            <a:r>
              <a:rPr lang="cs-CZ" sz="4400" baseline="-25000" dirty="0" smtClean="0">
                <a:solidFill>
                  <a:schemeClr val="tx2"/>
                </a:solidFill>
              </a:rPr>
              <a:t>2</a:t>
            </a:r>
            <a:r>
              <a:rPr lang="cs-CZ" sz="4400" dirty="0" smtClean="0">
                <a:solidFill>
                  <a:schemeClr val="tx2"/>
                </a:solidFill>
              </a:rPr>
              <a:t> → CH</a:t>
            </a:r>
            <a:r>
              <a:rPr lang="cs-CZ" sz="4400" baseline="-25000" dirty="0" smtClean="0">
                <a:solidFill>
                  <a:schemeClr val="tx2"/>
                </a:solidFill>
              </a:rPr>
              <a:t>3</a:t>
            </a:r>
            <a:r>
              <a:rPr lang="cs-CZ" sz="4400" dirty="0" smtClean="0">
                <a:solidFill>
                  <a:schemeClr val="tx2"/>
                </a:solidFill>
              </a:rPr>
              <a:t>Cl + </a:t>
            </a:r>
            <a:r>
              <a:rPr lang="cs-CZ" sz="4400" dirty="0" err="1" smtClean="0">
                <a:solidFill>
                  <a:schemeClr val="tx2"/>
                </a:solidFill>
              </a:rPr>
              <a:t>HCl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251520" y="4005064"/>
          <a:ext cx="8698476" cy="1656184"/>
        </p:xfrm>
        <a:graphic>
          <a:graphicData uri="http://schemas.openxmlformats.org/presentationml/2006/ole">
            <p:oleObj spid="_x0000_s31746" name="ChemSketch" r:id="rId3" imgW="3934800" imgH="749880" progId="ACD.ChemSketch.2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1143000"/>
          </a:xfrm>
        </p:spPr>
        <p:txBody>
          <a:bodyPr/>
          <a:lstStyle/>
          <a:p>
            <a:r>
              <a:rPr lang="cs-CZ" dirty="0" smtClean="0"/>
              <a:t>Oxidace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7772400" cy="1800200"/>
          </a:xfrm>
        </p:spPr>
        <p:txBody>
          <a:bodyPr/>
          <a:lstStyle/>
          <a:p>
            <a:r>
              <a:rPr lang="cs-CZ" dirty="0" smtClean="0"/>
              <a:t>částečná – pomocí oxidačních činidel</a:t>
            </a:r>
          </a:p>
          <a:p>
            <a:r>
              <a:rPr lang="cs-CZ" dirty="0" smtClean="0"/>
              <a:t>úplná = hoření = reakce s kyslíkem</a:t>
            </a:r>
          </a:p>
          <a:p>
            <a:r>
              <a:rPr lang="cs-CZ" dirty="0" smtClean="0"/>
              <a:t>hoření propanu: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0" y="4365104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CH</a:t>
            </a:r>
            <a:r>
              <a:rPr kumimoji="0" lang="cs-CZ" sz="4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– CH</a:t>
            </a:r>
            <a:r>
              <a:rPr kumimoji="0" lang="cs-CZ" sz="4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– CH</a:t>
            </a:r>
            <a:r>
              <a:rPr kumimoji="0" lang="cs-CZ" sz="4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+ 5 O</a:t>
            </a:r>
            <a:r>
              <a:rPr kumimoji="0" lang="cs-CZ" sz="4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kumimoji="0" lang="cs-CZ" sz="44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→ 3 CO</a:t>
            </a:r>
            <a:r>
              <a:rPr kumimoji="0" lang="cs-CZ" sz="4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kumimoji="0" lang="cs-CZ" sz="44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+ 4 H</a:t>
            </a:r>
            <a:r>
              <a:rPr kumimoji="0" lang="cs-CZ" sz="4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kumimoji="0" lang="cs-CZ" sz="44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0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991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2132856"/>
            <a:ext cx="7772400" cy="3963144"/>
          </a:xfrm>
        </p:spPr>
        <p:txBody>
          <a:bodyPr/>
          <a:lstStyle/>
          <a:p>
            <a:r>
              <a:rPr lang="cs-CZ" dirty="0" smtClean="0"/>
              <a:t>„trhání“ dlouhých uhlovodíkových řetězců na dva kratší</a:t>
            </a:r>
          </a:p>
          <a:p>
            <a:r>
              <a:rPr lang="cs-CZ" dirty="0" smtClean="0"/>
              <a:t>při zpracování ropy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813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772400" cy="1143000"/>
          </a:xfrm>
        </p:spPr>
        <p:txBody>
          <a:bodyPr/>
          <a:lstStyle/>
          <a:p>
            <a:r>
              <a:rPr lang="cs-CZ" dirty="0" smtClean="0"/>
              <a:t>Eliminace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556792"/>
            <a:ext cx="7772400" cy="2808312"/>
          </a:xfrm>
        </p:spPr>
        <p:txBody>
          <a:bodyPr/>
          <a:lstStyle/>
          <a:p>
            <a:r>
              <a:rPr lang="cs-CZ" dirty="0" smtClean="0"/>
              <a:t>vznik dvojné </a:t>
            </a:r>
            <a:r>
              <a:rPr lang="cs-CZ" dirty="0" smtClean="0">
                <a:solidFill>
                  <a:schemeClr val="tx1"/>
                </a:solidFill>
              </a:rPr>
              <a:t>(nebo trojné) </a:t>
            </a:r>
            <a:r>
              <a:rPr lang="cs-CZ" dirty="0" smtClean="0"/>
              <a:t>vazby</a:t>
            </a:r>
          </a:p>
          <a:p>
            <a:r>
              <a:rPr lang="cs-CZ" dirty="0" smtClean="0"/>
              <a:t>z </a:t>
            </a:r>
            <a:r>
              <a:rPr lang="cs-CZ" dirty="0" err="1" smtClean="0"/>
              <a:t>alkanu</a:t>
            </a:r>
            <a:r>
              <a:rPr lang="cs-CZ" dirty="0" smtClean="0"/>
              <a:t> se „vytrhne molekula vodíku“</a:t>
            </a:r>
          </a:p>
          <a:p>
            <a:r>
              <a:rPr lang="cs-CZ" dirty="0" smtClean="0"/>
              <a:t>př. eliminace </a:t>
            </a:r>
            <a:r>
              <a:rPr lang="cs-CZ" dirty="0" err="1" smtClean="0"/>
              <a:t>ethanu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467544" y="4581128"/>
            <a:ext cx="8423920" cy="1287016"/>
            <a:chOff x="0" y="4221088"/>
            <a:chExt cx="8423920" cy="1287016"/>
          </a:xfrm>
        </p:grpSpPr>
        <p:sp>
          <p:nvSpPr>
            <p:cNvPr id="4" name="Nadpis 1"/>
            <p:cNvSpPr txBox="1">
              <a:spLocks/>
            </p:cNvSpPr>
            <p:nvPr/>
          </p:nvSpPr>
          <p:spPr bwMode="auto">
            <a:xfrm>
              <a:off x="0" y="4365104"/>
              <a:ext cx="2987824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CH</a:t>
              </a:r>
              <a:r>
                <a:rPr kumimoji="0" lang="cs-CZ" sz="4400" b="0" i="0" u="none" strike="noStrike" kern="0" cap="none" spc="0" normalizeH="0" baseline="-2500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3</a:t>
              </a:r>
              <a:r>
                <a:rPr kumimoji="0" lang="cs-CZ" sz="4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 – </a:t>
              </a:r>
              <a:r>
                <a:rPr kumimoji="0" lang="cs-CZ" sz="44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CH</a:t>
              </a:r>
              <a:r>
                <a:rPr kumimoji="0" lang="cs-CZ" sz="4400" b="0" i="0" u="none" strike="noStrike" kern="0" cap="none" spc="0" normalizeH="0" baseline="-25000" noProof="0" dirty="0" err="1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3</a:t>
              </a:r>
              <a:endParaRPr kumimoji="0" lang="cs-CZ" sz="44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endParaRPr>
            </a:p>
          </p:txBody>
        </p:sp>
        <p:sp>
          <p:nvSpPr>
            <p:cNvPr id="7" name="Šipka doprava 6"/>
            <p:cNvSpPr/>
            <p:nvPr/>
          </p:nvSpPr>
          <p:spPr bwMode="auto">
            <a:xfrm>
              <a:off x="2843808" y="4869160"/>
              <a:ext cx="2304256" cy="216024"/>
            </a:xfrm>
            <a:prstGeom prst="rightArrow">
              <a:avLst/>
            </a:prstGeom>
            <a:solidFill>
              <a:schemeClr val="tx2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8" name="Obdélník 7"/>
            <p:cNvSpPr/>
            <p:nvPr/>
          </p:nvSpPr>
          <p:spPr>
            <a:xfrm>
              <a:off x="3275856" y="4221088"/>
              <a:ext cx="115608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cs-CZ" sz="4400" kern="0" dirty="0" smtClean="0">
                  <a:solidFill>
                    <a:srgbClr val="FFFF00"/>
                  </a:solidFill>
                </a:rPr>
                <a:t> - H</a:t>
              </a:r>
              <a:r>
                <a:rPr lang="cs-CZ" sz="4400" kern="0" baseline="-25000" dirty="0" smtClean="0">
                  <a:solidFill>
                    <a:srgbClr val="FFFF00"/>
                  </a:solidFill>
                </a:rPr>
                <a:t>2</a:t>
              </a:r>
              <a:endParaRPr lang="cs-CZ" sz="4400" kern="0" dirty="0">
                <a:solidFill>
                  <a:srgbClr val="FFFF00"/>
                </a:solidFill>
              </a:endParaRPr>
            </a:p>
          </p:txBody>
        </p:sp>
        <p:sp>
          <p:nvSpPr>
            <p:cNvPr id="9" name="Nadpis 1"/>
            <p:cNvSpPr txBox="1">
              <a:spLocks/>
            </p:cNvSpPr>
            <p:nvPr/>
          </p:nvSpPr>
          <p:spPr bwMode="auto">
            <a:xfrm>
              <a:off x="5436096" y="4365104"/>
              <a:ext cx="2987824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CH</a:t>
              </a:r>
              <a:r>
                <a:rPr kumimoji="0" lang="cs-CZ" sz="4400" b="0" i="0" u="none" strike="noStrike" kern="0" cap="none" spc="0" normalizeH="0" baseline="-2500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2</a:t>
              </a:r>
              <a:r>
                <a:rPr kumimoji="0" lang="cs-CZ" sz="4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 = </a:t>
              </a:r>
              <a:r>
                <a:rPr kumimoji="0" lang="cs-CZ" sz="44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CH</a:t>
              </a:r>
              <a:r>
                <a:rPr kumimoji="0" lang="cs-CZ" sz="4400" b="0" i="0" u="none" strike="noStrike" kern="0" cap="none" spc="0" normalizeH="0" baseline="-25000" noProof="0" dirty="0" err="1" smtClean="0">
                  <a:ln>
                    <a:noFill/>
                  </a:ln>
                  <a:solidFill>
                    <a:schemeClr val="tx2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2</a:t>
              </a:r>
              <a:endParaRPr kumimoji="0" lang="cs-CZ" sz="44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3261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852936"/>
            <a:ext cx="7772400" cy="1143000"/>
          </a:xfrm>
        </p:spPr>
        <p:txBody>
          <a:bodyPr/>
          <a:lstStyle/>
          <a:p>
            <a:r>
              <a:rPr lang="cs-CZ" dirty="0" smtClean="0"/>
              <a:t>hexan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 bwMode="auto">
          <a:xfrm flipH="1" flipV="1">
            <a:off x="2183894" y="1880579"/>
            <a:ext cx="1584176" cy="1368152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Přímá spojnice se šipkou 9"/>
          <p:cNvCxnSpPr/>
          <p:nvPr/>
        </p:nvCxnSpPr>
        <p:spPr bwMode="auto">
          <a:xfrm flipH="1">
            <a:off x="2197707" y="3824299"/>
            <a:ext cx="1570363" cy="1404901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Přímá spojnice se šipkou 12"/>
          <p:cNvCxnSpPr/>
          <p:nvPr/>
        </p:nvCxnSpPr>
        <p:spPr bwMode="auto">
          <a:xfrm>
            <a:off x="5408470" y="3824299"/>
            <a:ext cx="1611801" cy="151216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Přímá spojnice se šipkou 14"/>
          <p:cNvCxnSpPr/>
          <p:nvPr/>
        </p:nvCxnSpPr>
        <p:spPr bwMode="auto">
          <a:xfrm flipV="1">
            <a:off x="5408470" y="2096603"/>
            <a:ext cx="1611801" cy="115212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TextovéPole 16"/>
          <p:cNvSpPr txBox="1"/>
          <p:nvPr/>
        </p:nvSpPr>
        <p:spPr>
          <a:xfrm rot="2478985">
            <a:off x="2774757" y="209592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- H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 rot="19317519">
            <a:off x="5558567" y="210650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Br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 rot="19037308">
            <a:off x="2311673" y="4059294"/>
            <a:ext cx="930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Cl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 rot="2782095">
            <a:off x="6094997" y="412550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O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680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852936"/>
            <a:ext cx="7772400" cy="1143000"/>
          </a:xfrm>
        </p:spPr>
        <p:txBody>
          <a:bodyPr/>
          <a:lstStyle/>
          <a:p>
            <a:r>
              <a:rPr lang="cs-CZ" dirty="0" smtClean="0"/>
              <a:t>hexan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 bwMode="auto">
          <a:xfrm flipH="1" flipV="1">
            <a:off x="2183894" y="1880579"/>
            <a:ext cx="1584176" cy="1368152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Přímá spojnice se šipkou 9"/>
          <p:cNvCxnSpPr/>
          <p:nvPr/>
        </p:nvCxnSpPr>
        <p:spPr bwMode="auto">
          <a:xfrm flipH="1">
            <a:off x="2197707" y="3824299"/>
            <a:ext cx="1570363" cy="1404901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Přímá spojnice se šipkou 12"/>
          <p:cNvCxnSpPr/>
          <p:nvPr/>
        </p:nvCxnSpPr>
        <p:spPr bwMode="auto">
          <a:xfrm>
            <a:off x="5408470" y="3824299"/>
            <a:ext cx="1611801" cy="151216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Přímá spojnice se šipkou 14"/>
          <p:cNvCxnSpPr/>
          <p:nvPr/>
        </p:nvCxnSpPr>
        <p:spPr bwMode="auto">
          <a:xfrm flipV="1">
            <a:off x="5408470" y="2096603"/>
            <a:ext cx="1611801" cy="115212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TextovéPole 16"/>
          <p:cNvSpPr txBox="1"/>
          <p:nvPr/>
        </p:nvSpPr>
        <p:spPr>
          <a:xfrm rot="2478985">
            <a:off x="2774757" y="209592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- H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 rot="19317519">
            <a:off x="5558567" y="210650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Br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 rot="19037308">
            <a:off x="2311673" y="4059294"/>
            <a:ext cx="930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Cl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 rot="2782095">
            <a:off x="6094997" y="412550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O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37060" y="836712"/>
          <a:ext cx="4390924" cy="792088"/>
        </p:xfrm>
        <a:graphic>
          <a:graphicData uri="http://schemas.openxmlformats.org/presentationml/2006/ole">
            <p:oleObj spid="_x0000_s32770" name="ChemSketch" r:id="rId3" imgW="2023920" imgH="365760" progId="ACD.ChemSketch.20">
              <p:embed/>
            </p:oleObj>
          </a:graphicData>
        </a:graphic>
      </p:graphicFrame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4785951" y="980728"/>
          <a:ext cx="4358049" cy="576064"/>
        </p:xfrm>
        <a:graphic>
          <a:graphicData uri="http://schemas.openxmlformats.org/presentationml/2006/ole">
            <p:oleObj spid="_x0000_s32772" name="ChemSketch" r:id="rId4" imgW="2761560" imgH="365760" progId="ACD.ChemSketch.20">
              <p:embed/>
            </p:oleObj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6588224" y="5373216"/>
          <a:ext cx="2160240" cy="1180478"/>
        </p:xfrm>
        <a:graphic>
          <a:graphicData uri="http://schemas.openxmlformats.org/presentationml/2006/ole">
            <p:oleObj spid="_x0000_s32773" name="ChemSketch" r:id="rId5" imgW="1008720" imgH="551520" progId="ACD.ChemSketch.20">
              <p:embed/>
            </p:oleObj>
          </a:graphicData>
        </a:graphic>
      </p:graphicFrame>
      <p:graphicFrame>
        <p:nvGraphicFramePr>
          <p:cNvPr id="32775" name="Object 7"/>
          <p:cNvGraphicFramePr>
            <a:graphicFrameLocks noChangeAspect="1"/>
          </p:cNvGraphicFramePr>
          <p:nvPr/>
        </p:nvGraphicFramePr>
        <p:xfrm>
          <a:off x="0" y="5517232"/>
          <a:ext cx="5428777" cy="720080"/>
        </p:xfrm>
        <a:graphic>
          <a:graphicData uri="http://schemas.openxmlformats.org/presentationml/2006/ole">
            <p:oleObj spid="_x0000_s32775" name="ChemSketch" r:id="rId6" imgW="2752200" imgH="365760" progId="ACD.ChemSketch.20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53680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285992"/>
            <a:ext cx="8229600" cy="1008112"/>
          </a:xfrm>
        </p:spPr>
        <p:txBody>
          <a:bodyPr/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>
                <a:solidFill>
                  <a:schemeClr val="tx1"/>
                </a:solidFill>
              </a:rPr>
              <a:t>Zdroje obrázků: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214687"/>
            <a:ext cx="8229600" cy="5902946"/>
          </a:xfrm>
        </p:spPr>
        <p:txBody>
          <a:bodyPr/>
          <a:lstStyle/>
          <a:p>
            <a:r>
              <a:rPr lang="cs-CZ" sz="1100" dirty="0" smtClean="0">
                <a:solidFill>
                  <a:schemeClr val="tx1"/>
                </a:solidFill>
              </a:rPr>
              <a:t>http://en.wikipedia.org/wiki/File:Candleburning.jpg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archiv autora s pomocí freewarového programu </a:t>
            </a:r>
            <a:r>
              <a:rPr lang="cs-CZ" sz="1100" dirty="0" err="1" smtClean="0">
                <a:solidFill>
                  <a:schemeClr val="tx1"/>
                </a:solidFill>
              </a:rPr>
              <a:t>ChemSketch</a:t>
            </a:r>
            <a:r>
              <a:rPr lang="cs-CZ" sz="1100" dirty="0" smtClean="0">
                <a:solidFill>
                  <a:schemeClr val="tx1"/>
                </a:solidFill>
              </a:rPr>
              <a:t> pro tvorbu chemických vzorců 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0344" y="0"/>
            <a:ext cx="9144000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2400" kern="0" dirty="0" smtClean="0"/>
              <a:t/>
            </a:r>
            <a:br>
              <a:rPr lang="cs-CZ" sz="2400" kern="0" dirty="0" smtClean="0"/>
            </a:br>
            <a:r>
              <a:rPr lang="cs-CZ" sz="2000" dirty="0">
                <a:solidFill>
                  <a:schemeClr val="tx1"/>
                </a:solidFill>
                <a:cs typeface="+mj-cs"/>
              </a:rPr>
              <a:t>Použitá literatura: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Kotlík 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B., Růžičková K. </a:t>
            </a:r>
            <a:r>
              <a:rPr lang="cs-CZ" sz="1400" i="1" dirty="0">
                <a:solidFill>
                  <a:schemeClr val="tx1"/>
                </a:solidFill>
                <a:cs typeface="Arial" pitchFamily="34" charset="0"/>
              </a:rPr>
              <a:t>Chemie I v kostce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, Havlíčkův Brod: Fragment, 1996. ISBN </a:t>
            </a: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80-7200-056-X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err="1" smtClean="0">
                <a:solidFill>
                  <a:schemeClr val="tx1"/>
                </a:solidFill>
                <a:cs typeface="Times New Roman" pitchFamily="18" charset="0"/>
              </a:rPr>
              <a:t>Beneš.P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Pumpr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V.,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Banýr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J. </a:t>
            </a:r>
            <a:r>
              <a:rPr lang="cs-CZ" sz="1400" i="1" dirty="0">
                <a:solidFill>
                  <a:schemeClr val="tx1"/>
                </a:solidFill>
                <a:cs typeface="Times New Roman" pitchFamily="18" charset="0"/>
              </a:rPr>
              <a:t>Základy praktické chemie 2.díl pro 9.ročník základní školy. 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Praha: Fortuna, 2006. ISBN </a:t>
            </a:r>
            <a:r>
              <a:rPr lang="cs-CZ" sz="1400" dirty="0" smtClean="0">
                <a:solidFill>
                  <a:schemeClr val="tx1"/>
                </a:solidFill>
                <a:cs typeface="Times New Roman" pitchFamily="18" charset="0"/>
              </a:rPr>
              <a:t>80-7168-879-7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 smtClean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ea typeface="+mn-ea"/>
              </a:rPr>
              <a:t>archiv autora</a:t>
            </a:r>
            <a:endParaRPr lang="cs-CZ" sz="1400" dirty="0">
              <a:solidFill>
                <a:schemeClr val="tx1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27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2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Výchozí návrh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6798</TotalTime>
  <Words>200</Words>
  <Application>Microsoft Office PowerPoint</Application>
  <PresentationFormat>Předvádění na obrazovce (4:3)</PresentationFormat>
  <Paragraphs>59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Výchozí návrh</vt:lpstr>
      <vt:lpstr>ChemSketch</vt:lpstr>
      <vt:lpstr>Snímek 1</vt:lpstr>
      <vt:lpstr>ANOTACE</vt:lpstr>
      <vt:lpstr>Chemické vlastnosti alkanů a cykloalkanů (= reakce)</vt:lpstr>
      <vt:lpstr>Radikálová substituce</vt:lpstr>
      <vt:lpstr>http://www.youtube.com/watch?v=XAWWf86TJ0c</vt:lpstr>
      <vt:lpstr>Př: chlorace methanu:  CH4 + Cl2 →</vt:lpstr>
      <vt:lpstr>Iniciace</vt:lpstr>
      <vt:lpstr>Propagace</vt:lpstr>
      <vt:lpstr>Snímek 9</vt:lpstr>
      <vt:lpstr>Terminace</vt:lpstr>
      <vt:lpstr>Snímek 11</vt:lpstr>
      <vt:lpstr>Výsledek?</vt:lpstr>
      <vt:lpstr>Oxidace</vt:lpstr>
      <vt:lpstr>Krakování</vt:lpstr>
      <vt:lpstr>Eliminace</vt:lpstr>
      <vt:lpstr>hexan</vt:lpstr>
      <vt:lpstr>hexan</vt:lpstr>
      <vt:lpstr> 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Myologie</dc:title>
  <dc:creator>Miroslav Pražienka</dc:creator>
  <cp:lastModifiedBy>Veronika</cp:lastModifiedBy>
  <cp:revision>746</cp:revision>
  <dcterms:created xsi:type="dcterms:W3CDTF">2004-03-24T18:19:47Z</dcterms:created>
  <dcterms:modified xsi:type="dcterms:W3CDTF">2014-02-28T08:59:50Z</dcterms:modified>
</cp:coreProperties>
</file>