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97" r:id="rId3"/>
    <p:sldId id="281" r:id="rId4"/>
    <p:sldId id="298" r:id="rId5"/>
    <p:sldId id="299" r:id="rId6"/>
    <p:sldId id="301" r:id="rId7"/>
    <p:sldId id="302" r:id="rId8"/>
    <p:sldId id="303" r:id="rId9"/>
    <p:sldId id="304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10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ferdis-pracevsehodruhu.cz/p-i-ky-nenosne.html" TargetMode="External"/><Relationship Id="rId4" Type="http://schemas.openxmlformats.org/officeDocument/2006/relationships/hyperlink" Target="http://blog.awe.cz/post/czech/bourani-price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04135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 bouráním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příček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Příčka, výkresová dokumentace, statik, dřevěné stropy, železobetonové stropy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VY_32_INOVACE_27_535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Bourání příček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2636912"/>
            <a:ext cx="78488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Bourání příček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484784"/>
            <a:ext cx="78488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Při bourání příček musíme vycházet ze znalostí konstrukce domu, zejména jeho stropů.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Bourání celé příčky je náročným stavebním zásahem.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 bourání příčky by měl být přizván statik, který posoudí konstrukci jako celek.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Je-li dostupná výkresová dokumentace stavby je z ní možné vyčíst o jakou zeď a stropní konstrukci se jedná.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5194" y="1412776"/>
            <a:ext cx="79928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Nejcitlivější na změny jsou budovy s dřevěnými stropy.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Vybourání příčky v jednom podlaží může mít za následek vznik trhlin v příčce nad ní vlivem prohnutí stropní konstrukce.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Zbouráním některé částečně nosné příčky může dojít i </a:t>
            </a:r>
          </a:p>
          <a:p>
            <a:r>
              <a:rPr lang="cs-CZ" sz="2400" b="1" dirty="0" smtClean="0"/>
              <a:t>k poškození domu. </a:t>
            </a:r>
          </a:p>
          <a:p>
            <a:endParaRPr lang="cs-CZ" sz="2400" b="1" dirty="0"/>
          </a:p>
          <a:p>
            <a:r>
              <a:rPr lang="cs-CZ" sz="2400" b="1" dirty="0" smtClean="0"/>
              <a:t>Větší tuhost než dřevěné stropy mají stropy železobetonové nebo keramické.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412776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Postup práce při bourání nenosné příčky tloušťky 100mm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420888"/>
            <a:ext cx="79928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1) </a:t>
            </a:r>
            <a:r>
              <a:rPr lang="cs-CZ" sz="2400" b="1" dirty="0" smtClean="0">
                <a:solidFill>
                  <a:srgbClr val="FF0000"/>
                </a:solidFill>
              </a:rPr>
              <a:t>Odpojíme</a:t>
            </a:r>
            <a:r>
              <a:rPr lang="cs-CZ" sz="2400" b="1" dirty="0" smtClean="0"/>
              <a:t> rozvody </a:t>
            </a:r>
            <a:r>
              <a:rPr lang="cs-CZ" sz="2400" b="1" dirty="0" smtClean="0">
                <a:solidFill>
                  <a:srgbClr val="FF0000"/>
                </a:solidFill>
              </a:rPr>
              <a:t>elektrické energie </a:t>
            </a:r>
            <a:r>
              <a:rPr lang="cs-CZ" sz="2400" b="1" dirty="0" smtClean="0"/>
              <a:t>umístěné v bourané    příčce</a:t>
            </a:r>
          </a:p>
          <a:p>
            <a:r>
              <a:rPr lang="cs-CZ" sz="2400" b="1" dirty="0" smtClean="0"/>
              <a:t>2)</a:t>
            </a:r>
            <a:r>
              <a:rPr lang="cs-CZ" sz="2400" b="1" dirty="0" smtClean="0">
                <a:solidFill>
                  <a:srgbClr val="FF0000"/>
                </a:solidFill>
              </a:rPr>
              <a:t> Zavřeme </a:t>
            </a:r>
            <a:r>
              <a:rPr lang="cs-CZ" sz="2400" b="1" dirty="0" smtClean="0"/>
              <a:t>přívod </a:t>
            </a:r>
            <a:r>
              <a:rPr lang="cs-CZ" sz="2400" b="1" dirty="0" smtClean="0">
                <a:solidFill>
                  <a:srgbClr val="FF0000"/>
                </a:solidFill>
              </a:rPr>
              <a:t>vody</a:t>
            </a:r>
            <a:r>
              <a:rPr lang="cs-CZ" sz="2400" b="1" dirty="0" smtClean="0"/>
              <a:t> jsou-li rozvody vody vedené </a:t>
            </a:r>
          </a:p>
          <a:p>
            <a:r>
              <a:rPr lang="cs-CZ" sz="2400" b="1" dirty="0" smtClean="0"/>
              <a:t>v bourané příčce</a:t>
            </a:r>
          </a:p>
          <a:p>
            <a:r>
              <a:rPr lang="cs-CZ" sz="2400" b="1" dirty="0" smtClean="0"/>
              <a:t>3) </a:t>
            </a:r>
            <a:r>
              <a:rPr lang="cs-CZ" sz="2400" b="1" dirty="0" smtClean="0">
                <a:solidFill>
                  <a:srgbClr val="FF0000"/>
                </a:solidFill>
              </a:rPr>
              <a:t>Zavřeme</a:t>
            </a:r>
            <a:r>
              <a:rPr lang="cs-CZ" sz="2400" b="1" dirty="0" smtClean="0"/>
              <a:t> přívod </a:t>
            </a:r>
            <a:r>
              <a:rPr lang="cs-CZ" sz="2400" b="1" dirty="0" smtClean="0">
                <a:solidFill>
                  <a:srgbClr val="FF0000"/>
                </a:solidFill>
              </a:rPr>
              <a:t>plynu</a:t>
            </a:r>
          </a:p>
          <a:p>
            <a:r>
              <a:rPr lang="cs-CZ" sz="2400" b="1" dirty="0" smtClean="0"/>
              <a:t>4) Příčku začneme </a:t>
            </a:r>
            <a:r>
              <a:rPr lang="cs-CZ" sz="2400" b="1" dirty="0" smtClean="0">
                <a:solidFill>
                  <a:srgbClr val="FF0000"/>
                </a:solidFill>
              </a:rPr>
              <a:t>rozebírat</a:t>
            </a:r>
            <a:r>
              <a:rPr lang="cs-CZ" sz="2400" b="1" dirty="0" smtClean="0"/>
              <a:t> v horní části – </a:t>
            </a:r>
            <a:r>
              <a:rPr lang="cs-CZ" sz="2400" b="1" dirty="0" smtClean="0">
                <a:solidFill>
                  <a:srgbClr val="FF0000"/>
                </a:solidFill>
              </a:rPr>
              <a:t>od stropu</a:t>
            </a:r>
          </a:p>
          <a:p>
            <a:r>
              <a:rPr lang="cs-CZ" sz="2400" b="1" dirty="0" smtClean="0"/>
              <a:t>5)</a:t>
            </a:r>
            <a:r>
              <a:rPr lang="cs-CZ" sz="2400" b="1" dirty="0" smtClean="0">
                <a:solidFill>
                  <a:srgbClr val="FF0000"/>
                </a:solidFill>
              </a:rPr>
              <a:t> Nikdy </a:t>
            </a:r>
            <a:r>
              <a:rPr lang="cs-CZ" sz="2400" b="1" dirty="0" smtClean="0"/>
              <a:t>nezačínáme </a:t>
            </a:r>
            <a:r>
              <a:rPr lang="cs-CZ" sz="2400" b="1" dirty="0" smtClean="0">
                <a:solidFill>
                  <a:srgbClr val="FF0000"/>
                </a:solidFill>
              </a:rPr>
              <a:t>bourat</a:t>
            </a:r>
            <a:r>
              <a:rPr lang="cs-CZ" sz="2400" b="1" dirty="0" smtClean="0"/>
              <a:t> příčku </a:t>
            </a:r>
            <a:r>
              <a:rPr lang="cs-CZ" sz="2400" b="1" dirty="0" smtClean="0">
                <a:solidFill>
                  <a:srgbClr val="FF0000"/>
                </a:solidFill>
              </a:rPr>
              <a:t>od spodu </a:t>
            </a:r>
            <a:r>
              <a:rPr lang="cs-CZ" sz="2400" b="1" dirty="0" smtClean="0"/>
              <a:t>– riziko zřícení příčky</a:t>
            </a:r>
          </a:p>
          <a:p>
            <a:r>
              <a:rPr lang="cs-CZ" sz="2400" b="1" dirty="0" smtClean="0"/>
              <a:t>6) Průběžně </a:t>
            </a:r>
            <a:r>
              <a:rPr lang="cs-CZ" sz="2400" b="1" dirty="0" smtClean="0">
                <a:solidFill>
                  <a:srgbClr val="FF0000"/>
                </a:solidFill>
              </a:rPr>
              <a:t>odstraňujeme</a:t>
            </a:r>
            <a:r>
              <a:rPr lang="cs-CZ" sz="2400" b="1" dirty="0" smtClean="0"/>
              <a:t> vybouraný </a:t>
            </a:r>
            <a:r>
              <a:rPr lang="cs-CZ" sz="2400" b="1" dirty="0" smtClean="0">
                <a:solidFill>
                  <a:srgbClr val="FF0000"/>
                </a:solidFill>
              </a:rPr>
              <a:t>materiál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62" y="1052736"/>
            <a:ext cx="8738074" cy="4908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969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6792"/>
            <a:ext cx="7441679" cy="4961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91798"/>
            <a:ext cx="7584304" cy="5056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431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31640" y="1716063"/>
            <a:ext cx="71287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</a:p>
          <a:p>
            <a:endParaRPr lang="cs-CZ" sz="2400" b="1" u="sng" dirty="0"/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Za jakých podmínek můžeme bourat příčku?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Jak poznáte zda jde o příčku?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Co předchází bourání příčky?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185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://blog.awe.cz/post/czech/bourani-pricek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www.ferdis-pracevsehodruhu.cz/p-i-ky-nenosne.html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KÁRNÍK, V.  </a:t>
            </a:r>
            <a:r>
              <a:rPr lang="cs-CZ" i="1" dirty="0"/>
              <a:t>Přestavby budov,</a:t>
            </a:r>
            <a:r>
              <a:rPr lang="cs-CZ" dirty="0"/>
              <a:t> Praha: SNTL, 1985 č.j. 13 272/85/220.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</a:t>
            </a:r>
            <a:r>
              <a:rPr lang="cs-CZ" i="1" dirty="0"/>
              <a:t>Přestavby budov,</a:t>
            </a:r>
            <a:r>
              <a:rPr lang="cs-CZ" dirty="0"/>
              <a:t> Praha: PARTA, 2006, ISBN 80-7320-018-X.</a:t>
            </a:r>
            <a:endParaRPr lang="cs-CZ" sz="2800" b="1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3148</TotalTime>
  <Words>394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335</cp:revision>
  <dcterms:created xsi:type="dcterms:W3CDTF">2010-11-01T23:40:31Z</dcterms:created>
  <dcterms:modified xsi:type="dcterms:W3CDTF">2014-02-27T15:24:19Z</dcterms:modified>
</cp:coreProperties>
</file>