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  <p:sldMasterId id="2147483732" r:id="rId4"/>
  </p:sldMasterIdLst>
  <p:notesMasterIdLst>
    <p:notesMasterId r:id="rId15"/>
  </p:notesMasterIdLst>
  <p:sldIdLst>
    <p:sldId id="257" r:id="rId5"/>
    <p:sldId id="259" r:id="rId6"/>
    <p:sldId id="270" r:id="rId7"/>
    <p:sldId id="280" r:id="rId8"/>
    <p:sldId id="273" r:id="rId9"/>
    <p:sldId id="276" r:id="rId10"/>
    <p:sldId id="278" r:id="rId11"/>
    <p:sldId id="279" r:id="rId12"/>
    <p:sldId id="268" r:id="rId13"/>
    <p:sldId id="269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49" autoAdjust="0"/>
    <p:restoredTop sz="94660"/>
  </p:normalViewPr>
  <p:slideViewPr>
    <p:cSldViewPr snapToGrid="0">
      <p:cViewPr>
        <p:scale>
          <a:sx n="109" d="100"/>
          <a:sy n="109" d="100"/>
        </p:scale>
        <p:origin x="-98" y="14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9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9309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jp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.jpg"/><Relationship Id="rId5" Type="http://schemas.openxmlformats.org/officeDocument/2006/relationships/image" Target="../media/image5.gif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5" Type="http://schemas.openxmlformats.org/officeDocument/2006/relationships/hyperlink" Target="http://www.vodari.eu/voda/vodoinstalace/projektovani.php" TargetMode="External"/><Relationship Id="rId4" Type="http://schemas.openxmlformats.org/officeDocument/2006/relationships/hyperlink" Target="http://www.informatori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081353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Ukládání potrubí v objektu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Potrubí, konstrukce, cirkulace,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konzole, 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svodné potrubí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Ukládání potrubí v objektu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VY_32_INOVACE_16_324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971096"/>
            <a:ext cx="9023420" cy="4334520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Vodorovné </a:t>
            </a:r>
            <a:r>
              <a:rPr lang="cs-CZ" sz="1600" dirty="0">
                <a:latin typeface="+mn-lt"/>
              </a:rPr>
              <a:t>potrubí se upevňuje uvnitř budovy na svislých konstrukcích (zdi, sloupy) nebo se zavěšuje na stropy. </a:t>
            </a: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Pro </a:t>
            </a:r>
            <a:r>
              <a:rPr lang="cs-CZ" sz="1600" dirty="0">
                <a:latin typeface="+mn-lt"/>
              </a:rPr>
              <a:t>uložení potrubí na svislé konstrukce slouží </a:t>
            </a:r>
            <a:r>
              <a:rPr lang="cs-CZ" sz="1600" b="1" dirty="0">
                <a:latin typeface="+mn-lt"/>
              </a:rPr>
              <a:t>různé druhy podpěr</a:t>
            </a:r>
            <a:r>
              <a:rPr lang="cs-CZ" sz="1600" dirty="0">
                <a:latin typeface="+mn-lt"/>
              </a:rPr>
              <a:t>. </a:t>
            </a:r>
            <a:endParaRPr lang="cs-CZ" sz="16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600" dirty="0" smtClean="0">
                <a:latin typeface="+mn-lt"/>
              </a:rPr>
              <a:t>Uvedené </a:t>
            </a:r>
            <a:r>
              <a:rPr lang="cs-CZ" sz="1600" dirty="0">
                <a:latin typeface="+mn-lt"/>
              </a:rPr>
              <a:t>druhy upevňovacích prvků pro svislá potrubí (skoby, objímky, třmenové držáky, CLIPS objímky) se používají i pro potrubí vodorovná. </a:t>
            </a: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Další</a:t>
            </a:r>
            <a:r>
              <a:rPr lang="cs-CZ" sz="1600" dirty="0">
                <a:latin typeface="+mn-lt"/>
              </a:rPr>
              <a:t>, často používané, je uložení na </a:t>
            </a:r>
            <a:r>
              <a:rPr lang="cs-CZ" sz="1600" b="1" dirty="0">
                <a:latin typeface="+mn-lt"/>
              </a:rPr>
              <a:t>konzole</a:t>
            </a:r>
            <a:r>
              <a:rPr lang="cs-CZ" sz="1600" dirty="0">
                <a:latin typeface="+mn-lt"/>
              </a:rPr>
              <a:t> zděné nebo vyrobené z ocelových </a:t>
            </a:r>
            <a:r>
              <a:rPr lang="cs-CZ" sz="1600" dirty="0" smtClean="0">
                <a:latin typeface="+mn-lt"/>
              </a:rPr>
              <a:t>profilů.</a:t>
            </a:r>
          </a:p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Běžným </a:t>
            </a:r>
            <a:r>
              <a:rPr lang="cs-CZ" sz="1600" dirty="0">
                <a:latin typeface="+mn-lt"/>
              </a:rPr>
              <a:t>způsobem ukládání ležatých potrubí je </a:t>
            </a:r>
            <a:r>
              <a:rPr lang="cs-CZ" sz="1600" b="1" dirty="0">
                <a:latin typeface="+mn-lt"/>
              </a:rPr>
              <a:t>zavěšování na stropní konstrukce</a:t>
            </a:r>
            <a:r>
              <a:rPr lang="cs-CZ" sz="1600" dirty="0">
                <a:latin typeface="+mn-lt"/>
              </a:rPr>
              <a:t>. </a:t>
            </a:r>
            <a:endParaRPr lang="cs-CZ" sz="16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600" dirty="0" smtClean="0">
                <a:latin typeface="+mn-lt"/>
              </a:rPr>
              <a:t>Potrubí </a:t>
            </a:r>
            <a:r>
              <a:rPr lang="cs-CZ" sz="1600" dirty="0">
                <a:latin typeface="+mn-lt"/>
              </a:rPr>
              <a:t>může být zavěšeno jednotlivě pomocí objímky a táhla </a:t>
            </a:r>
            <a:r>
              <a:rPr lang="cs-CZ" sz="1600" dirty="0" smtClean="0">
                <a:latin typeface="+mn-lt"/>
              </a:rPr>
              <a:t>nebo </a:t>
            </a:r>
            <a:r>
              <a:rPr lang="cs-CZ" sz="1600" dirty="0">
                <a:latin typeface="+mn-lt"/>
              </a:rPr>
              <a:t>se použije skupinový závěs, pokud se prostorem vede více potrubí</a:t>
            </a:r>
            <a:r>
              <a:rPr lang="cs-CZ" sz="1600" dirty="0" smtClean="0">
                <a:latin typeface="+mn-lt"/>
              </a:rPr>
              <a:t>.</a:t>
            </a:r>
          </a:p>
          <a:p>
            <a:pPr>
              <a:buFontTx/>
              <a:buChar char="-"/>
            </a:pPr>
            <a:r>
              <a:rPr lang="cs-CZ" sz="1600" dirty="0">
                <a:latin typeface="+mn-lt"/>
              </a:rPr>
              <a:t>U různých druhů materiálu trubek jsou stanoveny maximální vzdálenosti podpor (upevnění), které nesmí být překročeny. </a:t>
            </a: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Vzdálenost </a:t>
            </a:r>
            <a:r>
              <a:rPr lang="cs-CZ" sz="1600" dirty="0">
                <a:latin typeface="+mn-lt"/>
              </a:rPr>
              <a:t>podpěr nebo závěsů se musí volit tak, aby nemohlo dojít k průhybu vlastní hmotností potrubí, izolace a protékající látky.</a:t>
            </a:r>
          </a:p>
          <a:p>
            <a:pPr>
              <a:buFontTx/>
              <a:buChar char="-"/>
            </a:pPr>
            <a:endParaRPr lang="cs-CZ" sz="1600" dirty="0">
              <a:latin typeface="+mj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Upevňování vodorovného potrubí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24000" y="1001102"/>
            <a:ext cx="9149593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případě, že by tato situace nastala a ležaté potrubí by se prohnulo, mohlo by u vodovodního potrubí dojít k </a:t>
            </a:r>
            <a:r>
              <a:rPr lang="cs-CZ" b="1" dirty="0"/>
              <a:t>nashromáždění vzduchu v nejvyšších místech </a:t>
            </a:r>
            <a:r>
              <a:rPr lang="cs-CZ" dirty="0"/>
              <a:t>(tzv. </a:t>
            </a:r>
            <a:r>
              <a:rPr lang="cs-CZ" dirty="0" err="1"/>
              <a:t>zapytlování</a:t>
            </a:r>
            <a:r>
              <a:rPr lang="cs-CZ" dirty="0"/>
              <a:t> potrubí), a to může vést až k </a:t>
            </a:r>
            <a:r>
              <a:rPr lang="cs-CZ" b="1" dirty="0"/>
              <a:t>přerušení toku</a:t>
            </a:r>
            <a:r>
              <a:rPr lang="cs-CZ" dirty="0"/>
              <a:t>. 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U </a:t>
            </a:r>
            <a:r>
              <a:rPr lang="cs-CZ" dirty="0"/>
              <a:t>parních potrubí v nejnižších místech může dojít k nashromáždění kondenzátu zkapalněnou párou, což způsobuje při provozu </a:t>
            </a:r>
            <a:r>
              <a:rPr lang="cs-CZ" b="1" dirty="0"/>
              <a:t>vodní rázy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Plastové </a:t>
            </a:r>
            <a:r>
              <a:rPr lang="cs-CZ" dirty="0"/>
              <a:t>potrubí je </a:t>
            </a:r>
            <a:r>
              <a:rPr lang="cs-CZ" b="1" dirty="0"/>
              <a:t>méně tuhé </a:t>
            </a:r>
            <a:r>
              <a:rPr lang="cs-CZ" dirty="0"/>
              <a:t>a proti tradičním materiálům vyžaduje </a:t>
            </a:r>
            <a:r>
              <a:rPr lang="cs-CZ" b="1" dirty="0"/>
              <a:t>menší vzdálenost podpor</a:t>
            </a:r>
            <a:r>
              <a:rPr lang="cs-CZ" dirty="0"/>
              <a:t>. 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Například </a:t>
            </a:r>
            <a:r>
              <a:rPr lang="cs-CZ" dirty="0"/>
              <a:t>u stejného průměru trubky (DN 25) je vzdálenost objímek u PP 125 cm, u PVC 95 cm, u oceli 350 cm a u mědi 228 cm. </a:t>
            </a:r>
            <a:endParaRPr lang="cs-CZ" dirty="0" smtClean="0"/>
          </a:p>
          <a:p>
            <a:pPr marL="342900" indent="-342900">
              <a:buFontTx/>
              <a:buChar char="-"/>
            </a:pPr>
            <a:endParaRPr lang="cs-CZ" dirty="0"/>
          </a:p>
          <a:p>
            <a:pPr marL="342900" indent="-342900">
              <a:buFontTx/>
              <a:buChar char="-"/>
            </a:pPr>
            <a:r>
              <a:rPr lang="cs-CZ" dirty="0" smtClean="0"/>
              <a:t>Maximální </a:t>
            </a:r>
            <a:r>
              <a:rPr lang="cs-CZ" dirty="0"/>
              <a:t>vzdálenosti podpor pro jednotlivé materiály a jejich tlakové řady </a:t>
            </a:r>
            <a:r>
              <a:rPr lang="cs-CZ" b="1" dirty="0"/>
              <a:t>jsou v tabulkách. </a:t>
            </a:r>
            <a:endParaRPr lang="cs-CZ" b="1" dirty="0" smtClean="0"/>
          </a:p>
          <a:p>
            <a:pPr marL="342900" indent="-342900">
              <a:buFontTx/>
              <a:buChar char="-"/>
            </a:pPr>
            <a:endParaRPr lang="cs-CZ" dirty="0"/>
          </a:p>
          <a:p>
            <a:pPr marL="342900" indent="-342900">
              <a:buFontTx/>
              <a:buChar char="-"/>
            </a:pPr>
            <a:r>
              <a:rPr lang="cs-CZ" dirty="0" smtClean="0"/>
              <a:t>Běžné </a:t>
            </a:r>
            <a:r>
              <a:rPr lang="cs-CZ" dirty="0"/>
              <a:t>uložení je kluzné. 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Pevnými </a:t>
            </a:r>
            <a:r>
              <a:rPr lang="cs-CZ" dirty="0"/>
              <a:t>body se trasa potrubí rozdělí na menší úseky z důvodů kompenzace.</a:t>
            </a: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122" y="2298556"/>
            <a:ext cx="6090070" cy="2260508"/>
          </a:xfrm>
          <a:prstGeom prst="rect">
            <a:avLst/>
          </a:prstGeom>
        </p:spPr>
      </p:pic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2529" y="1161927"/>
            <a:ext cx="3755471" cy="481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39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 smtClean="0"/>
              <a:t>Způsoby </a:t>
            </a:r>
            <a:r>
              <a:rPr lang="cs-CZ" dirty="0"/>
              <a:t>uložení potrubí jsou různé a jejich volba záleží na požadavcích, která na potrubí máme, na druhu budovy a na účelu prostor, kterými potrubí vedeme. 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Potrubí </a:t>
            </a:r>
            <a:r>
              <a:rPr lang="cs-CZ" dirty="0"/>
              <a:t>má být co </a:t>
            </a:r>
            <a:r>
              <a:rPr lang="cs-CZ" b="1" dirty="0"/>
              <a:t>nejkratší a nejpřímější</a:t>
            </a:r>
            <a:r>
              <a:rPr lang="cs-CZ" dirty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Kladení </a:t>
            </a:r>
            <a:r>
              <a:rPr lang="cs-CZ" b="1" dirty="0"/>
              <a:t>kanalizačního </a:t>
            </a:r>
            <a:r>
              <a:rPr lang="cs-CZ" b="1" dirty="0" smtClean="0"/>
              <a:t>potrubí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Průřez </a:t>
            </a:r>
            <a:r>
              <a:rPr lang="cs-CZ" dirty="0"/>
              <a:t>potrubí se ve směru toku </a:t>
            </a:r>
            <a:r>
              <a:rPr lang="cs-CZ" dirty="0" smtClean="0"/>
              <a:t>splašků </a:t>
            </a:r>
            <a:r>
              <a:rPr lang="cs-CZ" b="1" dirty="0" smtClean="0"/>
              <a:t>nesmí zmenšovat</a:t>
            </a:r>
            <a:r>
              <a:rPr lang="cs-CZ" dirty="0" smtClean="0"/>
              <a:t>. 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Potrubí </a:t>
            </a:r>
            <a:r>
              <a:rPr lang="cs-CZ" dirty="0"/>
              <a:t>se klade hrdly proti toku splašků. </a:t>
            </a:r>
            <a:endParaRPr lang="cs-CZ" dirty="0" smtClean="0"/>
          </a:p>
          <a:p>
            <a:pPr marL="342900" indent="-342900">
              <a:buFontTx/>
              <a:buChar char="-"/>
            </a:pP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Ležaté </a:t>
            </a:r>
            <a:r>
              <a:rPr lang="cs-CZ" b="1" i="1" dirty="0"/>
              <a:t>svodné potrubí</a:t>
            </a:r>
            <a:r>
              <a:rPr lang="cs-CZ" b="1" dirty="0"/>
              <a:t> </a:t>
            </a:r>
            <a:r>
              <a:rPr lang="cs-CZ" dirty="0"/>
              <a:t>se klade v předepsaném sklonu k uliční stoce do výkopu v podlaze suterénu. 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Svody </a:t>
            </a:r>
            <a:r>
              <a:rPr lang="cs-CZ" dirty="0"/>
              <a:t>mohou být uloženy i v průlezném nebo průchozích kanálu. </a:t>
            </a:r>
            <a:endParaRPr lang="cs-CZ" dirty="0" smtClean="0"/>
          </a:p>
          <a:p>
            <a:pPr marL="800100" lvl="1" indent="-34290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odůvodněných případech se dělají svody zavěšené pod stropem nebo uložené na stěně suterénu, a to tehdy, když je podlaha suterénu vzhledem k uliční stoce příliš </a:t>
            </a:r>
            <a:r>
              <a:rPr lang="cs-CZ" dirty="0" smtClean="0"/>
              <a:t>hluboko.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4000" b="1" dirty="0" smtClean="0">
                <a:solidFill>
                  <a:schemeClr val="accent1"/>
                </a:solidFill>
                <a:latin typeface="+mj-lt"/>
              </a:rPr>
              <a:t>Ukládání potrubí v objektu</a:t>
            </a:r>
            <a:endParaRPr lang="cs-CZ" sz="4000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1380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717395"/>
            <a:ext cx="9149593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>
              <a:buFontTx/>
              <a:buChar char="-"/>
            </a:pPr>
            <a:r>
              <a:rPr lang="cs-CZ" dirty="0"/>
              <a:t>Svislá </a:t>
            </a:r>
            <a:r>
              <a:rPr lang="cs-CZ" b="1" i="1" dirty="0"/>
              <a:t>odpadní potrubí</a:t>
            </a:r>
            <a:r>
              <a:rPr lang="cs-CZ" b="1" dirty="0"/>
              <a:t> </a:t>
            </a:r>
            <a:r>
              <a:rPr lang="cs-CZ" dirty="0"/>
              <a:t>se vedou obvykle koupelnami nebo klozety</a:t>
            </a:r>
            <a:r>
              <a:rPr lang="cs-CZ" dirty="0" smtClean="0"/>
              <a:t>.</a:t>
            </a:r>
          </a:p>
          <a:p>
            <a:pPr marL="342900" lvl="1" indent="-342900">
              <a:buFontTx/>
              <a:buChar char="-"/>
            </a:pPr>
            <a:r>
              <a:rPr lang="cs-CZ" dirty="0"/>
              <a:t>Jsou umístěny volně před zdí, mohou být částečně zakryté nebo jsou zazděné v drážkách ve zdi. </a:t>
            </a:r>
            <a:endParaRPr lang="cs-CZ" dirty="0" smtClean="0"/>
          </a:p>
          <a:p>
            <a:pPr marL="342900" lvl="1" indent="-342900">
              <a:buFontTx/>
              <a:buChar char="-"/>
            </a:pPr>
            <a:r>
              <a:rPr lang="cs-CZ" dirty="0" smtClean="0"/>
              <a:t>U </a:t>
            </a:r>
            <a:r>
              <a:rPr lang="cs-CZ" dirty="0"/>
              <a:t>panelových domů se tato potrubí vedou spolu s dalšími rozvody </a:t>
            </a:r>
            <a:r>
              <a:rPr lang="cs-CZ" i="1" dirty="0"/>
              <a:t>instalační šachtou.</a:t>
            </a:r>
            <a:r>
              <a:rPr lang="cs-CZ" dirty="0"/>
              <a:t> </a:t>
            </a:r>
            <a:endParaRPr lang="cs-CZ" dirty="0" smtClean="0"/>
          </a:p>
          <a:p>
            <a:pPr marL="342900" lvl="1" indent="-342900">
              <a:buFontTx/>
              <a:buChar char="-"/>
            </a:pPr>
            <a:endParaRPr lang="cs-CZ" dirty="0"/>
          </a:p>
          <a:p>
            <a:pPr marL="342900" lvl="1" indent="-342900">
              <a:buFontTx/>
              <a:buChar char="-"/>
            </a:pPr>
            <a:r>
              <a:rPr lang="cs-CZ" b="1" i="1" dirty="0" smtClean="0"/>
              <a:t>Šikmá </a:t>
            </a:r>
            <a:r>
              <a:rPr lang="cs-CZ" b="1" i="1" dirty="0"/>
              <a:t>připojovací potrubí </a:t>
            </a:r>
            <a:r>
              <a:rPr lang="cs-CZ" dirty="0"/>
              <a:t>od zařizovacích předmětů se ukládají volně na zeď nebo se zazdí do drážek ve zdi či do instalačních příček. </a:t>
            </a:r>
            <a:endParaRPr lang="cs-CZ" dirty="0" smtClean="0"/>
          </a:p>
          <a:p>
            <a:pPr marL="342900" lvl="1" indent="-342900">
              <a:buFontTx/>
              <a:buChar char="-"/>
            </a:pPr>
            <a:r>
              <a:rPr lang="cs-CZ" dirty="0" smtClean="0"/>
              <a:t>Mohou </a:t>
            </a:r>
            <a:r>
              <a:rPr lang="cs-CZ" dirty="0"/>
              <a:t>se vést i podlahou, pokud jsou k tomu podmínky. </a:t>
            </a:r>
            <a:endParaRPr lang="cs-CZ" dirty="0" smtClean="0"/>
          </a:p>
          <a:p>
            <a:pPr marL="342900" lvl="1" indent="-342900">
              <a:buFontTx/>
              <a:buChar char="-"/>
            </a:pPr>
            <a:r>
              <a:rPr lang="cs-CZ" dirty="0" smtClean="0"/>
              <a:t>Tato </a:t>
            </a:r>
            <a:r>
              <a:rPr lang="cs-CZ" dirty="0"/>
              <a:t>potrubí, která odvádějí splaškovou vodu od zařizovacích předmětů k odpadnímu potrubí, se kladou v minimálním sklonu 3 %.</a:t>
            </a:r>
          </a:p>
          <a:p>
            <a:pPr marL="342900" lvl="1" indent="-3429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42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969250"/>
            <a:ext cx="914959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Kladení potrubí vnitřního </a:t>
            </a:r>
            <a:r>
              <a:rPr lang="cs-CZ" b="1" dirty="0" smtClean="0"/>
              <a:t>vodovodu</a:t>
            </a:r>
          </a:p>
          <a:p>
            <a:pPr marL="285750" indent="-285750">
              <a:buFontTx/>
              <a:buChar char="-"/>
            </a:pPr>
            <a:r>
              <a:rPr lang="cs-CZ" b="1" i="1" dirty="0" smtClean="0"/>
              <a:t>Ležaté </a:t>
            </a:r>
            <a:r>
              <a:rPr lang="cs-CZ" b="1" i="1" dirty="0"/>
              <a:t>rozvody</a:t>
            </a:r>
            <a:r>
              <a:rPr lang="cs-CZ" b="1" dirty="0"/>
              <a:t> </a:t>
            </a:r>
            <a:r>
              <a:rPr lang="cs-CZ" dirty="0"/>
              <a:t>ve sklepech se vedou zavěšené pod stropem nebo uložené na zdi.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Mohou </a:t>
            </a:r>
            <a:r>
              <a:rPr lang="cs-CZ" dirty="0"/>
              <a:t>se ukládat také do průlezných nebo průchozích kanálů.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i="1" dirty="0"/>
          </a:p>
          <a:p>
            <a:pPr marL="285750" indent="-285750">
              <a:buFontTx/>
              <a:buChar char="-"/>
            </a:pPr>
            <a:r>
              <a:rPr lang="cs-CZ" b="1" i="1" dirty="0" smtClean="0"/>
              <a:t>Svislá </a:t>
            </a:r>
            <a:r>
              <a:rPr lang="cs-CZ" b="1" i="1" dirty="0"/>
              <a:t>potrubí</a:t>
            </a:r>
            <a:r>
              <a:rPr lang="cs-CZ" b="1" dirty="0"/>
              <a:t> </a:t>
            </a:r>
            <a:r>
              <a:rPr lang="cs-CZ" dirty="0"/>
              <a:t>jsou uložená buď volně na zdi, v drážkách ve zdi, nebo v instalační šachtě.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Nesmí </a:t>
            </a:r>
            <a:r>
              <a:rPr lang="cs-CZ" dirty="0"/>
              <a:t>se ukládat do obvodových stěn.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Ležaté </a:t>
            </a:r>
            <a:r>
              <a:rPr lang="cs-CZ" dirty="0"/>
              <a:t>odbočky k zařizovacím předmětům mohou být vedeny volně před zdí, před zdí s dodatečným zakrytím nebo ve zdi pod omítkou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Při </a:t>
            </a:r>
            <a:r>
              <a:rPr lang="cs-CZ" dirty="0"/>
              <a:t>souběhu potrubí teplé i studené vody mají být trubky teplé vody umístěné nad trubkami studené vody.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b="1" dirty="0" smtClean="0"/>
              <a:t>Cirkulační </a:t>
            </a:r>
            <a:r>
              <a:rPr lang="cs-CZ" b="1" dirty="0"/>
              <a:t>potrubí </a:t>
            </a:r>
            <a:r>
              <a:rPr lang="cs-CZ" dirty="0"/>
              <a:t>se doporučuje umístit mezi potrubí teplé a studené vody.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Pokud </a:t>
            </a:r>
            <a:r>
              <a:rPr lang="cs-CZ" dirty="0"/>
              <a:t>je potrubí uloženo pod podlahu, musí být vedeno v </a:t>
            </a:r>
            <a:r>
              <a:rPr lang="cs-CZ" b="1" dirty="0"/>
              <a:t>ochranné konstrukci </a:t>
            </a:r>
            <a:r>
              <a:rPr lang="cs-CZ" dirty="0"/>
              <a:t>(v ochranné trubce nebo instalačním kanálu).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podlaze je vhodné vést potrubí z plastů vzhledem k jeho dlouhé životnosti, která odpovídá životnosti nášlapné vrstvy.</a:t>
            </a:r>
          </a:p>
        </p:txBody>
      </p:sp>
    </p:spTree>
    <p:extLst>
      <p:ext uri="{BB962C8B-B14F-4D97-AF65-F5344CB8AC3E}">
        <p14:creationId xmlns:p14="http://schemas.microsoft.com/office/powerpoint/2010/main" val="33516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775669" y="196955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1026" name="Picture 2" descr="Příklad správného sestavení potrubních rozvodů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062952"/>
            <a:ext cx="4762500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850" y="3372374"/>
            <a:ext cx="4611149" cy="2576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9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sz="32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2426601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Popiš upevnění potrubí.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Popiš kotevní techniku.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smtClean="0">
                <a:hlinkClick r:id="rId4"/>
              </a:rPr>
              <a:t>www.informatorium.cz</a:t>
            </a:r>
            <a:endParaRPr lang="cs-CZ" b="1" smtClean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mtClean="0">
                <a:hlinkClick r:id="rId5"/>
              </a:rPr>
              <a:t>www.vodari.eu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390</Words>
  <Application>Microsoft Office PowerPoint</Application>
  <PresentationFormat>Vlastní</PresentationFormat>
  <Paragraphs>114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Motiv systému Office</vt:lpstr>
      <vt:lpstr>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41</cp:revision>
  <dcterms:created xsi:type="dcterms:W3CDTF">2014-01-26T14:01:30Z</dcterms:created>
  <dcterms:modified xsi:type="dcterms:W3CDTF">2014-02-28T07:06:07Z</dcterms:modified>
</cp:coreProperties>
</file>