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32" r:id="rId5"/>
  </p:sldMasterIdLst>
  <p:notesMasterIdLst>
    <p:notesMasterId r:id="rId17"/>
  </p:notesMasterIdLst>
  <p:sldIdLst>
    <p:sldId id="257" r:id="rId6"/>
    <p:sldId id="259" r:id="rId7"/>
    <p:sldId id="271" r:id="rId8"/>
    <p:sldId id="272" r:id="rId9"/>
    <p:sldId id="270" r:id="rId10"/>
    <p:sldId id="274" r:id="rId11"/>
    <p:sldId id="273" r:id="rId12"/>
    <p:sldId id="262" r:id="rId13"/>
    <p:sldId id="264" r:id="rId14"/>
    <p:sldId id="268" r:id="rId15"/>
    <p:sldId id="269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18" d="100"/>
          <a:sy n="118" d="100"/>
        </p:scale>
        <p:origin x="-114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2. 3. 2014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801575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Veřejná kanalizace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Kanalizace, stoky,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spádiště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profil, šachta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Veřejná kanalizace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>
                <a:solidFill>
                  <a:prstClr val="black"/>
                </a:solidFill>
              </a:rPr>
              <a:t>VY_32_INOVACE_16_315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2478230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Veřejná kanalizace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848132"/>
            <a:ext cx="9023420" cy="3765133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2400" b="1" u="sng" kern="50" dirty="0" smtClean="0">
                <a:latin typeface="+mn-lt"/>
                <a:ea typeface="Lucida Sans Unicode" panose="020B0602030504020204" pitchFamily="34" charset="0"/>
              </a:rPr>
              <a:t>Účel</a:t>
            </a:r>
          </a:p>
          <a:p>
            <a:pPr marL="0" indent="0">
              <a:buNone/>
            </a:pPr>
            <a:endParaRPr lang="cs-CZ" sz="2400" b="1" u="sng" kern="50" dirty="0" smtClean="0">
              <a:latin typeface="+mn-lt"/>
              <a:ea typeface="Lucida Sans Unicode" panose="020B0602030504020204" pitchFamily="34" charset="0"/>
            </a:endParaRPr>
          </a:p>
          <a:p>
            <a:r>
              <a:rPr lang="cs-CZ" sz="2400" kern="50" dirty="0" smtClean="0">
                <a:latin typeface="+mn-lt"/>
                <a:ea typeface="Lucida Sans Unicode" panose="020B0602030504020204" pitchFamily="34" charset="0"/>
              </a:rPr>
              <a:t>slouží </a:t>
            </a:r>
            <a:r>
              <a:rPr lang="cs-CZ" sz="2400" kern="50" dirty="0">
                <a:latin typeface="+mn-lt"/>
                <a:ea typeface="Lucida Sans Unicode" panose="020B0602030504020204" pitchFamily="34" charset="0"/>
              </a:rPr>
              <a:t>k odvádění a čištění odpadních vod na území </a:t>
            </a:r>
            <a:r>
              <a:rPr lang="cs-CZ" sz="2400" kern="50" dirty="0" smtClean="0">
                <a:latin typeface="+mn-lt"/>
                <a:ea typeface="Lucida Sans Unicode" panose="020B0602030504020204" pitchFamily="34" charset="0"/>
              </a:rPr>
              <a:t>obce </a:t>
            </a:r>
            <a:endParaRPr lang="cs-CZ" sz="2400" kern="50" dirty="0">
              <a:latin typeface="+mn-lt"/>
              <a:ea typeface="Lucida Sans Unicode" panose="020B0602030504020204" pitchFamily="34" charset="0"/>
            </a:endParaRPr>
          </a:p>
          <a:p>
            <a:pPr marL="0" indent="0">
              <a:buNone/>
            </a:pPr>
            <a:endParaRPr lang="cs-CZ" sz="2400" b="1" u="sng" kern="50" dirty="0" smtClean="0">
              <a:latin typeface="+mn-lt"/>
              <a:ea typeface="Lucida Sans Unicode" panose="020B0602030504020204" pitchFamily="34" charset="0"/>
            </a:endParaRPr>
          </a:p>
          <a:p>
            <a:pPr marL="0" indent="0">
              <a:buNone/>
            </a:pPr>
            <a:r>
              <a:rPr lang="cs-CZ" sz="2400" b="1" u="sng" kern="50" dirty="0" smtClean="0">
                <a:latin typeface="+mn-lt"/>
                <a:ea typeface="Lucida Sans Unicode" panose="020B0602030504020204" pitchFamily="34" charset="0"/>
              </a:rPr>
              <a:t>Princip</a:t>
            </a:r>
          </a:p>
          <a:p>
            <a:pPr marL="0" indent="0">
              <a:buNone/>
            </a:pPr>
            <a:endParaRPr lang="cs-CZ" sz="2400" b="1" kern="50" dirty="0">
              <a:latin typeface="+mn-lt"/>
              <a:ea typeface="Lucida Sans Unicode" panose="020B0602030504020204" pitchFamily="34" charset="0"/>
            </a:endParaRPr>
          </a:p>
          <a:p>
            <a:r>
              <a:rPr lang="cs-CZ" sz="2400" kern="50" dirty="0" smtClean="0">
                <a:latin typeface="+mn-lt"/>
                <a:ea typeface="Lucida Sans Unicode" panose="020B0602030504020204" pitchFamily="34" charset="0"/>
              </a:rPr>
              <a:t>vedením </a:t>
            </a:r>
            <a:r>
              <a:rPr lang="cs-CZ" sz="2400" kern="50" dirty="0">
                <a:latin typeface="+mn-lt"/>
                <a:ea typeface="Lucida Sans Unicode" panose="020B0602030504020204" pitchFamily="34" charset="0"/>
              </a:rPr>
              <a:t>v kanalizačních potrubích nebo </a:t>
            </a:r>
            <a:r>
              <a:rPr lang="cs-CZ" sz="2400" kern="50" dirty="0" smtClean="0">
                <a:latin typeface="+mn-lt"/>
                <a:ea typeface="Lucida Sans Unicode" panose="020B0602030504020204" pitchFamily="34" charset="0"/>
              </a:rPr>
              <a:t>stokách</a:t>
            </a:r>
          </a:p>
          <a:p>
            <a:pPr>
              <a:buFontTx/>
              <a:buChar char="-"/>
            </a:pPr>
            <a:endParaRPr lang="cs-CZ" sz="2400" kern="5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494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848132"/>
            <a:ext cx="9023420" cy="332398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endParaRPr lang="cs-CZ" sz="1800" kern="50" dirty="0">
              <a:latin typeface="+mn-lt"/>
            </a:endParaRPr>
          </a:p>
          <a:p>
            <a:pPr marL="0" indent="0">
              <a:buNone/>
            </a:pPr>
            <a:r>
              <a:rPr lang="cs-CZ" sz="2800" b="1" u="sng" kern="50" dirty="0">
                <a:latin typeface="+mn-lt"/>
                <a:ea typeface="Lucida Sans Unicode" panose="020B0602030504020204" pitchFamily="34" charset="0"/>
              </a:rPr>
              <a:t>Kanalizační </a:t>
            </a:r>
            <a:r>
              <a:rPr lang="cs-CZ" sz="2800" b="1" u="sng" kern="50" dirty="0" smtClean="0">
                <a:latin typeface="+mn-lt"/>
                <a:ea typeface="Lucida Sans Unicode" panose="020B0602030504020204" pitchFamily="34" charset="0"/>
              </a:rPr>
              <a:t>stoka</a:t>
            </a:r>
          </a:p>
          <a:p>
            <a:pPr marL="0" indent="0">
              <a:buNone/>
            </a:pPr>
            <a:endParaRPr lang="cs-CZ" sz="2800" b="1" u="sng" kern="50" dirty="0">
              <a:latin typeface="+mn-lt"/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400" kern="50" dirty="0">
                <a:latin typeface="+mn-lt"/>
                <a:ea typeface="Lucida Sans Unicode" panose="020B0602030504020204" pitchFamily="34" charset="0"/>
              </a:rPr>
              <a:t>min DN 300  </a:t>
            </a:r>
          </a:p>
          <a:p>
            <a:pPr marL="285750" indent="-285750">
              <a:buFontTx/>
              <a:buChar char="-"/>
            </a:pPr>
            <a:r>
              <a:rPr lang="cs-CZ" sz="2400" kern="50" dirty="0">
                <a:latin typeface="+mn-lt"/>
                <a:ea typeface="Lucida Sans Unicode" panose="020B0602030504020204" pitchFamily="34" charset="0"/>
              </a:rPr>
              <a:t>neprůlezné do DN 800 </a:t>
            </a:r>
          </a:p>
          <a:p>
            <a:pPr marL="285750" indent="-285750">
              <a:buFontTx/>
              <a:buChar char="-"/>
            </a:pPr>
            <a:r>
              <a:rPr lang="cs-CZ" sz="2400" kern="50" dirty="0">
                <a:latin typeface="+mn-lt"/>
                <a:ea typeface="Lucida Sans Unicode" panose="020B0602030504020204" pitchFamily="34" charset="0"/>
              </a:rPr>
              <a:t>průlezné nad 800</a:t>
            </a:r>
          </a:p>
          <a:p>
            <a:pPr marL="285750" indent="-285750">
              <a:buFontTx/>
              <a:buChar char="-"/>
            </a:pPr>
            <a:r>
              <a:rPr lang="cs-CZ" sz="2400" kern="50" dirty="0" smtClean="0">
                <a:latin typeface="+mn-lt"/>
                <a:ea typeface="Lucida Sans Unicode" panose="020B0602030504020204" pitchFamily="34" charset="0"/>
              </a:rPr>
              <a:t>průchozí</a:t>
            </a:r>
            <a:endParaRPr lang="cs-CZ" sz="24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1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5" y="1827828"/>
            <a:ext cx="914959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kern="50" dirty="0" smtClean="0">
                <a:ea typeface="Lucida Sans Unicode" panose="020B0602030504020204" pitchFamily="34" charset="0"/>
              </a:rPr>
              <a:t> </a:t>
            </a:r>
            <a:r>
              <a:rPr lang="cs-CZ" sz="2400" b="1" u="sng" kern="50" dirty="0">
                <a:ea typeface="Lucida Sans Unicode" panose="020B0602030504020204" pitchFamily="34" charset="0"/>
              </a:rPr>
              <a:t>Kanalizační </a:t>
            </a:r>
            <a:r>
              <a:rPr lang="cs-CZ" sz="2400" b="1" u="sng" kern="50" dirty="0" smtClean="0">
                <a:ea typeface="Lucida Sans Unicode" panose="020B0602030504020204" pitchFamily="34" charset="0"/>
              </a:rPr>
              <a:t>soustava</a:t>
            </a:r>
          </a:p>
          <a:p>
            <a:endParaRPr lang="cs-CZ" sz="2400" b="1" kern="50" dirty="0" smtClean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400" kern="50" dirty="0" smtClean="0">
                <a:ea typeface="Lucida Sans Unicode" panose="020B0602030504020204" pitchFamily="34" charset="0"/>
              </a:rPr>
              <a:t>jednotná (všechny vody v jedné trubce)</a:t>
            </a:r>
          </a:p>
          <a:p>
            <a:pPr marL="285750" indent="-285750">
              <a:buFontTx/>
              <a:buChar char="-"/>
            </a:pPr>
            <a:endParaRPr lang="cs-CZ" sz="2400" kern="50" dirty="0" smtClean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400" kern="50" dirty="0" smtClean="0">
                <a:ea typeface="Lucida Sans Unicode" panose="020B0602030504020204" pitchFamily="34" charset="0"/>
              </a:rPr>
              <a:t>oddílná </a:t>
            </a:r>
            <a:r>
              <a:rPr lang="cs-CZ" sz="2400" kern="50" dirty="0">
                <a:ea typeface="Lucida Sans Unicode" panose="020B0602030504020204" pitchFamily="34" charset="0"/>
              </a:rPr>
              <a:t>(zvlášť splašková a užitková</a:t>
            </a:r>
            <a:r>
              <a:rPr lang="cs-CZ" sz="2400" kern="50" dirty="0" smtClean="0">
                <a:ea typeface="Lucida Sans Unicode" panose="020B0602030504020204" pitchFamily="34" charset="0"/>
              </a:rPr>
              <a:t>)</a:t>
            </a:r>
          </a:p>
          <a:p>
            <a:pPr marL="285750" indent="-285750">
              <a:buFontTx/>
              <a:buChar char="-"/>
            </a:pPr>
            <a:endParaRPr lang="cs-CZ" sz="2400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400" kern="50" dirty="0" smtClean="0">
                <a:ea typeface="Lucida Sans Unicode" panose="020B0602030504020204" pitchFamily="34" charset="0"/>
                <a:cs typeface="Tahoma" panose="020B0604030504040204" pitchFamily="34" charset="0"/>
              </a:rPr>
              <a:t>kombinovaná</a:t>
            </a: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endParaRPr lang="cs-CZ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1165676"/>
            <a:ext cx="9149593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kern="50" dirty="0" smtClean="0">
                <a:ea typeface="Lucida Sans Unicode" panose="020B0602030504020204" pitchFamily="34" charset="0"/>
              </a:rPr>
              <a:t> </a:t>
            </a: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  <a:p>
            <a:pPr>
              <a:spcAft>
                <a:spcPts val="0"/>
              </a:spcAft>
            </a:pPr>
            <a:r>
              <a:rPr lang="cs-CZ" sz="2800" b="1" u="sng" kern="50" dirty="0" smtClean="0">
                <a:ea typeface="Lucida Sans Unicode" panose="020B0602030504020204" pitchFamily="34" charset="0"/>
                <a:cs typeface="Tahoma" panose="020B0604030504040204" pitchFamily="34" charset="0"/>
              </a:rPr>
              <a:t>Kanalizace</a:t>
            </a:r>
          </a:p>
          <a:p>
            <a:pPr>
              <a:spcAft>
                <a:spcPts val="0"/>
              </a:spcAft>
            </a:pPr>
            <a:endParaRPr lang="cs-CZ" sz="2800" b="1" u="sng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  <a:p>
            <a:pPr>
              <a:spcAft>
                <a:spcPts val="0"/>
              </a:spcAft>
            </a:pPr>
            <a:endParaRPr lang="cs-CZ" sz="2800" b="1" u="sng" kern="50" dirty="0" smtClean="0">
              <a:ea typeface="Lucida Sans Unicode" panose="020B0602030504020204" pitchFamily="34" charset="0"/>
              <a:cs typeface="Tahoma" panose="020B0604030504040204" pitchFamily="34" charset="0"/>
            </a:endParaRPr>
          </a:p>
          <a:p>
            <a:pPr marL="285750" indent="-285750">
              <a:spcAft>
                <a:spcPts val="0"/>
              </a:spcAft>
              <a:buFontTx/>
              <a:buChar char="-"/>
            </a:pPr>
            <a:r>
              <a:rPr lang="cs-CZ" sz="2800" kern="50" dirty="0" smtClean="0">
                <a:ea typeface="Lucida Sans Unicode" panose="020B0602030504020204" pitchFamily="34" charset="0"/>
                <a:cs typeface="Tahoma" panose="020B0604030504040204" pitchFamily="34" charset="0"/>
              </a:rPr>
              <a:t>Gravitační – samospádová</a:t>
            </a:r>
          </a:p>
          <a:p>
            <a:pPr marL="285750" indent="-285750">
              <a:spcAft>
                <a:spcPts val="0"/>
              </a:spcAft>
              <a:buFontTx/>
              <a:buChar char="-"/>
            </a:pPr>
            <a:endParaRPr lang="cs-CZ" sz="2800" kern="50" dirty="0" smtClean="0">
              <a:ea typeface="Lucida Sans Unicode" panose="020B0602030504020204" pitchFamily="34" charset="0"/>
              <a:cs typeface="Tahoma" panose="020B0604030504040204" pitchFamily="34" charset="0"/>
            </a:endParaRPr>
          </a:p>
          <a:p>
            <a:pPr marL="285750" indent="-285750">
              <a:spcAft>
                <a:spcPts val="0"/>
              </a:spcAft>
              <a:buFontTx/>
              <a:buChar char="-"/>
            </a:pPr>
            <a:r>
              <a:rPr lang="cs-CZ" sz="2800" kern="50" dirty="0" smtClean="0">
                <a:ea typeface="Lucida Sans Unicode" panose="020B0602030504020204" pitchFamily="34" charset="0"/>
              </a:rPr>
              <a:t>Tlaková - kalová čerpadla</a:t>
            </a:r>
          </a:p>
          <a:p>
            <a:pPr marL="285750" indent="-285750">
              <a:spcAft>
                <a:spcPts val="0"/>
              </a:spcAft>
              <a:buFontTx/>
              <a:buChar char="-"/>
            </a:pPr>
            <a:endParaRPr lang="cs-CZ" sz="2800" kern="50" dirty="0">
              <a:ea typeface="Lucida Sans Unicode" panose="020B0602030504020204" pitchFamily="34" charset="0"/>
            </a:endParaRPr>
          </a:p>
          <a:p>
            <a:pPr>
              <a:spcAft>
                <a:spcPts val="0"/>
              </a:spcAft>
            </a:pPr>
            <a:endParaRPr lang="cs-CZ" sz="2800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65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1165676"/>
            <a:ext cx="9149593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kern="50" dirty="0" smtClean="0">
                <a:ea typeface="Lucida Sans Unicode" panose="020B0602030504020204" pitchFamily="34" charset="0"/>
              </a:rPr>
              <a:t> </a:t>
            </a:r>
            <a:endParaRPr lang="cs-CZ" kern="50" dirty="0">
              <a:ea typeface="Lucida Sans Unicode" panose="020B06020305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u="sng" dirty="0">
                <a:ea typeface="Lucida Sans Unicode" panose="020B0602030504020204" pitchFamily="34" charset="0"/>
                <a:cs typeface="Times New Roman" panose="02020603050405020304" pitchFamily="18" charset="0"/>
              </a:rPr>
              <a:t>Materiál </a:t>
            </a:r>
            <a:r>
              <a:rPr lang="cs-CZ" sz="2800" b="1" u="sng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stok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800" b="1" dirty="0"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Monolitické - zděné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kámen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cihla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Betonové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endParaRPr lang="cs-CZ" sz="2800" dirty="0"/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Trubní - železo beton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Plast  </a:t>
            </a:r>
            <a:r>
              <a:rPr lang="cs-CZ" sz="2800" dirty="0">
                <a:ea typeface="Lucida Sans Unicode" panose="020B0602030504020204" pitchFamily="34" charset="0"/>
                <a:cs typeface="Times New Roman" panose="02020603050405020304" pitchFamily="18" charset="0"/>
              </a:rPr>
              <a:t>( PVC, PE, PP </a:t>
            </a: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)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ea typeface="Lucida Sans Unicode" panose="020B0602030504020204" pitchFamily="34" charset="0"/>
                <a:cs typeface="Times New Roman" panose="02020603050405020304" pitchFamily="18" charset="0"/>
              </a:rPr>
              <a:t>Litinové</a:t>
            </a:r>
            <a:endParaRPr lang="cs-CZ" sz="28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endParaRPr lang="cs-CZ" kern="50" dirty="0">
              <a:ea typeface="Lucida Sans Unicode" panose="020B0602030504020204" pitchFamily="34" charset="0"/>
            </a:endParaRPr>
          </a:p>
          <a:p>
            <a:pPr marL="285750" indent="-285750">
              <a:buFontTx/>
              <a:buChar char="-"/>
            </a:pPr>
            <a:endParaRPr lang="cs-CZ" kern="50" dirty="0">
              <a:ea typeface="Lucida Sans Unicode" panose="020B060203050402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541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751" y="1096661"/>
            <a:ext cx="1297035" cy="996273"/>
          </a:xfrm>
          <a:prstGeom prst="rect">
            <a:avLst/>
          </a:prstGeom>
          <a:solidFill>
            <a:srgbClr val="FFFFFF"/>
          </a:solidFill>
        </p:spPr>
      </p:pic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609051" y="961810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u="sng" dirty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Profily </a:t>
            </a:r>
            <a:r>
              <a:rPr lang="cs-CZ" sz="2000" b="1" u="sng" dirty="0" smtClean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stok:</a:t>
            </a:r>
          </a:p>
          <a:p>
            <a:pPr lvl="0"/>
            <a:endParaRPr lang="cs-CZ" sz="2000" b="1" u="sng" dirty="0" smtClean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r>
              <a:rPr lang="cs-CZ" sz="2000" b="1" dirty="0" smtClean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Štola</a:t>
            </a:r>
          </a:p>
          <a:p>
            <a:pPr marL="342900" lvl="0" indent="-342900">
              <a:buFontTx/>
              <a:buChar char="-"/>
            </a:pPr>
            <a:endParaRPr lang="cs-CZ" sz="2000" b="1" dirty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endParaRPr lang="cs-CZ" sz="2000" b="1" dirty="0" smtClean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r>
              <a:rPr lang="cs-CZ" sz="2000" b="1" dirty="0" smtClean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Kruhová</a:t>
            </a:r>
          </a:p>
          <a:p>
            <a:pPr marL="342900" lvl="0" indent="-342900">
              <a:buFontTx/>
              <a:buChar char="-"/>
            </a:pPr>
            <a:endParaRPr lang="cs-CZ" sz="2000" b="1" dirty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endParaRPr lang="cs-CZ" sz="2000" b="1" dirty="0" smtClean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r>
              <a:rPr lang="cs-CZ" sz="2000" b="1" dirty="0" smtClean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Vejčitá</a:t>
            </a:r>
          </a:p>
          <a:p>
            <a:pPr marL="342900" lvl="0" indent="-342900">
              <a:buFontTx/>
              <a:buChar char="-"/>
            </a:pPr>
            <a:endParaRPr lang="cs-CZ" sz="2000" b="1" dirty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endParaRPr lang="cs-CZ" sz="2000" b="1" dirty="0" smtClean="0"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Tx/>
              <a:buChar char="-"/>
            </a:pPr>
            <a:r>
              <a:rPr lang="cs-CZ" sz="2000" b="1" dirty="0" smtClean="0"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Tlamová</a:t>
            </a:r>
            <a:endParaRPr lang="cs-CZ" sz="2000" b="1" dirty="0"/>
          </a:p>
          <a:p>
            <a:endParaRPr lang="cs-CZ" sz="2000" dirty="0" smtClean="0"/>
          </a:p>
        </p:txBody>
      </p:sp>
      <p:sp>
        <p:nvSpPr>
          <p:cNvPr id="12" name="AutoShape 4"/>
          <p:cNvSpPr>
            <a:spLocks noChangeArrowheads="1"/>
          </p:cNvSpPr>
          <p:nvPr/>
        </p:nvSpPr>
        <p:spPr bwMode="auto">
          <a:xfrm>
            <a:off x="3834384" y="2466476"/>
            <a:ext cx="765507" cy="716859"/>
          </a:xfrm>
          <a:prstGeom prst="flowChartConnector">
            <a:avLst/>
          </a:prstGeom>
          <a:solidFill>
            <a:srgbClr val="99CC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3"/>
          <p:cNvSpPr>
            <a:spLocks noChangeArrowheads="1"/>
          </p:cNvSpPr>
          <p:nvPr/>
        </p:nvSpPr>
        <p:spPr bwMode="auto">
          <a:xfrm>
            <a:off x="3971913" y="3334830"/>
            <a:ext cx="548709" cy="933835"/>
          </a:xfrm>
          <a:prstGeom prst="flowChartConnector">
            <a:avLst/>
          </a:prstGeom>
          <a:solidFill>
            <a:srgbClr val="99CC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1"/>
          <p:cNvSpPr>
            <a:spLocks noChangeArrowheads="1"/>
          </p:cNvSpPr>
          <p:nvPr/>
        </p:nvSpPr>
        <p:spPr bwMode="auto">
          <a:xfrm>
            <a:off x="3568621" y="4465325"/>
            <a:ext cx="1355294" cy="410037"/>
          </a:xfrm>
          <a:prstGeom prst="flowChartConnector">
            <a:avLst/>
          </a:prstGeom>
          <a:solidFill>
            <a:srgbClr val="99CC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214" y="3838269"/>
            <a:ext cx="1672206" cy="18812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1518108"/>
            <a:ext cx="9023420" cy="4780796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lvl="0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Objekty </a:t>
            </a:r>
            <a:r>
              <a:rPr lang="cs-CZ" sz="2800" b="1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na kanalizační síti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šachty:</a:t>
            </a:r>
          </a:p>
          <a:p>
            <a:pPr marL="0" lvl="0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cs-CZ" sz="1800" b="1" dirty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0" lvl="0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cs-CZ" sz="1800" b="1" dirty="0" smtClean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lvl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Revizní kontrola</a:t>
            </a:r>
          </a:p>
          <a:p>
            <a:pPr lvl="1"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po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50m</a:t>
            </a:r>
          </a:p>
          <a:p>
            <a:pPr marL="457200" lvl="1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cs-CZ" sz="1800" dirty="0" smtClean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lvl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Šachty</a:t>
            </a:r>
          </a:p>
          <a:p>
            <a:pPr lvl="1"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prefabrikované - železobeton ,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plastmonolitická</a:t>
            </a:r>
            <a:endParaRPr lang="cs-CZ" sz="1800" dirty="0" smtClean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457200" lvl="1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cs-CZ" sz="1800" u="sng" dirty="0" smtClean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b="1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Spadiště a 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skluzy</a:t>
            </a:r>
          </a:p>
          <a:p>
            <a:pPr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lang="cs-CZ" sz="1800" b="1" dirty="0">
              <a:solidFill>
                <a:schemeClr val="tx1"/>
              </a:solidFill>
              <a:latin typeface="+mn-lt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Spadiště</a:t>
            </a:r>
            <a:endParaRPr lang="cs-CZ" sz="1800" b="1" dirty="0" smtClean="0">
              <a:solidFill>
                <a:schemeClr val="tx1"/>
              </a:solidFill>
              <a:latin typeface="+mn-lt"/>
            </a:endParaRPr>
          </a:p>
          <a:p>
            <a:pPr lvl="1"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skluz </a:t>
            </a:r>
            <a:r>
              <a:rPr lang="cs-CZ" sz="1800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podcházeni různých silnic potoku atd.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  <a:p>
            <a:pPr eaLnBrk="0"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lang="cs-CZ" sz="1800" b="1" dirty="0">
              <a:solidFill>
                <a:schemeClr val="tx1"/>
              </a:solidFill>
              <a:latin typeface="+mn-lt"/>
            </a:endParaRPr>
          </a:p>
          <a:p>
            <a:pPr marL="0" lvl="0" indent="0" eaLnBrk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cs-CZ" sz="1800" dirty="0">
                <a:solidFill>
                  <a:schemeClr val="tx1"/>
                </a:solidFill>
                <a:latin typeface="+mn-lt"/>
                <a:ea typeface="Lucida Sans Unicode" panose="020B0602030504020204" pitchFamily="34" charset="0"/>
                <a:cs typeface="Times New Roman" panose="02020603050405020304" pitchFamily="18" charset="0"/>
              </a:rPr>
              <a:t>    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  <a:p>
            <a:pPr hangingPunct="1">
              <a:lnSpc>
                <a:spcPct val="90000"/>
              </a:lnSpc>
              <a:buFontTx/>
              <a:buChar char="-"/>
            </a:pP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644580" y="2815666"/>
            <a:ext cx="638402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Jaké jsou druhy stok?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Jaké materiály se používají na stoky?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Co je to </a:t>
            </a:r>
            <a:r>
              <a:rPr lang="cs-CZ" sz="2400" dirty="0" err="1" smtClean="0"/>
              <a:t>spádiště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zdroje</a:t>
            </a:r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285</Words>
  <Application>Microsoft Office PowerPoint</Application>
  <PresentationFormat>Vlastní</PresentationFormat>
  <Paragraphs>137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Motiv systému Office</vt:lpstr>
      <vt:lpstr>Výchozí</vt:lpstr>
      <vt:lpstr>2_Výchozí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Karel Filas, Ing.</cp:lastModifiedBy>
  <cp:revision>14</cp:revision>
  <dcterms:created xsi:type="dcterms:W3CDTF">2014-01-26T14:01:30Z</dcterms:created>
  <dcterms:modified xsi:type="dcterms:W3CDTF">2014-03-02T16:10:32Z</dcterms:modified>
</cp:coreProperties>
</file>