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jpg"/><Relationship Id="rId7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ravell.cz/obrazky/penize/kc/2000%20K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soutezime.cz/imgdata/souteze/big_Vyhrajte3X1000Kc-3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outezime.cz/imgdata/souteze/big_BezplatnasoutezSmskni-czo500Kc.jpg" TargetMode="External"/><Relationship Id="rId5" Type="http://schemas.openxmlformats.org/officeDocument/2006/relationships/hyperlink" Target="http://skrz.cz/storage/topicdays/201401/119_hdr.jpg" TargetMode="External"/><Relationship Id="rId10" Type="http://schemas.openxmlformats.org/officeDocument/2006/relationships/hyperlink" Target="http://www.czso.cz/csu/redakce.nsf/i/obecna_mira_nezamestnanosti_v_cr_a_krajich" TargetMode="External"/><Relationship Id="rId4" Type="http://schemas.openxmlformats.org/officeDocument/2006/relationships/hyperlink" Target="http://www.numismatika.com/obchod/obrazky/vyrobky/2/218.jpg" TargetMode="External"/><Relationship Id="rId9" Type="http://schemas.openxmlformats.org/officeDocument/2006/relationships/hyperlink" Target="http://kloban.wz.cz/obr/foz/brumovice/velky50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768554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Trh a jeho fungování, zaměstnání, podnikání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2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Zaměstnání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Zaměstnání, klasifikace zaměstnání, mzda, plat, faktory zaměstnání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49543"/>
            <a:ext cx="8712968" cy="49244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600" b="1" dirty="0" smtClean="0"/>
              <a:t>Trh a jeho fungování, zaměstnání, podnikání </a:t>
            </a:r>
            <a:r>
              <a:rPr lang="cs-CZ" sz="2600" b="1" dirty="0" smtClean="0"/>
              <a:t>2 </a:t>
            </a:r>
            <a:r>
              <a:rPr lang="cs-CZ" sz="2600" b="1" dirty="0" smtClean="0"/>
              <a:t>– Zaměstnání</a:t>
            </a:r>
            <a:endParaRPr lang="cs-CZ" sz="26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42_841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107721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Trh a jeho fungování, zaměstnání, podnikání (2) – Zaměstnání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Zaměstnání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Klasifikace zaměstnání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zaměstnání?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činnost, kterou se zaměstnáváme (</a:t>
            </a:r>
            <a:r>
              <a:rPr lang="cs-CZ" sz="2000" i="1" dirty="0"/>
              <a:t>platí i pro povolání, kde nejsou nadřízení – sochař, malíř…</a:t>
            </a:r>
            <a:r>
              <a:rPr lang="cs-CZ" sz="2000" dirty="0"/>
              <a:t>)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293713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pravidelně vykonávaná činnost za mzdu, plat</a:t>
            </a:r>
          </a:p>
        </p:txBody>
      </p:sp>
      <p:sp>
        <p:nvSpPr>
          <p:cNvPr id="24" name="Šipka doprava 23"/>
          <p:cNvSpPr/>
          <p:nvPr/>
        </p:nvSpPr>
        <p:spPr>
          <a:xfrm>
            <a:off x="827584" y="299790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Šipka doprava 24"/>
          <p:cNvSpPr/>
          <p:nvPr/>
        </p:nvSpPr>
        <p:spPr>
          <a:xfrm rot="5400000">
            <a:off x="2380376" y="351046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4109010"/>
            <a:ext cx="3600400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u="sng" dirty="0"/>
              <a:t>mzda</a:t>
            </a:r>
            <a:r>
              <a:rPr lang="cs-CZ" sz="2000" dirty="0"/>
              <a:t> – odměna za práci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v</a:t>
            </a:r>
            <a:r>
              <a:rPr lang="cs-CZ" sz="2000" dirty="0"/>
              <a:t> pracovním poměru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zaměstnavatelem </a:t>
            </a:r>
            <a:r>
              <a:rPr lang="cs-CZ" sz="2000" dirty="0"/>
              <a:t>zaměstnanci</a:t>
            </a:r>
          </a:p>
        </p:txBody>
      </p:sp>
      <p:sp>
        <p:nvSpPr>
          <p:cNvPr id="28" name="Šipka doprava 27"/>
          <p:cNvSpPr/>
          <p:nvPr/>
        </p:nvSpPr>
        <p:spPr>
          <a:xfrm rot="5400000">
            <a:off x="7627502" y="350563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292080" y="4104182"/>
            <a:ext cx="3600400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u="sng" dirty="0"/>
              <a:t>plat</a:t>
            </a:r>
            <a:r>
              <a:rPr lang="cs-CZ" sz="2000" dirty="0"/>
              <a:t> – dtto, zaměstnavatel je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stát</a:t>
            </a:r>
            <a:r>
              <a:rPr lang="cs-CZ" sz="2000" dirty="0"/>
              <a:t>, kraj, příspěvková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organizace</a:t>
            </a:r>
            <a:endParaRPr lang="cs-CZ" sz="2000" dirty="0"/>
          </a:p>
        </p:txBody>
      </p:sp>
      <p:pic>
        <p:nvPicPr>
          <p:cNvPr id="1028" name="Picture 4" descr="http://www.numismatika.com/obchod/obrazky/vyrobky/2/21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56992"/>
            <a:ext cx="1494238" cy="71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skrz.cz/storage/topicdays/201401/119_hd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070" y="3370714"/>
            <a:ext cx="1494273" cy="71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soutezime.cz/imgdata/souteze/big_BezplatnasoutezSmskni-czo500Kc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700" y="3369386"/>
            <a:ext cx="1601714" cy="71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soutezime.cz/imgdata/souteze/big_Vyhrajte3X1000Kc-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291" y="5169586"/>
            <a:ext cx="1530875" cy="71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travell.cz/obrazky/penize/kc/2000%20K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166" y="5169586"/>
            <a:ext cx="1611613" cy="71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kloban.wz.cz/obr/foz/brumovice/velky500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342" y="5169586"/>
            <a:ext cx="1629018" cy="71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500"/>
                            </p:stCondLst>
                            <p:childTnLst>
                              <p:par>
                                <p:cTn id="5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500"/>
                            </p:stCondLst>
                            <p:childTnLst>
                              <p:par>
                                <p:cTn id="6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000"/>
                            </p:stCondLst>
                            <p:childTnLst>
                              <p:par>
                                <p:cTn id="7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potřeba pro zaměstnání: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vzdělání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299695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kvalifikace</a:t>
            </a:r>
          </a:p>
        </p:txBody>
      </p:sp>
      <p:sp>
        <p:nvSpPr>
          <p:cNvPr id="24" name="Šipka doprava 23"/>
          <p:cNvSpPr/>
          <p:nvPr/>
        </p:nvSpPr>
        <p:spPr>
          <a:xfrm>
            <a:off x="827584" y="305772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410901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rekvalifikace</a:t>
            </a:r>
            <a:endParaRPr lang="cs-CZ" sz="2000" dirty="0"/>
          </a:p>
        </p:txBody>
      </p:sp>
      <p:sp>
        <p:nvSpPr>
          <p:cNvPr id="21" name="Šipka doprava 20"/>
          <p:cNvSpPr/>
          <p:nvPr/>
        </p:nvSpPr>
        <p:spPr>
          <a:xfrm>
            <a:off x="827584" y="416977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47531" y="2280210"/>
            <a:ext cx="4118628" cy="56938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1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jaké znáš typy vzdělání?</a:t>
            </a:r>
            <a:endParaRPr lang="cs-CZ" sz="31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3288322"/>
            <a:ext cx="6654579" cy="56938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100" b="1" cap="none" spc="0" dirty="0" smtClean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budeš mít po vyučení plnou kvalifikaci?</a:t>
            </a:r>
            <a:endParaRPr lang="cs-CZ" sz="3100" b="1" cap="none" spc="0" dirty="0">
              <a:ln w="11430"/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03848" y="4365104"/>
            <a:ext cx="5607497" cy="56938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100" b="1" cap="none" spc="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budeš se muset ještě někdy učit?</a:t>
            </a:r>
            <a:endParaRPr lang="cs-CZ" sz="3100" b="1" cap="none" spc="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4580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3" grpId="0" animBg="1"/>
      <p:bldP spid="24" grpId="0" animBg="1"/>
      <p:bldP spid="20" grpId="0" animBg="1"/>
      <p:bldP spid="21" grpId="0" animBg="1"/>
      <p:bldP spid="4" grpId="0"/>
      <p:bldP spid="17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obecná míra nezaměstnanosti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pic>
        <p:nvPicPr>
          <p:cNvPr id="16" name="Obrázek 15"/>
          <p:cNvPicPr/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96863"/>
            <a:ext cx="6912768" cy="4280410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val="181787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důležité faktory, na které je třeba klást důraz: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pracovní podmínky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256490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zdravotní požadavky</a:t>
            </a:r>
          </a:p>
        </p:txBody>
      </p:sp>
      <p:sp>
        <p:nvSpPr>
          <p:cNvPr id="24" name="Šipka doprava 23"/>
          <p:cNvSpPr/>
          <p:nvPr/>
        </p:nvSpPr>
        <p:spPr>
          <a:xfrm>
            <a:off x="827584" y="262567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3140968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kvalifikační požadavky (</a:t>
            </a:r>
            <a:r>
              <a:rPr lang="cs-CZ" sz="2000" i="1" dirty="0"/>
              <a:t>vhodná školní příprava, další vzdělávání, požadované certifikáty či povinnou praxi</a:t>
            </a:r>
            <a:r>
              <a:rPr lang="cs-CZ" sz="2000" dirty="0"/>
              <a:t>)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320173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4019312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požadované kompetence (</a:t>
            </a:r>
            <a:r>
              <a:rPr lang="cs-CZ" sz="2000" i="1" dirty="0"/>
              <a:t>obecné dovednosti, odborné znalosti a dovednosti</a:t>
            </a:r>
            <a:r>
              <a:rPr lang="cs-CZ" sz="2000" dirty="0" smtClean="0"/>
              <a:t>),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408008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486916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mzda a volná místa na českém trhu práce</a:t>
            </a:r>
          </a:p>
        </p:txBody>
      </p:sp>
      <p:sp>
        <p:nvSpPr>
          <p:cNvPr id="25" name="Šipka doprava 24"/>
          <p:cNvSpPr/>
          <p:nvPr/>
        </p:nvSpPr>
        <p:spPr>
          <a:xfrm>
            <a:off x="827584" y="492992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201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3" grpId="0" animBg="1"/>
      <p:bldP spid="24" grpId="0" animBg="1"/>
      <p:bldP spid="20" grpId="0" animBg="1"/>
      <p:bldP spid="21" grpId="0" animBg="1"/>
      <p:bldP spid="16" grpId="0" animBg="1"/>
      <p:bldP spid="17" grpId="0" animBg="1"/>
      <p:bldP spid="22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pojem – </a:t>
            </a:r>
            <a:r>
              <a:rPr lang="cs-CZ" sz="2000" b="1" u="sng" dirty="0" smtClean="0"/>
              <a:t>profese</a:t>
            </a:r>
            <a:r>
              <a:rPr lang="cs-CZ" sz="2000" dirty="0" smtClean="0"/>
              <a:t>?: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větší důraz, než u zaměstnání, </a:t>
            </a:r>
            <a:r>
              <a:rPr lang="cs-CZ" sz="2000" dirty="0" smtClean="0"/>
              <a:t>na: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 rot="5400000">
            <a:off x="1444272" y="264637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619672" y="3172906"/>
            <a:ext cx="4536504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celková role, odpovědnost, výsledky (</a:t>
            </a:r>
            <a:r>
              <a:rPr lang="cs-CZ" sz="2000" i="1" dirty="0"/>
              <a:t>lékař, stavitel, automechanik…všechna odpovědná povolání</a:t>
            </a:r>
            <a:r>
              <a:rPr lang="cs-CZ" sz="2000" dirty="0"/>
              <a:t>)</a:t>
            </a:r>
          </a:p>
        </p:txBody>
      </p:sp>
      <p:sp>
        <p:nvSpPr>
          <p:cNvPr id="29" name="Šipka doprava 28"/>
          <p:cNvSpPr/>
          <p:nvPr/>
        </p:nvSpPr>
        <p:spPr>
          <a:xfrm rot="5400000">
            <a:off x="8429048" y="2659145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3185681"/>
            <a:ext cx="252028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dovednost, znalost, schopnost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35696" y="4077072"/>
            <a:ext cx="559775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znáš ve svém okolí</a:t>
            </a:r>
          </a:p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někoho takového?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832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7" grpId="0" animBg="1"/>
      <p:bldP spid="28" grpId="0" animBg="1"/>
      <p:bldP spid="29" grpId="0" animBg="1"/>
      <p:bldP spid="30" grpId="0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415498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KLAS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F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KLASIFIKACE ZAMĚSTNÁNÍ – hlavní třídy: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Zákonodárci, vedoucí a řídící pracovníci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249289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Vědečtí a odborní duševní </a:t>
            </a:r>
            <a:r>
              <a:rPr lang="cs-CZ" sz="2000" dirty="0" smtClean="0"/>
              <a:t>pracovníci (VŠ)</a:t>
            </a:r>
            <a:endParaRPr lang="cs-CZ" sz="2000" dirty="0"/>
          </a:p>
        </p:txBody>
      </p:sp>
      <p:sp>
        <p:nvSpPr>
          <p:cNvPr id="24" name="Šipka doprava 23"/>
          <p:cNvSpPr/>
          <p:nvPr/>
        </p:nvSpPr>
        <p:spPr>
          <a:xfrm>
            <a:off x="827584" y="255366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969793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Techničtí, zdravotničtí, pedagogičtí </a:t>
            </a:r>
            <a:r>
              <a:rPr lang="cs-CZ" sz="2000" dirty="0" smtClean="0"/>
              <a:t>pracovníci (VŠ, SŠ) </a:t>
            </a:r>
            <a:endParaRPr lang="cs-CZ" sz="2000" dirty="0"/>
          </a:p>
        </p:txBody>
      </p:sp>
      <p:sp>
        <p:nvSpPr>
          <p:cNvPr id="21" name="Šipka doprava 20"/>
          <p:cNvSpPr/>
          <p:nvPr/>
        </p:nvSpPr>
        <p:spPr>
          <a:xfrm>
            <a:off x="827584" y="3030561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344710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Nižší administrativní pracovníci (úředníci</a:t>
            </a:r>
            <a:r>
              <a:rPr lang="cs-CZ" sz="2000" dirty="0" smtClean="0"/>
              <a:t>) (SŠ)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350787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3924003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Provozní pracovníci ve službách a v </a:t>
            </a:r>
            <a:r>
              <a:rPr lang="cs-CZ" sz="2000" dirty="0" smtClean="0"/>
              <a:t>obchodě (SŠ)</a:t>
            </a:r>
            <a:endParaRPr lang="cs-CZ" sz="2000" dirty="0"/>
          </a:p>
        </p:txBody>
      </p:sp>
      <p:sp>
        <p:nvSpPr>
          <p:cNvPr id="25" name="Šipka doprava 24"/>
          <p:cNvSpPr/>
          <p:nvPr/>
        </p:nvSpPr>
        <p:spPr>
          <a:xfrm>
            <a:off x="827584" y="3984771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7906" y="4149080"/>
            <a:ext cx="7194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uveď konkrétní příklady </a:t>
            </a:r>
          </a:p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ze svého okolí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1245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3" grpId="0" animBg="1"/>
      <p:bldP spid="24" grpId="0" animBg="1"/>
      <p:bldP spid="20" grpId="0" animBg="1"/>
      <p:bldP spid="21" grpId="0" animBg="1"/>
      <p:bldP spid="16" grpId="0" animBg="1"/>
      <p:bldP spid="17" grpId="0" animBg="1"/>
      <p:bldP spid="22" grpId="0" animBg="1"/>
      <p:bldP spid="25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415498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KLAS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F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ZAMĚSTNÁN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KLASIFIKACE ZAMĚSTNÁNÍ – hlavní třídy: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Kvalifikovaní dělníci v zemědělství, lesnictví </a:t>
            </a:r>
            <a:r>
              <a:rPr lang="cs-CZ" sz="2000" dirty="0" smtClean="0"/>
              <a:t>(SŠ)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2483843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Řemeslníci a kvalifikovaní výrobci, zpracovatelé, </a:t>
            </a:r>
            <a:r>
              <a:rPr lang="cs-CZ" sz="2000" dirty="0" smtClean="0"/>
              <a:t>opraváři (SŠ, VL)</a:t>
            </a:r>
            <a:endParaRPr lang="cs-CZ" sz="2000" dirty="0"/>
          </a:p>
        </p:txBody>
      </p:sp>
      <p:sp>
        <p:nvSpPr>
          <p:cNvPr id="24" name="Šipka doprava 23"/>
          <p:cNvSpPr/>
          <p:nvPr/>
        </p:nvSpPr>
        <p:spPr>
          <a:xfrm>
            <a:off x="827584" y="2544611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94305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Obsluha strojů a zařízení </a:t>
            </a:r>
            <a:r>
              <a:rPr lang="cs-CZ" sz="2000" dirty="0" smtClean="0"/>
              <a:t>(SŠ, VL)</a:t>
            </a:r>
            <a:endParaRPr lang="cs-CZ" sz="2000" dirty="0"/>
          </a:p>
        </p:txBody>
      </p:sp>
      <p:sp>
        <p:nvSpPr>
          <p:cNvPr id="21" name="Šipka doprava 20"/>
          <p:cNvSpPr/>
          <p:nvPr/>
        </p:nvSpPr>
        <p:spPr>
          <a:xfrm>
            <a:off x="827584" y="300381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341089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Pomocní a nekvalifikovaní pracovníci </a:t>
            </a:r>
            <a:r>
              <a:rPr lang="cs-CZ" sz="2000" dirty="0" smtClean="0"/>
              <a:t>(ZŠ)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347166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387873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Příslušníci  armády</a:t>
            </a:r>
          </a:p>
        </p:txBody>
      </p:sp>
      <p:sp>
        <p:nvSpPr>
          <p:cNvPr id="25" name="Šipka doprava 24"/>
          <p:cNvSpPr/>
          <p:nvPr/>
        </p:nvSpPr>
        <p:spPr>
          <a:xfrm>
            <a:off x="827584" y="393950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337906" y="4149080"/>
            <a:ext cx="7194534" cy="175432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uveď konkrétní příklady </a:t>
            </a:r>
          </a:p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ze svého okolí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5957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3" grpId="0" animBg="1"/>
      <p:bldP spid="24" grpId="0" animBg="1"/>
      <p:bldP spid="20" grpId="0" animBg="1"/>
      <p:bldP spid="21" grpId="0" animBg="1"/>
      <p:bldP spid="16" grpId="0" animBg="1"/>
      <p:bldP spid="17" grpId="0" animBg="1"/>
      <p:bldP spid="22" grpId="0" animBg="1"/>
      <p:bldP spid="25" grpId="0" animBg="1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to je zaměstnání?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mzda, co je to plat?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uveď některé ze tříd klasifikace zaměstnání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323528" y="1700808"/>
            <a:ext cx="864096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NEUVEDEN, Autor Neuveden. </a:t>
            </a:r>
            <a:r>
              <a:rPr lang="cs-CZ" sz="1200" i="1" dirty="0"/>
              <a:t>http://www.numismatika.com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4"/>
              </a:rPr>
              <a:t>http://www.numismatika.com/obchod/obrazky/vyrobky/2/218.jpg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http://skrz.cz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5"/>
              </a:rPr>
              <a:t>http://skrz.cz/storage/topicdays/201401/119_hdr.jpg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http://www.soutezime.cz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6"/>
              </a:rPr>
              <a:t>http://www.soutezime.cz/imgdata/souteze/big_BezplatnasoutezSmskni-czo500Kc.jpg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http://www.soutezime.cz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7"/>
              </a:rPr>
              <a:t>http://www.soutezime.cz/imgdata/souteze/big_Vyhrajte3X1000Kc-3.jpg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http://www.travell.cz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8"/>
              </a:rPr>
              <a:t>http://www.travell.cz/obrazky/penize/kc/2000%20K.jpg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http://kloban.wz.cz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9"/>
              </a:rPr>
              <a:t>http://kloban.wz.cz/obr/foz/brumovice/velky5000.jpg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AUTOR </a:t>
            </a:r>
            <a:r>
              <a:rPr lang="cs-CZ" sz="1200" dirty="0"/>
              <a:t>NEUVEDEN, Autor Neuveden. </a:t>
            </a:r>
            <a:r>
              <a:rPr lang="cs-CZ" sz="1200" i="1" dirty="0"/>
              <a:t>http://www.czso.cz</a:t>
            </a:r>
            <a:r>
              <a:rPr lang="cs-CZ" sz="1200" dirty="0"/>
              <a:t> [online]. [cit. 9.2.2014].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www.czso.cz/csu/redakce.nsf/i/obecna_mira_nezamestnanosti_v_cr_a_krajich</a:t>
            </a:r>
            <a:r>
              <a:rPr lang="cs-CZ" sz="1200" dirty="0" smtClean="0"/>
              <a:t>  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4963</TotalTime>
  <Words>609</Words>
  <Application>Microsoft Office PowerPoint</Application>
  <PresentationFormat>Předvádění na obrazovce (4:3)</PresentationFormat>
  <Paragraphs>151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329</cp:revision>
  <dcterms:created xsi:type="dcterms:W3CDTF">2010-11-01T23:40:31Z</dcterms:created>
  <dcterms:modified xsi:type="dcterms:W3CDTF">2014-03-03T06:18:00Z</dcterms:modified>
</cp:coreProperties>
</file>