
<file path=[Content_Types].xml><?xml version="1.0" encoding="utf-8"?>
<Types xmlns="http://schemas.openxmlformats.org/package/2006/content-types">
  <Default Extension="png" ContentType="image/png"/>
  <Default Extension="ogg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4576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693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379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721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105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735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67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453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3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38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430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3CD70-5E60-4D66-B66F-68973CE75DE2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0C7B20-1CFA-400A-96F8-71344E17A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61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ogg"/><Relationship Id="rId1" Type="http://schemas.microsoft.com/office/2007/relationships/media" Target="../media/media1.ogg"/><Relationship Id="rId5" Type="http://schemas.openxmlformats.org/officeDocument/2006/relationships/image" Target="../media/image9.png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23406" y="332656"/>
            <a:ext cx="79764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cap="none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ČESKÁ</a:t>
            </a:r>
            <a:r>
              <a:rPr lang="cs-CZ" sz="8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8000" b="1" cap="none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REPUBLIKA</a:t>
            </a:r>
            <a:endParaRPr lang="cs-CZ" sz="80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VY_32_INOVACE_06-21</a:t>
            </a:r>
            <a:endParaRPr lang="cs-CZ" sz="32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1520288"/>
              </p:ext>
            </p:extLst>
          </p:nvPr>
        </p:nvGraphicFramePr>
        <p:xfrm>
          <a:off x="1431887" y="2132856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Místo,</a:t>
                      </a:r>
                      <a:r>
                        <a:rPr lang="cs-CZ" sz="1400" kern="50" baseline="0" smtClean="0">
                          <a:effectLst/>
                        </a:rPr>
                        <a:t>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Česká republika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 dubna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Česká republika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rgbClr val="FFC000">
                        <a:alpha val="15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237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3600" dirty="0" smtClean="0"/>
              <a:t>ČESKÁ  REPUBLIKA  LEŽÍ  VE  STŘEDNÍ EVROPĚ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820912"/>
            <a:ext cx="6034617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1331640" y="1346051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Vnitrozemský stát obklopený 4 cizojazyčnými státy.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4416" y="4239672"/>
            <a:ext cx="13681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západě </a:t>
            </a:r>
            <a:r>
              <a:rPr lang="cs-CZ" sz="2400" b="1" dirty="0" smtClean="0"/>
              <a:t>Německo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7964" y="3670546"/>
            <a:ext cx="136815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severu </a:t>
            </a:r>
            <a:r>
              <a:rPr lang="cs-CZ" sz="2400" b="1" dirty="0" smtClean="0"/>
              <a:t>Polsko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61792" y="5120744"/>
            <a:ext cx="150378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jihu </a:t>
            </a:r>
            <a:r>
              <a:rPr lang="cs-CZ" sz="2400" b="1" dirty="0" smtClean="0"/>
              <a:t>Rakousko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4429004"/>
            <a:ext cx="15121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 východě </a:t>
            </a:r>
            <a:r>
              <a:rPr lang="cs-CZ" sz="2400" b="1" dirty="0" smtClean="0"/>
              <a:t>Slovensko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26272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ROZLOHA ČR : 78 867 km</a:t>
            </a:r>
            <a:r>
              <a:rPr lang="cs-CZ" baseline="30000" dirty="0" smtClean="0"/>
              <a:t>2</a:t>
            </a:r>
            <a:endParaRPr lang="cs-CZ" baseline="30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628800"/>
            <a:ext cx="7450144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669503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Nejníže položené místo je řeka Labe na odtoku u Hřenska.</a:t>
            </a:r>
            <a:endParaRPr lang="cs-CZ" dirty="0"/>
          </a:p>
        </p:txBody>
      </p:sp>
      <p:sp>
        <p:nvSpPr>
          <p:cNvPr id="9" name="Volný tvar 8"/>
          <p:cNvSpPr/>
          <p:nvPr/>
        </p:nvSpPr>
        <p:spPr>
          <a:xfrm>
            <a:off x="2871614" y="2043355"/>
            <a:ext cx="930399" cy="1144141"/>
          </a:xfrm>
          <a:custGeom>
            <a:avLst/>
            <a:gdLst>
              <a:gd name="connsiteX0" fmla="*/ 0 w 542925"/>
              <a:gd name="connsiteY0" fmla="*/ 0 h 648098"/>
              <a:gd name="connsiteX1" fmla="*/ 9525 w 542925"/>
              <a:gd name="connsiteY1" fmla="*/ 66675 h 648098"/>
              <a:gd name="connsiteX2" fmla="*/ 38100 w 542925"/>
              <a:gd name="connsiteY2" fmla="*/ 76200 h 648098"/>
              <a:gd name="connsiteX3" fmla="*/ 104775 w 542925"/>
              <a:gd name="connsiteY3" fmla="*/ 104775 h 648098"/>
              <a:gd name="connsiteX4" fmla="*/ 133350 w 542925"/>
              <a:gd name="connsiteY4" fmla="*/ 123825 h 648098"/>
              <a:gd name="connsiteX5" fmla="*/ 152400 w 542925"/>
              <a:gd name="connsiteY5" fmla="*/ 180975 h 648098"/>
              <a:gd name="connsiteX6" fmla="*/ 161925 w 542925"/>
              <a:gd name="connsiteY6" fmla="*/ 209550 h 648098"/>
              <a:gd name="connsiteX7" fmla="*/ 209550 w 542925"/>
              <a:gd name="connsiteY7" fmla="*/ 257175 h 648098"/>
              <a:gd name="connsiteX8" fmla="*/ 266700 w 542925"/>
              <a:gd name="connsiteY8" fmla="*/ 371475 h 648098"/>
              <a:gd name="connsiteX9" fmla="*/ 276225 w 542925"/>
              <a:gd name="connsiteY9" fmla="*/ 400050 h 648098"/>
              <a:gd name="connsiteX10" fmla="*/ 285750 w 542925"/>
              <a:gd name="connsiteY10" fmla="*/ 485775 h 648098"/>
              <a:gd name="connsiteX11" fmla="*/ 342900 w 542925"/>
              <a:gd name="connsiteY11" fmla="*/ 504825 h 648098"/>
              <a:gd name="connsiteX12" fmla="*/ 361950 w 542925"/>
              <a:gd name="connsiteY12" fmla="*/ 533400 h 648098"/>
              <a:gd name="connsiteX13" fmla="*/ 390525 w 542925"/>
              <a:gd name="connsiteY13" fmla="*/ 590550 h 648098"/>
              <a:gd name="connsiteX14" fmla="*/ 447675 w 542925"/>
              <a:gd name="connsiteY14" fmla="*/ 609600 h 648098"/>
              <a:gd name="connsiteX15" fmla="*/ 542925 w 542925"/>
              <a:gd name="connsiteY15" fmla="*/ 647700 h 648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2925" h="648098">
                <a:moveTo>
                  <a:pt x="0" y="0"/>
                </a:moveTo>
                <a:cubicBezTo>
                  <a:pt x="3175" y="22225"/>
                  <a:pt x="-515" y="46595"/>
                  <a:pt x="9525" y="66675"/>
                </a:cubicBezTo>
                <a:cubicBezTo>
                  <a:pt x="14015" y="75655"/>
                  <a:pt x="29120" y="71710"/>
                  <a:pt x="38100" y="76200"/>
                </a:cubicBezTo>
                <a:cubicBezTo>
                  <a:pt x="103879" y="109089"/>
                  <a:pt x="25481" y="84951"/>
                  <a:pt x="104775" y="104775"/>
                </a:cubicBezTo>
                <a:cubicBezTo>
                  <a:pt x="114300" y="111125"/>
                  <a:pt x="127283" y="114117"/>
                  <a:pt x="133350" y="123825"/>
                </a:cubicBezTo>
                <a:cubicBezTo>
                  <a:pt x="143993" y="140853"/>
                  <a:pt x="146050" y="161925"/>
                  <a:pt x="152400" y="180975"/>
                </a:cubicBezTo>
                <a:cubicBezTo>
                  <a:pt x="155575" y="190500"/>
                  <a:pt x="156356" y="201196"/>
                  <a:pt x="161925" y="209550"/>
                </a:cubicBezTo>
                <a:cubicBezTo>
                  <a:pt x="187325" y="247650"/>
                  <a:pt x="171450" y="231775"/>
                  <a:pt x="209550" y="257175"/>
                </a:cubicBezTo>
                <a:cubicBezTo>
                  <a:pt x="258789" y="331033"/>
                  <a:pt x="240410" y="292605"/>
                  <a:pt x="266700" y="371475"/>
                </a:cubicBezTo>
                <a:lnTo>
                  <a:pt x="276225" y="400050"/>
                </a:lnTo>
                <a:cubicBezTo>
                  <a:pt x="279400" y="428625"/>
                  <a:pt x="270314" y="461519"/>
                  <a:pt x="285750" y="485775"/>
                </a:cubicBezTo>
                <a:cubicBezTo>
                  <a:pt x="296531" y="502716"/>
                  <a:pt x="342900" y="504825"/>
                  <a:pt x="342900" y="504825"/>
                </a:cubicBezTo>
                <a:cubicBezTo>
                  <a:pt x="349250" y="514350"/>
                  <a:pt x="356830" y="523161"/>
                  <a:pt x="361950" y="533400"/>
                </a:cubicBezTo>
                <a:cubicBezTo>
                  <a:pt x="370914" y="551329"/>
                  <a:pt x="370672" y="578142"/>
                  <a:pt x="390525" y="590550"/>
                </a:cubicBezTo>
                <a:cubicBezTo>
                  <a:pt x="407553" y="601193"/>
                  <a:pt x="430967" y="598461"/>
                  <a:pt x="447675" y="609600"/>
                </a:cubicBezTo>
                <a:cubicBezTo>
                  <a:pt x="515392" y="654745"/>
                  <a:pt x="481930" y="647700"/>
                  <a:pt x="542925" y="647700"/>
                </a:cubicBezTo>
              </a:path>
            </a:pathLst>
          </a:cu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67198" y="2420888"/>
            <a:ext cx="129614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Hřensko </a:t>
            </a:r>
          </a:p>
          <a:p>
            <a:pPr algn="ctr"/>
            <a:r>
              <a:rPr lang="cs-CZ" b="1" dirty="0" smtClean="0"/>
              <a:t>115 m n.m.</a:t>
            </a:r>
            <a:endParaRPr lang="cs-CZ" b="1" dirty="0"/>
          </a:p>
        </p:txBody>
      </p:sp>
      <p:sp>
        <p:nvSpPr>
          <p:cNvPr id="10" name="Vývojový diagram: vyjmutí 9"/>
          <p:cNvSpPr/>
          <p:nvPr/>
        </p:nvSpPr>
        <p:spPr>
          <a:xfrm>
            <a:off x="4427984" y="2420887"/>
            <a:ext cx="144016" cy="446565"/>
          </a:xfrm>
          <a:prstGeom prst="flowChartExtra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307648"/>
            <a:ext cx="151216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/>
              <a:t>Sněžka</a:t>
            </a:r>
            <a:r>
              <a:rPr lang="cs-CZ" sz="1600" dirty="0" smtClean="0"/>
              <a:t> </a:t>
            </a:r>
          </a:p>
          <a:p>
            <a:pPr algn="ctr"/>
            <a:r>
              <a:rPr lang="cs-CZ" b="1" dirty="0" smtClean="0"/>
              <a:t>1602 m n. m.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368567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Nejvýše poležené místo je vrchol hory Sněžky.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67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5" grpId="0"/>
      <p:bldP spid="10" grpId="0" animBg="1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ČR – 1. leden 1993</a:t>
            </a:r>
          </a:p>
          <a:p>
            <a:endParaRPr lang="cs-CZ" dirty="0" smtClean="0"/>
          </a:p>
          <a:p>
            <a:r>
              <a:rPr lang="cs-CZ" dirty="0" smtClean="0"/>
              <a:t>Státní zřízení – parlamentní republika</a:t>
            </a:r>
          </a:p>
          <a:p>
            <a:endParaRPr lang="cs-CZ" dirty="0" smtClean="0"/>
          </a:p>
          <a:p>
            <a:r>
              <a:rPr lang="cs-CZ" dirty="0" smtClean="0"/>
              <a:t>Členění – 14 krajů (13 + </a:t>
            </a:r>
            <a:r>
              <a:rPr lang="cs-CZ" dirty="0" smtClean="0"/>
              <a:t>Hl. město </a:t>
            </a:r>
            <a:r>
              <a:rPr lang="cs-CZ" dirty="0" smtClean="0"/>
              <a:t>Praha)</a:t>
            </a:r>
          </a:p>
          <a:p>
            <a:endParaRPr lang="cs-CZ" dirty="0" smtClean="0"/>
          </a:p>
          <a:p>
            <a:r>
              <a:rPr lang="cs-CZ" dirty="0" smtClean="0"/>
              <a:t>Počet obyvatel – 10 532 770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69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800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Hlavní město Praha</a:t>
            </a:r>
            <a:br>
              <a:rPr lang="cs-CZ" dirty="0" smtClean="0"/>
            </a:br>
            <a:r>
              <a:rPr lang="cs-CZ" dirty="0" smtClean="0"/>
              <a:t>Počet obyvatel – 1 290 211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780" y="2060847"/>
            <a:ext cx="6537920" cy="426599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31640" y="2245513"/>
            <a:ext cx="326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Největší město České republiky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2791290"/>
            <a:ext cx="326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14. největší město Evropské unie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1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76671"/>
          </a:xfrm>
        </p:spPr>
        <p:txBody>
          <a:bodyPr/>
          <a:lstStyle/>
          <a:p>
            <a:r>
              <a:rPr lang="cs-CZ" dirty="0" smtClean="0"/>
              <a:t>Vlajka, státní barvy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348880"/>
            <a:ext cx="5826224" cy="3881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27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5328592" cy="67667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Velký státní znak – malý státní znak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205087"/>
            <a:ext cx="3379663" cy="4063723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827584" y="2780927"/>
            <a:ext cx="1584176" cy="676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ČECHY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79984" y="4620955"/>
            <a:ext cx="1584176" cy="676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SLEZSKO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516216" y="2933326"/>
            <a:ext cx="1800200" cy="676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MORAVA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516216" y="4599285"/>
            <a:ext cx="1584176" cy="6766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/>
              <a:t>ČECHY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5149" y="548680"/>
            <a:ext cx="1575545" cy="1921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25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3744416" cy="604663"/>
          </a:xfrm>
        </p:spPr>
        <p:txBody>
          <a:bodyPr>
            <a:normAutofit/>
          </a:bodyPr>
          <a:lstStyle/>
          <a:p>
            <a:r>
              <a:rPr lang="cs-CZ" dirty="0" smtClean="0"/>
              <a:t>Kde domov můj?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700808"/>
            <a:ext cx="4352553" cy="3993976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3645024"/>
            <a:ext cx="3744416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Hudba: Fr. Škroup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39552" y="2518017"/>
            <a:ext cx="3033852" cy="6046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Autor: J. K. Tyl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Czech_anthem.ogg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06960" y="50851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38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7269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prezidenta republiky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</p:spTree>
    <p:extLst>
      <p:ext uri="{BB962C8B-B14F-4D97-AF65-F5344CB8AC3E}">
        <p14:creationId xmlns:p14="http://schemas.microsoft.com/office/powerpoint/2010/main" val="353911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129" y="1600200"/>
            <a:ext cx="4563742" cy="4525963"/>
          </a:xfrm>
        </p:spPr>
      </p:pic>
    </p:spTree>
    <p:extLst>
      <p:ext uri="{BB962C8B-B14F-4D97-AF65-F5344CB8AC3E}">
        <p14:creationId xmlns:p14="http://schemas.microsoft.com/office/powerpoint/2010/main" val="82752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898776" cy="74867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Korunovační klenoty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607" y="2564904"/>
            <a:ext cx="3284065" cy="3289548"/>
          </a:xfrm>
          <a:prstGeom prst="rect">
            <a:avLst/>
          </a:prstGeo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0" y="1628800"/>
            <a:ext cx="3888432" cy="748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565523" y="1628800"/>
            <a:ext cx="3898776" cy="7486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Národní strom - Lípa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5523" y="2794643"/>
            <a:ext cx="4247760" cy="283007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094483" y="2566978"/>
            <a:ext cx="2808312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1. Svatováclavská koruna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2045" y="3129420"/>
            <a:ext cx="1083691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. Žezlo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2045" y="3852109"/>
            <a:ext cx="2808312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3. Královské jablko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2045" y="4509120"/>
            <a:ext cx="2808312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4. Korunovační plášť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181" y="5996513"/>
            <a:ext cx="8640960" cy="40011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Národní kulturní památka – uložena v Korunní komoře chrámu sv. Víta v Praze.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69149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Prezident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682752" cy="4493095"/>
          </a:xfrm>
        </p:spPr>
        <p:txBody>
          <a:bodyPr>
            <a:normAutofit/>
          </a:bodyPr>
          <a:lstStyle/>
          <a:p>
            <a:r>
              <a:rPr lang="cs-CZ" dirty="0" smtClean="0"/>
              <a:t>Václav Klaus</a:t>
            </a:r>
          </a:p>
          <a:p>
            <a:r>
              <a:rPr lang="cs-CZ" dirty="0" smtClean="0"/>
              <a:t>Ve funkci </a:t>
            </a:r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dirty="0" smtClean="0"/>
              <a:t>od 7</a:t>
            </a:r>
            <a:r>
              <a:rPr lang="cs-CZ" dirty="0" smtClean="0"/>
              <a:t>. března </a:t>
            </a:r>
            <a:r>
              <a:rPr lang="cs-CZ" dirty="0" smtClean="0"/>
              <a:t>2003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556792"/>
            <a:ext cx="3194797" cy="4725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96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968552"/>
          </a:xfrm>
        </p:spPr>
        <p:txBody>
          <a:bodyPr>
            <a:normAutofit fontScale="32500" lnSpcReduction="20000"/>
          </a:bodyPr>
          <a:lstStyle/>
          <a:p>
            <a:r>
              <a:rPr lang="en-US" sz="3700" dirty="0"/>
              <a:t>1. </a:t>
            </a:r>
            <a:r>
              <a:rPr lang="en-US" sz="3700" dirty="0" err="1"/>
              <a:t>Soubor:Coat</a:t>
            </a:r>
            <a:r>
              <a:rPr lang="en-US" sz="3700" dirty="0"/>
              <a:t> of arms of the Czech </a:t>
            </a:r>
            <a:r>
              <a:rPr lang="en-US" sz="3700" dirty="0" err="1"/>
              <a:t>Republic.svg</a:t>
            </a:r>
            <a:r>
              <a:rPr lang="en-US" sz="3700" dirty="0"/>
              <a:t>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http://cs.wikipedia.org/wiki/Soubor:Coat_of_arms_of_the_Czech_Republic.svg &gt;. </a:t>
            </a:r>
            <a:endParaRPr lang="cs-CZ" sz="3700" dirty="0"/>
          </a:p>
          <a:p>
            <a:r>
              <a:rPr lang="en-US" sz="3700" dirty="0"/>
              <a:t>2. </a:t>
            </a:r>
            <a:r>
              <a:rPr lang="en-US" sz="3700" dirty="0" err="1"/>
              <a:t>Soubor:Czech</a:t>
            </a:r>
            <a:r>
              <a:rPr lang="en-US" sz="3700" dirty="0"/>
              <a:t> crown Scheiwl.png.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http://cs.wikipedia.org/wiki/Soubor:Czech_crown_Scheiwl.png &gt;. </a:t>
            </a:r>
            <a:endParaRPr lang="cs-CZ" sz="3700" dirty="0"/>
          </a:p>
          <a:p>
            <a:r>
              <a:rPr lang="en-US" sz="3700" dirty="0"/>
              <a:t>3. </a:t>
            </a:r>
            <a:r>
              <a:rPr lang="en-US" sz="3700" dirty="0" err="1"/>
              <a:t>Soubor:EU</a:t>
            </a:r>
            <a:r>
              <a:rPr lang="en-US" sz="3700" dirty="0"/>
              <a:t> location CZE.png.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http://cs.wikipedia.org/wiki/Soubor:EU_location_CZE.png &gt;. </a:t>
            </a:r>
            <a:endParaRPr lang="cs-CZ" sz="3700" dirty="0"/>
          </a:p>
          <a:p>
            <a:r>
              <a:rPr lang="en-US" sz="3700" dirty="0"/>
              <a:t>4. </a:t>
            </a:r>
            <a:r>
              <a:rPr lang="en-US" sz="3700" dirty="0" err="1"/>
              <a:t>Soubor:Flag</a:t>
            </a:r>
            <a:r>
              <a:rPr lang="en-US" sz="3700" dirty="0"/>
              <a:t> of the Czech </a:t>
            </a:r>
            <a:r>
              <a:rPr lang="en-US" sz="3700" dirty="0" err="1"/>
              <a:t>Republic.svg</a:t>
            </a:r>
            <a:r>
              <a:rPr lang="en-US" sz="3700" dirty="0"/>
              <a:t>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http://cs.wikipedia.org/wiki/Soubor:Flag_of_the_Czech_Republic.svg &gt;. </a:t>
            </a:r>
            <a:endParaRPr lang="cs-CZ" sz="3700" dirty="0"/>
          </a:p>
          <a:p>
            <a:r>
              <a:rPr lang="en-US" sz="3700" dirty="0"/>
              <a:t>5. </a:t>
            </a:r>
            <a:r>
              <a:rPr lang="en-US" sz="3700" dirty="0" err="1"/>
              <a:t>Soubor:Flag</a:t>
            </a:r>
            <a:r>
              <a:rPr lang="en-US" sz="3700" dirty="0"/>
              <a:t> of the president of the Czech </a:t>
            </a:r>
            <a:r>
              <a:rPr lang="en-US" sz="3700" dirty="0" err="1"/>
              <a:t>Republic.svg</a:t>
            </a:r>
            <a:r>
              <a:rPr lang="en-US" sz="3700" dirty="0"/>
              <a:t>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http://cs.wikipedia.org/wiki/Soubor:Flag_of_the_president_of_the_Czech_Republic.svg &gt;. </a:t>
            </a:r>
            <a:endParaRPr lang="cs-CZ" sz="3700" dirty="0"/>
          </a:p>
          <a:p>
            <a:r>
              <a:rPr lang="en-US" sz="3700" dirty="0"/>
              <a:t>6. </a:t>
            </a:r>
            <a:r>
              <a:rPr lang="en-US" sz="3700" dirty="0" err="1"/>
              <a:t>Soubor:Hradschin</a:t>
            </a:r>
            <a:r>
              <a:rPr lang="en-US" sz="3700" dirty="0"/>
              <a:t> Prag.jpg.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http://cs.wikipedia.org/wiki/Soubor:Hradschin_Prag.jpg &gt;. </a:t>
            </a:r>
            <a:endParaRPr lang="cs-CZ" sz="3700" dirty="0"/>
          </a:p>
          <a:p>
            <a:r>
              <a:rPr lang="en-US" sz="3700" dirty="0"/>
              <a:t>7. </a:t>
            </a:r>
            <a:r>
              <a:rPr lang="en-US" sz="3700" dirty="0" err="1"/>
              <a:t>Soubor:Lime</a:t>
            </a:r>
            <a:r>
              <a:rPr lang="en-US" sz="3700" dirty="0"/>
              <a:t> tree.jpg.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http://cs.wikipedia.org/wiki/Soubor:Lime_tree.jpg &gt;. </a:t>
            </a:r>
            <a:endParaRPr lang="cs-CZ" sz="3700" dirty="0"/>
          </a:p>
          <a:p>
            <a:r>
              <a:rPr lang="en-US" sz="3700" dirty="0"/>
              <a:t>8. </a:t>
            </a:r>
            <a:r>
              <a:rPr lang="en-US" sz="3700" dirty="0" err="1"/>
              <a:t>Soubor:Relief</a:t>
            </a:r>
            <a:r>
              <a:rPr lang="en-US" sz="3700" dirty="0"/>
              <a:t> Map of Czech Republic.png.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http://cs.wikipedia.org/wiki/Soubor:Relief_Map_of_Czech_Republic.png &gt;. </a:t>
            </a:r>
            <a:endParaRPr lang="cs-CZ" sz="3700" dirty="0"/>
          </a:p>
          <a:p>
            <a:r>
              <a:rPr lang="en-US" sz="3700" dirty="0"/>
              <a:t>9. </a:t>
            </a:r>
            <a:r>
              <a:rPr lang="en-US" sz="3700" dirty="0" err="1"/>
              <a:t>Soubor:Seal</a:t>
            </a:r>
            <a:r>
              <a:rPr lang="en-US" sz="3700" dirty="0"/>
              <a:t> of the Czech Republic.png.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http://cs.wikipedia.org/wiki/Soubor:Seal_of_the_Czech_Republic.png &gt;. </a:t>
            </a:r>
            <a:endParaRPr lang="cs-CZ" sz="3700" dirty="0"/>
          </a:p>
          <a:p>
            <a:r>
              <a:rPr lang="en-US" sz="3700" dirty="0"/>
              <a:t>10. </a:t>
            </a:r>
            <a:r>
              <a:rPr lang="en-US" sz="3700" dirty="0" err="1"/>
              <a:t>Soubor:Skroup-Anthem.jpg</a:t>
            </a:r>
            <a:r>
              <a:rPr lang="en-US" sz="3700" dirty="0"/>
              <a:t>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http://cs.wikipedia.org/wiki/Soubor:Skroup-Anthem.jpg &gt;. </a:t>
            </a:r>
            <a:endParaRPr lang="cs-CZ" sz="3700" dirty="0"/>
          </a:p>
          <a:p>
            <a:r>
              <a:rPr lang="en-US" sz="3700" dirty="0"/>
              <a:t>11. </a:t>
            </a:r>
            <a:r>
              <a:rPr lang="en-US" sz="3700" dirty="0" err="1"/>
              <a:t>Soubor:Small</a:t>
            </a:r>
            <a:r>
              <a:rPr lang="en-US" sz="3700" dirty="0"/>
              <a:t> coat of arms of the Czech </a:t>
            </a:r>
            <a:r>
              <a:rPr lang="en-US" sz="3700" dirty="0" err="1"/>
              <a:t>Republic.svg</a:t>
            </a:r>
            <a:r>
              <a:rPr lang="en-US" sz="3700" dirty="0"/>
              <a:t>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http://cs.wikipedia.org/wiki/Soubor:Small_coat_of_arms_of_the_Czech_Republic.svg &gt;. </a:t>
            </a:r>
            <a:endParaRPr lang="cs-CZ" sz="3700" dirty="0"/>
          </a:p>
          <a:p>
            <a:r>
              <a:rPr lang="en-US" sz="3700" dirty="0"/>
              <a:t>12. </a:t>
            </a:r>
            <a:r>
              <a:rPr lang="en-US" sz="3700" dirty="0" err="1"/>
              <a:t>Soubor:Vaclav</a:t>
            </a:r>
            <a:r>
              <a:rPr lang="en-US" sz="3700" dirty="0"/>
              <a:t> Klaus headshot.jpg. In </a:t>
            </a:r>
            <a:r>
              <a:rPr lang="en-US" sz="3700" i="1" dirty="0"/>
              <a:t>Wikipedia : the free encyclopedia</a:t>
            </a:r>
            <a:r>
              <a:rPr lang="en-US" sz="3700" dirty="0"/>
              <a:t> [online]. St. Petersburg (Florida) : Wikipedia Foundation,  [cit. </a:t>
            </a:r>
            <a:r>
              <a:rPr lang="en-US" sz="3700" dirty="0" smtClean="0"/>
              <a:t>2011-</a:t>
            </a:r>
            <a:r>
              <a:rPr lang="cs-CZ" sz="3700" dirty="0" smtClean="0"/>
              <a:t>04</a:t>
            </a:r>
            <a:r>
              <a:rPr lang="en-US" sz="3700" dirty="0" smtClean="0"/>
              <a:t>-</a:t>
            </a:r>
            <a:r>
              <a:rPr lang="cs-CZ" sz="3700" dirty="0" smtClean="0"/>
              <a:t>07</a:t>
            </a:r>
            <a:r>
              <a:rPr lang="en-US" sz="3700" dirty="0" smtClean="0"/>
              <a:t>]. </a:t>
            </a:r>
            <a:r>
              <a:rPr lang="en-US" sz="3700" dirty="0" err="1"/>
              <a:t>Dostupné</a:t>
            </a:r>
            <a:r>
              <a:rPr lang="en-US" sz="3700" dirty="0"/>
              <a:t> z WWW: &lt; http://cs.wikipedia.org/wiki/Soubor:Vaclav_Klaus_headshot.jpg </a:t>
            </a:r>
            <a:r>
              <a:rPr lang="en-US" dirty="0"/>
              <a:t>&gt;.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66436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258</Words>
  <Application>Microsoft Office PowerPoint</Application>
  <PresentationFormat>Předvádění na obrazovce (4:3)</PresentationFormat>
  <Paragraphs>85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ČESKÁ  REPUBLIKA  LEŽÍ  VE  STŘEDNÍ EVROPĚ</vt:lpstr>
      <vt:lpstr>ROZLOHA ČR : 78 867 km2</vt:lpstr>
      <vt:lpstr>Česká republika</vt:lpstr>
      <vt:lpstr>Hlavní město Praha Počet obyvatel – 1 290 211</vt:lpstr>
      <vt:lpstr>Státní symboly</vt:lpstr>
      <vt:lpstr>Státní symboly</vt:lpstr>
      <vt:lpstr>Státní hymna</vt:lpstr>
      <vt:lpstr>Vlajka prezidenta republiky</vt:lpstr>
      <vt:lpstr>Státní pečeť</vt:lpstr>
      <vt:lpstr>Ostatní státní symboly</vt:lpstr>
      <vt:lpstr>Prezident České republiky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Dana Málková</dc:creator>
  <cp:lastModifiedBy>Učitel</cp:lastModifiedBy>
  <cp:revision>37</cp:revision>
  <dcterms:created xsi:type="dcterms:W3CDTF">2011-08-11T19:36:13Z</dcterms:created>
  <dcterms:modified xsi:type="dcterms:W3CDTF">2012-03-27T17:36:11Z</dcterms:modified>
</cp:coreProperties>
</file>