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416347"/>
              </p:ext>
            </p:extLst>
          </p:nvPr>
        </p:nvGraphicFramePr>
        <p:xfrm>
          <a:off x="971600" y="1988840"/>
          <a:ext cx="7115047" cy="399637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VY_32_INOVACE_mix1_fyz04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fyz04_gravitacni_pole.zip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gravitačního pole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Gravitační pole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učiva gravitačního pole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gravitace, gravitační zákon, gravitační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pole, tíha, vrh tělesa, kosmická rychlost, Keplerovy zákony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29. 1.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2014, SFYZ (3. roč. + O7)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Mechanika – gravitační pole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40423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Gravitační pole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Mechanika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2800" b="1" dirty="0" smtClean="0"/>
              <a:t>Gravitace, gravitační pole</a:t>
            </a:r>
          </a:p>
          <a:p>
            <a:r>
              <a:rPr lang="cs-CZ" sz="2800" b="1" dirty="0" smtClean="0"/>
              <a:t>Centrální a homogenní  gravitační pole</a:t>
            </a:r>
          </a:p>
          <a:p>
            <a:r>
              <a:rPr lang="cs-CZ" sz="2800" b="1" dirty="0" smtClean="0"/>
              <a:t>Newtonův gravitační zákon</a:t>
            </a:r>
          </a:p>
          <a:p>
            <a:r>
              <a:rPr lang="cs-CZ" sz="2800" b="1" dirty="0" smtClean="0"/>
              <a:t>Tíhové pole</a:t>
            </a:r>
          </a:p>
          <a:p>
            <a:r>
              <a:rPr lang="cs-CZ" sz="2800" b="1" dirty="0" smtClean="0"/>
              <a:t>Pohyb tělesa v homogenním tíhovém poli Země (vrh)</a:t>
            </a:r>
          </a:p>
          <a:p>
            <a:r>
              <a:rPr lang="cs-CZ" sz="2800" b="1" dirty="0" smtClean="0"/>
              <a:t>Pohyb tělesa v centrálním gravitačním poli Země</a:t>
            </a:r>
          </a:p>
          <a:p>
            <a:r>
              <a:rPr lang="cs-CZ" sz="2800" b="1" dirty="0" smtClean="0"/>
              <a:t>Kruhová, první kosmická, parabolická (úniková), druhá kosmická rychlost</a:t>
            </a:r>
          </a:p>
          <a:p>
            <a:r>
              <a:rPr lang="cs-CZ" sz="2800" b="1" dirty="0" smtClean="0"/>
              <a:t>Perigeum, apogeum, </a:t>
            </a:r>
            <a:r>
              <a:rPr lang="cs-CZ" sz="2800" b="1" dirty="0" err="1" smtClean="0"/>
              <a:t>perihelium</a:t>
            </a:r>
            <a:r>
              <a:rPr lang="cs-CZ" sz="2800" b="1" dirty="0" smtClean="0"/>
              <a:t>, afélium, astronomická jednotka</a:t>
            </a:r>
          </a:p>
          <a:p>
            <a:r>
              <a:rPr lang="cs-CZ" sz="2800" b="1" dirty="0" err="1" smtClean="0"/>
              <a:t>Keplerovy</a:t>
            </a:r>
            <a:r>
              <a:rPr lang="cs-CZ" sz="2800" b="1" dirty="0" smtClean="0"/>
              <a:t> zákony o pohybu planet</a:t>
            </a:r>
          </a:p>
          <a:p>
            <a:endParaRPr lang="cs-CZ" b="1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Gravitační síla			</a:t>
            </a:r>
            <a:r>
              <a:rPr lang="cs-CZ" sz="2400" b="1" i="1" dirty="0" smtClean="0"/>
              <a:t>F</a:t>
            </a:r>
            <a:r>
              <a:rPr lang="cs-CZ" sz="2400" i="1" baseline="-18000" dirty="0" smtClean="0"/>
              <a:t>g</a:t>
            </a:r>
            <a:endParaRPr lang="cs-CZ" sz="2400" baseline="-18000" dirty="0" smtClean="0"/>
          </a:p>
          <a:p>
            <a:r>
              <a:rPr lang="cs-CZ" sz="2400" b="1" dirty="0" smtClean="0"/>
              <a:t>Gravitační konstanta		</a:t>
            </a:r>
            <a:r>
              <a:rPr lang="cs-CZ" sz="2400" i="1" dirty="0" smtClean="0">
                <a:latin typeface="Garamond" pitchFamily="18" charset="0"/>
              </a:rPr>
              <a:t>κ</a:t>
            </a:r>
            <a:r>
              <a:rPr lang="cs-CZ" sz="2400" dirty="0" smtClean="0"/>
              <a:t> (</a:t>
            </a:r>
            <a:r>
              <a:rPr lang="cs-CZ" sz="2400" i="1" dirty="0" smtClean="0"/>
              <a:t>G</a:t>
            </a:r>
            <a:r>
              <a:rPr lang="cs-CZ" sz="2400" dirty="0" smtClean="0"/>
              <a:t>)</a:t>
            </a:r>
            <a:r>
              <a:rPr lang="cs-CZ" sz="2400" i="1" dirty="0" smtClean="0"/>
              <a:t>	 </a:t>
            </a:r>
            <a:r>
              <a:rPr lang="cs-CZ" sz="2400" i="1" dirty="0" smtClean="0">
                <a:latin typeface="Garamond" pitchFamily="18" charset="0"/>
              </a:rPr>
              <a:t>κ</a:t>
            </a:r>
            <a:r>
              <a:rPr lang="cs-CZ" sz="1800" dirty="0" smtClean="0"/>
              <a:t> = 6,67. 10</a:t>
            </a:r>
            <a:r>
              <a:rPr lang="cs-CZ" sz="1800" baseline="30000" dirty="0" smtClean="0"/>
              <a:t>-11</a:t>
            </a:r>
            <a:r>
              <a:rPr lang="cs-CZ" sz="1800" dirty="0" smtClean="0"/>
              <a:t>N.m</a:t>
            </a:r>
            <a:r>
              <a:rPr lang="cs-CZ" sz="1800" baseline="30000" dirty="0" smtClean="0"/>
              <a:t>2</a:t>
            </a:r>
            <a:r>
              <a:rPr lang="cs-CZ" sz="1800" dirty="0" smtClean="0"/>
              <a:t>.kg</a:t>
            </a:r>
            <a:r>
              <a:rPr lang="cs-CZ" sz="1800" baseline="30000" dirty="0" smtClean="0"/>
              <a:t>-2</a:t>
            </a:r>
          </a:p>
          <a:p>
            <a:r>
              <a:rPr lang="cs-CZ" sz="2400" b="1" dirty="0" smtClean="0"/>
              <a:t>Gravitační zrychlení		</a:t>
            </a:r>
            <a:r>
              <a:rPr lang="cs-CZ" sz="2400" b="1" i="1" dirty="0" err="1" smtClean="0"/>
              <a:t>a</a:t>
            </a:r>
            <a:r>
              <a:rPr lang="cs-CZ" sz="2400" i="1" baseline="-18000" dirty="0" err="1" smtClean="0"/>
              <a:t>g</a:t>
            </a:r>
            <a:endParaRPr lang="cs-CZ" sz="2400" baseline="-18000" dirty="0" smtClean="0"/>
          </a:p>
          <a:p>
            <a:r>
              <a:rPr lang="cs-CZ" sz="2400" b="1" dirty="0" smtClean="0"/>
              <a:t>Tíhová síla			</a:t>
            </a:r>
            <a:r>
              <a:rPr lang="cs-CZ" sz="2400" b="1" i="1" dirty="0" smtClean="0"/>
              <a:t>F</a:t>
            </a:r>
            <a:r>
              <a:rPr lang="cs-CZ" sz="2400" i="1" baseline="-25000" dirty="0" smtClean="0"/>
              <a:t>G</a:t>
            </a:r>
            <a:endParaRPr lang="cs-CZ" sz="2400" baseline="-25000" dirty="0" smtClean="0"/>
          </a:p>
          <a:p>
            <a:r>
              <a:rPr lang="cs-CZ" sz="2400" b="1" dirty="0" smtClean="0"/>
              <a:t>Tíha tělesa</a:t>
            </a:r>
            <a:r>
              <a:rPr lang="cs-CZ" sz="2400" dirty="0" smtClean="0"/>
              <a:t>			</a:t>
            </a:r>
            <a:r>
              <a:rPr lang="cs-CZ" sz="2400" b="1" i="1" dirty="0" smtClean="0"/>
              <a:t>G</a:t>
            </a:r>
            <a:endParaRPr lang="cs-CZ" sz="2400" dirty="0" smtClean="0"/>
          </a:p>
          <a:p>
            <a:r>
              <a:rPr lang="cs-CZ" sz="2400" b="1" dirty="0" smtClean="0"/>
              <a:t>Počáteční rychlost vrhu	</a:t>
            </a:r>
            <a:r>
              <a:rPr lang="cs-CZ" sz="2400" b="1" i="1" dirty="0" smtClean="0"/>
              <a:t>v</a:t>
            </a:r>
            <a:r>
              <a:rPr lang="cs-CZ" sz="2400" i="1" baseline="-25000" dirty="0" smtClean="0"/>
              <a:t>0</a:t>
            </a:r>
            <a:endParaRPr lang="cs-CZ" sz="2400" baseline="30000" dirty="0" smtClean="0"/>
          </a:p>
          <a:p>
            <a:r>
              <a:rPr lang="cs-CZ" sz="2400" b="1" dirty="0" smtClean="0"/>
              <a:t>Elevační úhel			</a:t>
            </a:r>
            <a:r>
              <a:rPr lang="el-GR" sz="2400" i="1" dirty="0" smtClean="0">
                <a:sym typeface="Symbol"/>
              </a:rPr>
              <a:t>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sym typeface="Symbol"/>
              </a:rPr>
              <a:t>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°</a:t>
            </a:r>
            <a:endParaRPr lang="cs-CZ" sz="2400" dirty="0" smtClean="0"/>
          </a:p>
          <a:p>
            <a:r>
              <a:rPr lang="cs-CZ" sz="2400" b="1" dirty="0" smtClean="0"/>
              <a:t>Výška a délka vrhu	</a:t>
            </a:r>
            <a:r>
              <a:rPr lang="cs-CZ" sz="2400" dirty="0" smtClean="0"/>
              <a:t>	</a:t>
            </a:r>
            <a:r>
              <a:rPr lang="cs-CZ" sz="2400" i="1" dirty="0" smtClean="0"/>
              <a:t>h</a:t>
            </a:r>
            <a:r>
              <a:rPr lang="cs-CZ" sz="2400" dirty="0" smtClean="0"/>
              <a:t>, </a:t>
            </a:r>
            <a:r>
              <a:rPr lang="cs-CZ" sz="2400" i="1" dirty="0" smtClean="0"/>
              <a:t>d</a:t>
            </a:r>
          </a:p>
          <a:p>
            <a:r>
              <a:rPr lang="cs-CZ" sz="2400" b="1" dirty="0" smtClean="0"/>
              <a:t>Kruhová rychlost</a:t>
            </a:r>
            <a:r>
              <a:rPr lang="cs-CZ" sz="2400" dirty="0" smtClean="0"/>
              <a:t>		</a:t>
            </a:r>
            <a:r>
              <a:rPr lang="cs-CZ" sz="2400" i="1" dirty="0" err="1" smtClean="0"/>
              <a:t>v</a:t>
            </a:r>
            <a:r>
              <a:rPr lang="cs-CZ" sz="2400" i="1" baseline="-25000" dirty="0" err="1" smtClean="0"/>
              <a:t>k</a:t>
            </a:r>
            <a:endParaRPr lang="cs-CZ" sz="2400" dirty="0" smtClean="0"/>
          </a:p>
          <a:p>
            <a:r>
              <a:rPr lang="cs-CZ" sz="2400" b="1" dirty="0" smtClean="0"/>
              <a:t>Parabolická rychlost	</a:t>
            </a:r>
            <a:r>
              <a:rPr lang="cs-CZ" sz="2400" dirty="0" smtClean="0"/>
              <a:t>	</a:t>
            </a:r>
            <a:r>
              <a:rPr lang="cs-CZ" sz="2400" i="1" dirty="0" err="1" smtClean="0"/>
              <a:t>v</a:t>
            </a:r>
            <a:r>
              <a:rPr lang="cs-CZ" sz="2400" i="1" baseline="-25000" dirty="0" err="1" smtClean="0"/>
              <a:t>p</a:t>
            </a:r>
            <a:endParaRPr lang="cs-CZ" sz="2400" dirty="0" smtClean="0"/>
          </a:p>
          <a:p>
            <a:r>
              <a:rPr lang="cs-CZ" sz="2400" b="1" dirty="0" smtClean="0"/>
              <a:t>Oběžná doba planety</a:t>
            </a:r>
            <a:r>
              <a:rPr lang="cs-CZ" sz="2400" dirty="0" smtClean="0"/>
              <a:t>		</a:t>
            </a:r>
            <a:r>
              <a:rPr lang="cs-CZ" sz="2400" i="1" dirty="0" smtClean="0"/>
              <a:t>T</a:t>
            </a:r>
          </a:p>
          <a:p>
            <a:r>
              <a:rPr lang="cs-CZ" sz="2400" b="1" dirty="0" smtClean="0"/>
              <a:t>Délka hlavní poloosy</a:t>
            </a:r>
            <a:r>
              <a:rPr lang="cs-CZ" sz="2400" dirty="0" smtClean="0"/>
              <a:t>		</a:t>
            </a:r>
            <a:r>
              <a:rPr lang="cs-CZ" sz="2400" i="1" dirty="0" smtClean="0"/>
              <a:t>a</a:t>
            </a:r>
            <a:endParaRPr lang="cs-CZ" sz="2400" b="1" i="1" baseline="-25000" dirty="0" smtClean="0"/>
          </a:p>
          <a:p>
            <a:endParaRPr lang="cs-CZ" sz="24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veličiny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vztahy</a:t>
            </a:r>
            <a:endParaRPr lang="cs-CZ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748333"/>
              </p:ext>
            </p:extLst>
          </p:nvPr>
        </p:nvGraphicFramePr>
        <p:xfrm>
          <a:off x="2843808" y="1412776"/>
          <a:ext cx="9906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6" name="Rovnice" r:id="rId3" imgW="761669" imgH="393529" progId="Equation.3">
                  <p:embed/>
                </p:oleObj>
              </mc:Choice>
              <mc:Fallback>
                <p:oleObj name="Rovnice" r:id="rId3" imgW="761669" imgH="393529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412776"/>
                        <a:ext cx="9906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843808" y="1988840"/>
          <a:ext cx="8096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name="Rovnice" r:id="rId5" imgW="622030" imgH="393529" progId="Equation.3">
                  <p:embed/>
                </p:oleObj>
              </mc:Choice>
              <mc:Fallback>
                <p:oleObj name="Rovnice" r:id="rId5" imgW="622030" imgH="393529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988840"/>
                        <a:ext cx="809625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843808" y="2636912"/>
          <a:ext cx="8921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8" name="Rovnice" r:id="rId7" imgW="685800" imgH="254000" progId="Equation.3">
                  <p:embed/>
                </p:oleObj>
              </mc:Choice>
              <mc:Fallback>
                <p:oleObj name="Rovnice" r:id="rId7" imgW="685800" imgH="2540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636912"/>
                        <a:ext cx="892175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2843808" y="3140968"/>
          <a:ext cx="24098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9" name="Rovnice" r:id="rId9" imgW="1854200" imgH="241300" progId="Equation.3">
                  <p:embed/>
                </p:oleObj>
              </mc:Choice>
              <mc:Fallback>
                <p:oleObj name="Rovnice" r:id="rId9" imgW="1854200" imgH="2413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140968"/>
                        <a:ext cx="2409825" cy="312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843808" y="3573016"/>
          <a:ext cx="25733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0" name="Rovnice" r:id="rId11" imgW="1981200" imgH="241300" progId="Equation.3">
                  <p:embed/>
                </p:oleObj>
              </mc:Choice>
              <mc:Fallback>
                <p:oleObj name="Rovnice" r:id="rId11" imgW="1981200" imgH="2413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573016"/>
                        <a:ext cx="2573338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2843808" y="4005064"/>
          <a:ext cx="235743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1" name="Rovnice" r:id="rId13" imgW="1815312" imgH="444307" progId="Equation.3">
                  <p:embed/>
                </p:oleObj>
              </mc:Choice>
              <mc:Fallback>
                <p:oleObj name="Rovnice" r:id="rId13" imgW="1815312" imgH="444307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05064"/>
                        <a:ext cx="2357438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843808" y="4653136"/>
          <a:ext cx="2789237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Rovnice" r:id="rId15" imgW="2146300" imgH="482600" progId="Equation.3">
                  <p:embed/>
                </p:oleObj>
              </mc:Choice>
              <mc:Fallback>
                <p:oleObj name="Rovnice" r:id="rId15" imgW="2146300" imgH="4826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653136"/>
                        <a:ext cx="2789237" cy="627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843808" y="5373216"/>
          <a:ext cx="69373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Rovnice" r:id="rId17" imgW="533169" imgH="457002" progId="Equation.3">
                  <p:embed/>
                </p:oleObj>
              </mc:Choice>
              <mc:Fallback>
                <p:oleObj name="Rovnice" r:id="rId17" imgW="533169" imgH="457002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373216"/>
                        <a:ext cx="693737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Bednařík, M.; Široká, M.: Fyzika pro gymnázia – Mechanika, </a:t>
            </a:r>
            <a:r>
              <a:rPr lang="cs-CZ" dirty="0" err="1" smtClean="0"/>
              <a:t>Prometheus</a:t>
            </a:r>
            <a:r>
              <a:rPr lang="cs-CZ" dirty="0" smtClean="0"/>
              <a:t> Praha, 2010, ISBN 978-80-7196-382-0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</Template>
  <TotalTime>984</TotalTime>
  <Words>274</Words>
  <Application>Microsoft Office PowerPoint</Application>
  <PresentationFormat>Předvádění na obrazovce (4:3)</PresentationFormat>
  <Paragraphs>62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Motiv</vt:lpstr>
      <vt:lpstr>Rovnice</vt:lpstr>
      <vt:lpstr>Prezentace aplikace PowerPoint</vt:lpstr>
      <vt:lpstr>Mechanika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2013-02-17T13:31:13Z</dcterms:created>
  <dcterms:modified xsi:type="dcterms:W3CDTF">2014-02-03T19:56:23Z</dcterms:modified>
</cp:coreProperties>
</file>