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1" r:id="rId8"/>
    <p:sldId id="264" r:id="rId9"/>
    <p:sldId id="265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FF66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361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966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392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21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3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89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971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08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044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0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98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FF000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72839-B8E1-4E7A-8256-7B80D31C3463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D1917-DF67-47BE-BEC8-CD8C42917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380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5654" y="305361"/>
            <a:ext cx="45408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NĚMECKO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78814" y="414908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VY_32_INOVACE_06-25</a:t>
            </a:r>
            <a:endParaRPr lang="cs-CZ" sz="32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387874"/>
              </p:ext>
            </p:extLst>
          </p:nvPr>
        </p:nvGraphicFramePr>
        <p:xfrm>
          <a:off x="1431887" y="1794922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</a:t>
                      </a:r>
                      <a:r>
                        <a:rPr lang="cs-CZ" sz="1400" kern="50" baseline="0" dirty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července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 Německo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76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342" y="1349604"/>
            <a:ext cx="5316998" cy="531699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228917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Oficiální název – </a:t>
            </a:r>
          </a:p>
          <a:p>
            <a:pPr algn="ctr"/>
            <a:r>
              <a:rPr lang="cs-CZ" sz="4000" dirty="0" smtClean="0"/>
              <a:t>SPOLKOVÁ REPUBLIKA NĚMECKO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4852610"/>
            <a:ext cx="1368152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Česká republika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306135"/>
            <a:ext cx="136815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Dánsko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07833" y="5835605"/>
            <a:ext cx="163565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Rakousko Švýcarsko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2636912"/>
            <a:ext cx="1368152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Polská republika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61517" y="2636911"/>
            <a:ext cx="163565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Francie, BENELUX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55876" y="2799816"/>
            <a:ext cx="2592288" cy="2062103"/>
          </a:xfrm>
          <a:prstGeom prst="rect">
            <a:avLst/>
          </a:prstGeom>
          <a:solidFill>
            <a:srgbClr val="FFFF00">
              <a:alpha val="3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Německo má 9 sousedů – nejvíce v Evropě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076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/>
              <a:t>Německo – rozloha 357 029 km</a:t>
            </a:r>
            <a:r>
              <a:rPr lang="cs-CZ" baseline="30000" dirty="0"/>
              <a:t>2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556792"/>
            <a:ext cx="4824536" cy="482453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2679771" y="959316"/>
            <a:ext cx="3642531" cy="584775"/>
          </a:xfrm>
          <a:prstGeom prst="rect">
            <a:avLst/>
          </a:prstGeom>
          <a:solidFill>
            <a:srgbClr val="FFFF00">
              <a:alpha val="48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16 spolkových zemí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3525054" y="3413212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501036" y="5265204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324745" y="5445224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707124" y="4142474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887144" y="4706597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04765" y="4526577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985810" y="4193303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167808" y="3978696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707124" y="3429000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355976" y="3609020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167808" y="3233192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807768" y="2693132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324745" y="2873152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810255" y="2466528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004048" y="2013792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06008" y="1769604"/>
            <a:ext cx="360040" cy="36004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56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264968"/>
            <a:ext cx="41764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SPOLKOVÉ ZEMĚ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342" y="1349604"/>
            <a:ext cx="5316998" cy="531699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50991" y="2132855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Sasko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8481" y="2132856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Hlavní město - Berlín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7453" y="2780927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Durynsko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8482" y="2780928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Šlesvicko-Holštýnsko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3849" y="3381427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Hesensko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53849" y="3891526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Porýní-Falc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7454" y="4469768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Severní Porýní-Vestfálsko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99378" y="5085183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Sársko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93521" y="5661247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Bádensko-</a:t>
            </a:r>
            <a:r>
              <a:rPr lang="cs-CZ" sz="2400" dirty="0" err="1" smtClean="0"/>
              <a:t>Wurttembersko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94950" y="6204937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Bavorsko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8483" y="3381428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Hamburk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4404" y="3926951"/>
            <a:ext cx="3930563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Meklenbursko-Přední Pomořansko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403" y="4509120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Brémy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4404" y="5085184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Dolní Sasko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8485" y="5661248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Braniborsko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8486" y="6194230"/>
            <a:ext cx="393056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Sasko-Anhaltsko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577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BERLÍN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1108095"/>
            <a:ext cx="5108152" cy="584775"/>
          </a:xfrm>
          <a:prstGeom prst="rect">
            <a:avLst/>
          </a:prstGeom>
          <a:solidFill>
            <a:srgbClr val="FFFF00">
              <a:alpha val="48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Spolková země - Hlavní město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79847"/>
            <a:ext cx="2659750" cy="4364905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079847"/>
            <a:ext cx="3810000" cy="2286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063398" y="4581128"/>
            <a:ext cx="446904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Hlavní město od sjednocení v roce 1991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98463" y="6244697"/>
            <a:ext cx="446904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Druhé největší město EU.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3398" y="5661248"/>
            <a:ext cx="446904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Počet obyvatel: 3 396 990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3398" y="5157192"/>
            <a:ext cx="446904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Rozloha města: 891 km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</p:spTree>
    <p:extLst>
      <p:ext uri="{BB962C8B-B14F-4D97-AF65-F5344CB8AC3E}">
        <p14:creationId xmlns:p14="http://schemas.microsoft.com/office/powerpoint/2010/main" val="204560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124744"/>
            <a:ext cx="5642956" cy="564295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684" y="260648"/>
            <a:ext cx="82296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59632" y="1116331"/>
            <a:ext cx="331236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Zugspitze 2962m n.m.</a:t>
            </a:r>
            <a:endParaRPr lang="cs-CZ" sz="3200" dirty="0"/>
          </a:p>
        </p:txBody>
      </p:sp>
      <p:sp>
        <p:nvSpPr>
          <p:cNvPr id="8" name="7cípá hvězda 7"/>
          <p:cNvSpPr/>
          <p:nvPr/>
        </p:nvSpPr>
        <p:spPr>
          <a:xfrm>
            <a:off x="4442542" y="2584771"/>
            <a:ext cx="429263" cy="358585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883506" y="5157192"/>
            <a:ext cx="331236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Německé ALPY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654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vojitá vlna 4"/>
          <p:cNvSpPr/>
          <p:nvPr/>
        </p:nvSpPr>
        <p:spPr>
          <a:xfrm>
            <a:off x="573992" y="344992"/>
            <a:ext cx="7920880" cy="1080120"/>
          </a:xfrm>
          <a:prstGeom prst="double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Německo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726" y="1628800"/>
            <a:ext cx="5053412" cy="50534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222064" y="1628817"/>
            <a:ext cx="662473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Federativní demokratická parlamentní republika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1602" y="2420888"/>
            <a:ext cx="223224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ČLEN: NATO, OSN, G8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6126" y="3137671"/>
            <a:ext cx="306780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Největší ekonomika na světě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6126" y="3786174"/>
            <a:ext cx="414792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Největší poskytovatel rozvojové pomoci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6126" y="4437112"/>
            <a:ext cx="436394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Přes Německo vede hlavní evropské rozvodí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1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4909" y="1210754"/>
            <a:ext cx="3831107" cy="523220"/>
          </a:xfrm>
          <a:prstGeom prst="rect">
            <a:avLst/>
          </a:prstGeom>
          <a:solidFill>
            <a:srgbClr val="FFFF00">
              <a:alpha val="66000"/>
            </a:srgb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Státní vlajka, státní barvy 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16832"/>
            <a:ext cx="720080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89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556792"/>
            <a:ext cx="2880320" cy="954107"/>
          </a:xfrm>
          <a:prstGeom prst="rect">
            <a:avLst/>
          </a:prstGeom>
          <a:solidFill>
            <a:srgbClr val="FFFF00">
              <a:alpha val="66000"/>
            </a:srgb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Státní znak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Státní hymna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89322"/>
            <a:ext cx="3658272" cy="47533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841" y="2638414"/>
            <a:ext cx="2300487" cy="3704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96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  <a:solidFill>
            <a:srgbClr val="FF66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Německo – země básníků a myslitelů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958011"/>
          </a:xfrm>
          <a:blipFill>
            <a:blip r:embed="rId2"/>
            <a:tile tx="0" ty="0" sx="100000" sy="100000" flip="none" algn="tl"/>
          </a:blipFill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r>
              <a:rPr lang="cs-CZ" dirty="0" smtClean="0"/>
              <a:t>ALBERT EINSTEIN</a:t>
            </a:r>
          </a:p>
          <a:p>
            <a:endParaRPr lang="cs-CZ" dirty="0" smtClean="0"/>
          </a:p>
          <a:p>
            <a:r>
              <a:rPr lang="cs-CZ" dirty="0" smtClean="0"/>
              <a:t>KAREL MARX</a:t>
            </a:r>
          </a:p>
          <a:p>
            <a:endParaRPr lang="cs-CZ" dirty="0" smtClean="0"/>
          </a:p>
          <a:p>
            <a:r>
              <a:rPr lang="cs-CZ" dirty="0" smtClean="0"/>
              <a:t>F. NIETZSCHE</a:t>
            </a:r>
          </a:p>
          <a:p>
            <a:endParaRPr lang="cs-CZ" dirty="0" smtClean="0"/>
          </a:p>
          <a:p>
            <a:r>
              <a:rPr lang="cs-CZ" dirty="0" smtClean="0"/>
              <a:t>A. SCHOPENHAUER</a:t>
            </a:r>
          </a:p>
          <a:p>
            <a:endParaRPr lang="cs-CZ" dirty="0" smtClean="0"/>
          </a:p>
          <a:p>
            <a:r>
              <a:rPr lang="cs-CZ" dirty="0" smtClean="0"/>
              <a:t>J. W. GOETHE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549" y="1484784"/>
            <a:ext cx="3692965" cy="46085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549" y="1492090"/>
            <a:ext cx="3266662" cy="46478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549" y="1484784"/>
            <a:ext cx="3448985" cy="46012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6650" y="1484784"/>
            <a:ext cx="3909864" cy="46657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605" y="1515391"/>
            <a:ext cx="3775332" cy="4653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5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cíle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134" y="1340768"/>
            <a:ext cx="5292229" cy="529222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3407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Berlín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0096" y="1340768"/>
            <a:ext cx="5292229" cy="529222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215959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Drážďany - opera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2787" y="1331531"/>
            <a:ext cx="5313033" cy="53130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2787" y="1350023"/>
            <a:ext cx="5294541" cy="529454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11560" y="302998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Řeka Rýn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2787" y="1331531"/>
            <a:ext cx="5301466" cy="53014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133" y="1340768"/>
            <a:ext cx="5304192" cy="530419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11435" y="3861047"/>
            <a:ext cx="2211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Fontána </a:t>
            </a:r>
            <a:r>
              <a:rPr lang="cs-CZ" sz="2400" dirty="0" err="1" smtClean="0"/>
              <a:t>Manheim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085184"/>
            <a:ext cx="22110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Palác </a:t>
            </a:r>
            <a:r>
              <a:rPr lang="cs-CZ" sz="2400" dirty="0" err="1" smtClean="0"/>
              <a:t>Charlottenburg</a:t>
            </a:r>
            <a:r>
              <a:rPr lang="cs-CZ" sz="2400" dirty="0" smtClean="0"/>
              <a:t>  Berlín</a:t>
            </a:r>
            <a:endParaRPr lang="cs-CZ" sz="24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133" y="1350023"/>
            <a:ext cx="5304192" cy="530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12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908720"/>
            <a:ext cx="8352927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300" dirty="0" err="1"/>
              <a:t>Soubor:Coat</a:t>
            </a:r>
            <a:r>
              <a:rPr lang="en-US" sz="1300" dirty="0"/>
              <a:t> of Arms of </a:t>
            </a:r>
            <a:r>
              <a:rPr lang="en-US" sz="1300" dirty="0" err="1"/>
              <a:t>Germany.svg</a:t>
            </a:r>
            <a:r>
              <a:rPr lang="en-US" sz="1300" dirty="0"/>
              <a:t>. In </a:t>
            </a:r>
            <a:r>
              <a:rPr lang="en-US" sz="1300" i="1" dirty="0"/>
              <a:t>Wikipedia : the free encyclopedia</a:t>
            </a:r>
            <a:r>
              <a:rPr lang="en-US" sz="1300" dirty="0"/>
              <a:t> [online]. St. Petersburg (Florida) : Wikipedia Foundation, [cit. </a:t>
            </a:r>
            <a:r>
              <a:rPr lang="en-US" sz="1300" dirty="0" smtClean="0"/>
              <a:t>2011-</a:t>
            </a:r>
            <a:r>
              <a:rPr lang="cs-CZ" sz="1300" dirty="0" smtClean="0"/>
              <a:t>07</a:t>
            </a:r>
            <a:r>
              <a:rPr lang="en-US" sz="1300" dirty="0" smtClean="0"/>
              <a:t>-</a:t>
            </a:r>
            <a:r>
              <a:rPr lang="cs-CZ" sz="1300" dirty="0" smtClean="0"/>
              <a:t>22</a:t>
            </a:r>
            <a:r>
              <a:rPr lang="en-US" sz="1300" dirty="0" smtClean="0"/>
              <a:t>]. </a:t>
            </a:r>
            <a:r>
              <a:rPr lang="en-US" sz="1300" dirty="0" err="1"/>
              <a:t>Dostupné</a:t>
            </a:r>
            <a:r>
              <a:rPr lang="en-US" sz="1300" dirty="0"/>
              <a:t> z WWW: &lt;http://cs.wikipedia.org/wiki/Soubor:Coat_of_Arms_of_Germany.svg</a:t>
            </a:r>
            <a:r>
              <a:rPr lang="en-US" sz="1300" dirty="0" smtClean="0"/>
              <a:t>&gt;.</a:t>
            </a:r>
            <a:endParaRPr lang="cs-CZ" sz="13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Soubor:Deutschlandlied.jpg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</a:t>
            </a:r>
            <a:r>
              <a:rPr lang="cs-CZ" sz="1300" dirty="0" smtClean="0"/>
              <a:t>: &lt;http</a:t>
            </a:r>
            <a:r>
              <a:rPr lang="cs-CZ" sz="1300" dirty="0"/>
              <a:t>://cs.wikipedia.org/wiki/</a:t>
            </a:r>
            <a:r>
              <a:rPr lang="cs-CZ" sz="1300" dirty="0" err="1"/>
              <a:t>Soubor:Deutschlandlied.jpg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1300" dirty="0" smtClean="0"/>
              <a:t>Dostupné </a:t>
            </a:r>
            <a:r>
              <a:rPr lang="pl-PL" sz="1300" dirty="0"/>
              <a:t>z WWW: &lt;http://office.microsoft.com, mapa Německa</a:t>
            </a:r>
            <a:r>
              <a:rPr lang="pl-PL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Soubor:Coat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arms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Berlin.svg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</a:t>
            </a:r>
            <a:r>
              <a:rPr lang="cs-CZ" sz="1300" dirty="0" err="1"/>
              <a:t>Soubor:Coat_of_arms_of_Berlin.svg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Soubor:Flag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Berlin.svg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</a:t>
            </a:r>
            <a:r>
              <a:rPr lang="cs-CZ" sz="1300" dirty="0" err="1"/>
              <a:t>Soubor:Flag_of_Berlin.svg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1300" dirty="0"/>
              <a:t>Dostupné z WWW: &lt;http://office.microsoft.com, </a:t>
            </a:r>
            <a:r>
              <a:rPr lang="pl-PL" sz="1300" dirty="0" smtClean="0"/>
              <a:t>Zugspitze&gt;.</a:t>
            </a:r>
            <a:endParaRPr lang="pl-PL" sz="1300" dirty="0"/>
          </a:p>
          <a:p>
            <a:pPr marL="285750" indent="-285750">
              <a:buFont typeface="Arial" pitchFamily="34" charset="0"/>
              <a:buChar char="•"/>
            </a:pPr>
            <a:r>
              <a:rPr lang="pl-PL" sz="1300" dirty="0"/>
              <a:t>Dostupné z WWW: &lt;http://office.microsoft.com, </a:t>
            </a:r>
            <a:r>
              <a:rPr lang="pl-PL" sz="1300" dirty="0" smtClean="0"/>
              <a:t>jezero&gt;.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/>
              <a:t>Soubor:Einstein1921 by F </a:t>
            </a:r>
            <a:r>
              <a:rPr lang="cs-CZ" sz="1300" dirty="0" err="1"/>
              <a:t>Schmutzer</a:t>
            </a:r>
            <a:r>
              <a:rPr lang="cs-CZ" sz="1300" dirty="0"/>
              <a:t> 2.jpg.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&lt;http://cs.wikipedia.org/wiki/Soubor:Einstein1921_by_F_Schmutzer_2.jpg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Soubor:Karl</a:t>
            </a:r>
            <a:r>
              <a:rPr lang="cs-CZ" sz="1300" dirty="0"/>
              <a:t> Marx 001.jpg.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&lt;http://cs.wikipedia.org/wiki/Soubor:Karl_Marx_001.jpg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/>
              <a:t>Soubor:Nietzsche1882.jpg.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&lt;http://cs.wikipedia.org/wiki/Soubor:Nietzsche1882.jpg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Soubor:Schopenhauer.jpg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</a:t>
            </a:r>
            <a:r>
              <a:rPr lang="cs-CZ" sz="1300" dirty="0" err="1"/>
              <a:t>Soubor:Schopenhauer.jpg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300" dirty="0" err="1"/>
              <a:t>Soubor:Goethe</a:t>
            </a:r>
            <a:r>
              <a:rPr lang="cs-CZ" sz="1300" dirty="0"/>
              <a:t> %28Stieler 1828%29.jpg.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</a:t>
            </a:r>
            <a:r>
              <a:rPr lang="cs-CZ" sz="1300" dirty="0" smtClean="0"/>
              <a:t>2011-07-22]. </a:t>
            </a:r>
            <a:r>
              <a:rPr lang="cs-CZ" sz="1300" dirty="0"/>
              <a:t>Dostupné z WWW: &lt;http://cs.wikipedia.org/wiki/Soubor:Goethe_%28Stieler_1828%29.jpg</a:t>
            </a:r>
            <a:r>
              <a:rPr lang="cs-CZ" sz="13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1300" dirty="0"/>
              <a:t>Dostupné z WWW: &lt;http://office.microsoft.com, </a:t>
            </a:r>
            <a:r>
              <a:rPr lang="pl-PL" sz="1300" dirty="0" smtClean="0"/>
              <a:t>Berlín, socha svobody, fontána Manheim, palác Charlottenburg, Drážďanská opera&gt;.</a:t>
            </a:r>
            <a:endParaRPr lang="pl-PL" sz="1300" dirty="0"/>
          </a:p>
        </p:txBody>
      </p:sp>
    </p:spTree>
    <p:extLst>
      <p:ext uri="{BB962C8B-B14F-4D97-AF65-F5344CB8AC3E}">
        <p14:creationId xmlns:p14="http://schemas.microsoft.com/office/powerpoint/2010/main" val="342217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904</TotalTime>
  <Words>223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Německo – rozloha 357 029 km2</vt:lpstr>
      <vt:lpstr>Prezentace aplikace PowerPoint</vt:lpstr>
      <vt:lpstr>BERLÍN</vt:lpstr>
      <vt:lpstr>Německo</vt:lpstr>
      <vt:lpstr>Prezentace aplikace PowerPoint</vt:lpstr>
      <vt:lpstr>Státní symboly</vt:lpstr>
      <vt:lpstr>Státní symboly</vt:lpstr>
      <vt:lpstr>Německo – země básníků a myslitelů</vt:lpstr>
      <vt:lpstr>Turistické cíle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Uzivatel</cp:lastModifiedBy>
  <cp:revision>51</cp:revision>
  <dcterms:created xsi:type="dcterms:W3CDTF">2011-08-15T19:09:24Z</dcterms:created>
  <dcterms:modified xsi:type="dcterms:W3CDTF">2011-12-20T21:46:34Z</dcterms:modified>
</cp:coreProperties>
</file>