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61" r:id="rId3"/>
    <p:sldId id="281" r:id="rId4"/>
    <p:sldId id="293" r:id="rId5"/>
    <p:sldId id="282" r:id="rId6"/>
    <p:sldId id="289" r:id="rId7"/>
    <p:sldId id="286" r:id="rId8"/>
    <p:sldId id="285" r:id="rId9"/>
    <p:sldId id="290" r:id="rId10"/>
    <p:sldId id="287" r:id="rId11"/>
    <p:sldId id="291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FE579"/>
    <a:srgbClr val="CCFFCC"/>
    <a:srgbClr val="CC0000"/>
    <a:srgbClr val="370BF3"/>
    <a:srgbClr val="FF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684" autoAdjust="0"/>
  </p:normalViewPr>
  <p:slideViewPr>
    <p:cSldViewPr>
      <p:cViewPr>
        <p:scale>
          <a:sx n="80" d="100"/>
          <a:sy n="80" d="100"/>
        </p:scale>
        <p:origin x="-864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5BB135-F69D-42B8-972E-4E5288977DB0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4DD2C3A-681C-4116-A22A-1CD8D766B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EB66A78-F5E7-4162-9EE4-75C8AE9A20F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32B4C-9751-44C6-8BA8-3BD595881491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C8AAC-5DE5-429D-8081-21D298534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86A34-75E8-4A04-82A9-A908BA376BCC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5BB82-65E7-477C-808F-7B1D188A6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A706-0887-482F-B554-8A073D5CD44D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39733-2488-4570-B329-8F0327569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8EAB5-496F-4279-92E3-046D6D8525C0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3241B-50D7-4991-951D-F07BA61B0C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11E06-6C67-45C9-85E8-B1161A69EF00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8CA8A-7239-4C73-A39E-8117B9A9C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FB0B6-CAE4-46AD-B586-5A1E61658A50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55D7D-9D0A-4D1F-B196-4AD198AB5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75A2C-B67A-496F-A1E4-24280053A417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84F08-C88B-4779-BF6D-3B31069B4E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F3EB9-47FF-460C-8C46-2F1260BDF942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321F7-742D-4B34-A7CB-B77CA95BF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1A2D5-DDBC-4B50-A1EC-59927BB24A4E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B5439-2568-4B49-A20D-BD50BC3BC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BA6E3-C990-427C-9EC7-EA4C62F13333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7F913-B3E0-4185-896D-2F5EAAE57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C1049-2422-4B3C-94CF-40B6C9E8F69E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ADCFE-3499-4D62-AD74-DF6D96015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91630C38-4772-4396-95CE-DF725647F784}" type="datetimeFigureOut">
              <a:rPr lang="cs-CZ"/>
              <a:pPr>
                <a:defRPr/>
              </a:pPr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857F4F7-D268-4EC8-BA4B-EAE1E667A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VY_32_INOVACE_02_c_7_Měření – hmotnost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VII.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3246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Měření – hmotnost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jednotlivých fyzikálních veličinách – měření – hmotnost, které nás obklopují a se kterými se denně setkáváme. 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21.10.2013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WordArt 2"/>
          <p:cNvSpPr>
            <a:spLocks noChangeArrowheads="1" noChangeShapeType="1" noTextEdit="1"/>
          </p:cNvSpPr>
          <p:nvPr/>
        </p:nvSpPr>
        <p:spPr bwMode="auto">
          <a:xfrm>
            <a:off x="1619250" y="620713"/>
            <a:ext cx="6048375" cy="1409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49491"/>
              </a:avLst>
            </a:prstTxWarp>
          </a:bodyPr>
          <a:lstStyle/>
          <a:p>
            <a:pPr algn="ctr"/>
            <a:r>
              <a:rPr lang="cs-CZ" sz="40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Hmotnost</a:t>
            </a:r>
          </a:p>
        </p:txBody>
      </p:sp>
      <p:pic>
        <p:nvPicPr>
          <p:cNvPr id="1026" name="Picture 2" descr="C:\Users\zvsi\AppData\Local\Microsoft\Windows\Temporary Internet Files\Content.IE5\Q7FB6FLK\MP90042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50539" y="2628192"/>
            <a:ext cx="3721661" cy="37216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/>
          </a:extLst>
        </p:spPr>
      </p:pic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88938" y="549275"/>
            <a:ext cx="8220075" cy="792163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effectLst/>
                <a:latin typeface="Arial" charset="0"/>
              </a:rPr>
              <a:t>Měření - hmotnost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2116138"/>
          </a:xfrm>
          <a:solidFill>
            <a:srgbClr val="CCFFCC"/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K určení množství látky v tělese používáme fyzikální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veličinu = HMOTNOST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Základní jednota hmotnosti je………….kilogram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Značka ………..kg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chemeClr val="accent2"/>
              </a:solidFill>
            </a:endParaRPr>
          </a:p>
        </p:txBody>
      </p:sp>
      <p:pic>
        <p:nvPicPr>
          <p:cNvPr id="18439" name="Picture 7" descr="MC90033287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4221163"/>
            <a:ext cx="1628775" cy="1816100"/>
          </a:xfrm>
          <a:prstGeom prst="rect">
            <a:avLst/>
          </a:prstGeom>
          <a:noFill/>
        </p:spPr>
      </p:pic>
      <p:pic>
        <p:nvPicPr>
          <p:cNvPr id="18440" name="Picture 8" descr="MC90044053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292600"/>
            <a:ext cx="1177925" cy="1828800"/>
          </a:xfrm>
          <a:prstGeom prst="rect">
            <a:avLst/>
          </a:prstGeom>
          <a:noFill/>
        </p:spPr>
      </p:pic>
      <p:pic>
        <p:nvPicPr>
          <p:cNvPr id="18441" name="Picture 9" descr="MC90034793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4221163"/>
            <a:ext cx="1282700" cy="1839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91513" cy="86360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effectLst/>
              </a:rPr>
              <a:t>Hádanka??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1323975"/>
          </a:xfrm>
          <a:solidFill>
            <a:srgbClr val="FFFF99"/>
          </a:solidFill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i="1" smtClean="0">
                <a:solidFill>
                  <a:srgbClr val="370BF3"/>
                </a:solidFill>
              </a:rPr>
              <a:t>Co je „těžší“?  (Co má větší hmotnost?)</a:t>
            </a:r>
          </a:p>
          <a:p>
            <a:pPr>
              <a:buFont typeface="Arial" charset="0"/>
              <a:buNone/>
            </a:pPr>
            <a:r>
              <a:rPr lang="cs-CZ" sz="2800" i="1" smtClean="0">
                <a:solidFill>
                  <a:srgbClr val="370BF3"/>
                </a:solidFill>
              </a:rPr>
              <a:t>„kilo“  železa nebo „kilo“  peří?</a:t>
            </a:r>
          </a:p>
          <a:p>
            <a:pPr>
              <a:buFont typeface="Arial" charset="0"/>
              <a:buNone/>
            </a:pPr>
            <a:endParaRPr lang="cs-CZ" sz="2800" i="1" smtClean="0"/>
          </a:p>
        </p:txBody>
      </p:sp>
      <p:pic>
        <p:nvPicPr>
          <p:cNvPr id="19463" name="Picture 7" descr="MP90043182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429000"/>
            <a:ext cx="2673350" cy="2530475"/>
          </a:xfrm>
          <a:prstGeom prst="rect">
            <a:avLst/>
          </a:prstGeom>
          <a:noFill/>
        </p:spPr>
      </p:pic>
      <p:pic>
        <p:nvPicPr>
          <p:cNvPr id="19466" name="Picture 10" descr="MP90038576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6013" y="3357563"/>
            <a:ext cx="3128962" cy="25939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18488" cy="792162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600" smtClean="0">
                <a:effectLst/>
              </a:rPr>
              <a:t>Jaké věty známe z běžného života?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3322638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i="1" smtClean="0">
                <a:solidFill>
                  <a:schemeClr val="tx1"/>
                </a:solidFill>
              </a:rPr>
              <a:t>Na Vánoce jsme</a:t>
            </a:r>
          </a:p>
          <a:p>
            <a:pPr>
              <a:buFont typeface="Arial" charset="0"/>
              <a:buNone/>
            </a:pPr>
            <a:r>
              <a:rPr lang="cs-CZ" b="1" i="1" smtClean="0">
                <a:solidFill>
                  <a:schemeClr val="tx1"/>
                </a:solidFill>
              </a:rPr>
              <a:t>    koupili kapra, měl </a:t>
            </a:r>
          </a:p>
          <a:p>
            <a:pPr>
              <a:buFont typeface="Arial" charset="0"/>
              <a:buNone/>
            </a:pPr>
            <a:r>
              <a:rPr lang="cs-CZ" b="1" i="1" smtClean="0">
                <a:solidFill>
                  <a:schemeClr val="tx1"/>
                </a:solidFill>
              </a:rPr>
              <a:t>    4 kila!</a:t>
            </a:r>
          </a:p>
          <a:p>
            <a:pPr>
              <a:buFont typeface="Arial" charset="0"/>
              <a:buNone/>
            </a:pPr>
            <a:endParaRPr lang="cs-CZ" b="1" i="1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smtClean="0">
                <a:solidFill>
                  <a:schemeClr val="tx1"/>
                </a:solidFill>
              </a:rPr>
              <a:t>Paní, je toho o </a:t>
            </a:r>
          </a:p>
          <a:p>
            <a:pPr>
              <a:buFont typeface="Arial" charset="0"/>
              <a:buNone/>
            </a:pPr>
            <a:r>
              <a:rPr lang="cs-CZ" b="1" i="1" smtClean="0">
                <a:solidFill>
                  <a:schemeClr val="tx1"/>
                </a:solidFill>
              </a:rPr>
              <a:t>    4 deka víc, můžu</a:t>
            </a:r>
          </a:p>
          <a:p>
            <a:pPr>
              <a:buFont typeface="Arial" charset="0"/>
              <a:buNone/>
            </a:pPr>
            <a:r>
              <a:rPr lang="cs-CZ" b="1" i="1" smtClean="0">
                <a:solidFill>
                  <a:schemeClr val="tx1"/>
                </a:solidFill>
              </a:rPr>
              <a:t>    to tak nechat?</a:t>
            </a:r>
          </a:p>
          <a:p>
            <a:pPr>
              <a:buFont typeface="Arial" charset="0"/>
              <a:buNone/>
            </a:pPr>
            <a:endParaRPr lang="cs-CZ" b="1" i="1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smtClean="0">
                <a:solidFill>
                  <a:schemeClr val="tx1"/>
                </a:solidFill>
              </a:rPr>
              <a:t>Ten člověk váží</a:t>
            </a:r>
          </a:p>
          <a:p>
            <a:pPr>
              <a:buFont typeface="Arial" charset="0"/>
              <a:buNone/>
            </a:pPr>
            <a:r>
              <a:rPr lang="cs-CZ" b="1" i="1" smtClean="0">
                <a:solidFill>
                  <a:schemeClr val="tx1"/>
                </a:solidFill>
              </a:rPr>
              <a:t>    snad metrák!</a:t>
            </a:r>
          </a:p>
        </p:txBody>
      </p:sp>
      <p:pic>
        <p:nvPicPr>
          <p:cNvPr id="46085" name="Picture 5" descr="tlust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2863" y="4581525"/>
            <a:ext cx="2235200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8" descr="MP90040503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1628775"/>
            <a:ext cx="2768600" cy="1852613"/>
          </a:xfrm>
          <a:prstGeom prst="rect">
            <a:avLst/>
          </a:prstGeom>
          <a:noFill/>
        </p:spPr>
      </p:pic>
      <p:pic>
        <p:nvPicPr>
          <p:cNvPr id="20489" name="Picture 9" descr="MC90041302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688" y="3716338"/>
            <a:ext cx="2247900" cy="21796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18488" cy="86360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effectLst/>
                <a:latin typeface="Arial" charset="0"/>
              </a:rPr>
              <a:t>Měření - hmotnost</a:t>
            </a:r>
          </a:p>
        </p:txBody>
      </p:sp>
      <p:graphicFrame>
        <p:nvGraphicFramePr>
          <p:cNvPr id="24601" name="Group 25"/>
          <p:cNvGraphicFramePr>
            <a:graphicFrameLocks noGrp="1"/>
          </p:cNvGraphicFramePr>
          <p:nvPr>
            <p:ph type="body" idx="4294967295"/>
          </p:nvPr>
        </p:nvGraphicFramePr>
        <p:xfrm>
          <a:off x="457200" y="2420938"/>
          <a:ext cx="8229600" cy="3723005"/>
        </p:xfrm>
        <a:graphic>
          <a:graphicData uri="http://schemas.openxmlformats.org/drawingml/2006/table">
            <a:tbl>
              <a:tblPr/>
              <a:tblGrid>
                <a:gridCol w="2741613"/>
                <a:gridCol w="1873250"/>
                <a:gridCol w="3614737"/>
              </a:tblGrid>
              <a:tr h="92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jednotka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značka jednotky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převody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</a:tr>
              <a:tr h="92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tuna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17341"/>
                          </a:solidFill>
                          <a:effectLst/>
                          <a:latin typeface="Century Gothic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 t = 1 000 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3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gram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17341"/>
                          </a:solidFill>
                          <a:effectLst/>
                          <a:latin typeface="Century Gothic" pitchFamily="34" charset="0"/>
                        </a:rPr>
                        <a:t>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 g = 0,001 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miligram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17341"/>
                          </a:solidFill>
                          <a:effectLst/>
                          <a:latin typeface="Century Gothic" pitchFamily="34" charset="0"/>
                        </a:rPr>
                        <a:t>mg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 mg = 0,001 g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528" name="Rectangle 26"/>
          <p:cNvSpPr>
            <a:spLocks noChangeArrowheads="1"/>
          </p:cNvSpPr>
          <p:nvPr/>
        </p:nvSpPr>
        <p:spPr bwMode="auto">
          <a:xfrm>
            <a:off x="468313" y="1700213"/>
            <a:ext cx="8135937" cy="4572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Další jednotky hmotnosti</a:t>
            </a:r>
          </a:p>
        </p:txBody>
      </p:sp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549275"/>
            <a:ext cx="8291513" cy="86360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effectLst/>
                <a:latin typeface="Arial" charset="0"/>
              </a:rPr>
              <a:t>Měření - hmotnost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844675"/>
            <a:ext cx="8147050" cy="720725"/>
          </a:xfrm>
          <a:solidFill>
            <a:schemeClr val="bg2"/>
          </a:solidFill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800" b="1" smtClean="0">
                <a:solidFill>
                  <a:srgbClr val="CC0000"/>
                </a:solidFill>
              </a:rPr>
              <a:t>V běžném životě se užívají i jiné jednotky:</a:t>
            </a:r>
          </a:p>
        </p:txBody>
      </p:sp>
      <p:graphicFrame>
        <p:nvGraphicFramePr>
          <p:cNvPr id="35893" name="Group 53"/>
          <p:cNvGraphicFramePr>
            <a:graphicFrameLocks noGrp="1"/>
          </p:cNvGraphicFramePr>
          <p:nvPr>
            <p:ph sz="half" idx="4294967295"/>
          </p:nvPr>
        </p:nvGraphicFramePr>
        <p:xfrm>
          <a:off x="539750" y="2565400"/>
          <a:ext cx="8218487" cy="2949512"/>
        </p:xfrm>
        <a:graphic>
          <a:graphicData uri="http://schemas.openxmlformats.org/drawingml/2006/table">
            <a:tbl>
              <a:tblPr/>
              <a:tblGrid>
                <a:gridCol w="2740025"/>
                <a:gridCol w="2738437"/>
                <a:gridCol w="2740025"/>
              </a:tblGrid>
              <a:tr h="9604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jednotka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značka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jednotky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převody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5400"/>
                    </a:solidFill>
                  </a:tcPr>
                </a:tc>
              </a:tr>
              <a:tr h="9620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dekagram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C0000"/>
                          </a:solidFill>
                          <a:effectLst/>
                          <a:latin typeface="Century Gothic" pitchFamily="34" charset="0"/>
                        </a:rPr>
                        <a:t>dkg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 dkg = 10 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72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metrický cent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0000"/>
                          </a:solidFill>
                          <a:effectLst/>
                          <a:latin typeface="Century Gothic" pitchFamily="34" charset="0"/>
                        </a:rPr>
                        <a:t>q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 q = 100 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49" name="Rectangle 54"/>
          <p:cNvSpPr>
            <a:spLocks noChangeArrowheads="1"/>
          </p:cNvSpPr>
          <p:nvPr/>
        </p:nvSpPr>
        <p:spPr bwMode="auto">
          <a:xfrm rot="10800000" flipV="1">
            <a:off x="466725" y="5726113"/>
            <a:ext cx="82089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370BF3"/>
                </a:solidFill>
              </a:rPr>
              <a:t>Tyto jednotky se ve fyzice nepoužívají!</a:t>
            </a: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8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8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2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549275"/>
            <a:ext cx="8291513" cy="1008063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effectLst/>
              </a:rPr>
              <a:t>Zapište si a zapamatujte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2636838"/>
            <a:ext cx="8229600" cy="3489325"/>
          </a:xfrm>
          <a:solidFill>
            <a:schemeClr val="bg2"/>
          </a:solidFill>
          <a:ln>
            <a:solidFill>
              <a:srgbClr val="370BF3"/>
            </a:solidFill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>
                <a:solidFill>
                  <a:srgbClr val="F17341"/>
                </a:solidFill>
              </a:rPr>
              <a:t>Množství látek v tělese</a:t>
            </a:r>
            <a:r>
              <a:rPr lang="cs-CZ" sz="2800" smtClean="0"/>
              <a:t> popisujeme </a:t>
            </a:r>
            <a:r>
              <a:rPr lang="cs-CZ" sz="2800" smtClean="0">
                <a:solidFill>
                  <a:srgbClr val="F17341"/>
                </a:solidFill>
              </a:rPr>
              <a:t>hmotností</a:t>
            </a:r>
            <a:r>
              <a:rPr lang="cs-CZ" sz="2800" smtClean="0"/>
              <a:t>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Základní jednotkou hmotnosti je </a:t>
            </a:r>
            <a:r>
              <a:rPr lang="cs-CZ" sz="2800" smtClean="0">
                <a:solidFill>
                  <a:srgbClr val="F17341"/>
                </a:solidFill>
              </a:rPr>
              <a:t>kilogram</a:t>
            </a:r>
            <a:r>
              <a:rPr lang="cs-CZ" sz="2800" smtClean="0"/>
              <a:t>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Menšími jednotkami jsou : gram, miligram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1 kg = 1000 g,  1 g = 1000 mg. 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Větší jednotkou je tuna: 1 t = 1000 kg.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Hmotnost tělesa můžeme určit </a:t>
            </a:r>
            <a:r>
              <a:rPr lang="cs-CZ" sz="2800" smtClean="0">
                <a:solidFill>
                  <a:srgbClr val="F17341"/>
                </a:solidFill>
              </a:rPr>
              <a:t>vážením</a:t>
            </a:r>
            <a:r>
              <a:rPr lang="cs-CZ" sz="2800" smtClean="0"/>
              <a:t>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800" smtClean="0"/>
          </a:p>
        </p:txBody>
      </p:sp>
      <p:sp>
        <p:nvSpPr>
          <p:cNvPr id="23555" name="Rectangle 4"/>
          <p:cNvSpPr>
            <a:spLocks noChangeArrowheads="1"/>
          </p:cNvSpPr>
          <p:nvPr/>
        </p:nvSpPr>
        <p:spPr bwMode="auto">
          <a:xfrm>
            <a:off x="395288" y="1916113"/>
            <a:ext cx="8208962" cy="466725"/>
          </a:xfrm>
          <a:prstGeom prst="rect">
            <a:avLst/>
          </a:prstGeom>
          <a:solidFill>
            <a:schemeClr val="bg2"/>
          </a:solidFill>
          <a:ln w="9525">
            <a:solidFill>
              <a:srgbClr val="370BF3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Zapište si a zapamatujte</a:t>
            </a:r>
          </a:p>
        </p:txBody>
      </p:sp>
    </p:spTree>
  </p:cSld>
  <p:clrMapOvr>
    <a:masterClrMapping/>
  </p:clrMapOvr>
  <p:transition spd="slow">
    <p:check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362950" cy="792162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effectLst/>
                <a:latin typeface="Arial" charset="0"/>
              </a:rPr>
              <a:t>Měření - hmotnost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892175"/>
          </a:xfrm>
          <a:solidFill>
            <a:srgbClr val="CCFFCC"/>
          </a:solidFill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Hmotnost tělesa též určuje jeho schopnost bránit se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změnám pohybu.</a:t>
            </a:r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468313" y="2636838"/>
            <a:ext cx="8207375" cy="822325"/>
          </a:xfrm>
          <a:prstGeom prst="rect">
            <a:avLst/>
          </a:prstGeom>
          <a:solidFill>
            <a:srgbClr val="2FE57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Gothic" pitchFamily="34" charset="0"/>
              </a:rPr>
              <a:t>Uvažujte!</a:t>
            </a:r>
          </a:p>
          <a:p>
            <a:r>
              <a:rPr lang="cs-CZ" sz="2400">
                <a:latin typeface="Century Gothic" pitchFamily="34" charset="0"/>
              </a:rPr>
              <a:t>Jaký vozík roztlačíte snadněji?</a:t>
            </a:r>
          </a:p>
        </p:txBody>
      </p:sp>
      <p:pic>
        <p:nvPicPr>
          <p:cNvPr id="24583" name="Picture 7" descr="MC90031214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3860800"/>
            <a:ext cx="2087563" cy="2265363"/>
          </a:xfrm>
          <a:prstGeom prst="rect">
            <a:avLst/>
          </a:prstGeom>
          <a:noFill/>
        </p:spPr>
      </p:pic>
      <p:pic>
        <p:nvPicPr>
          <p:cNvPr id="24586" name="Picture 10" descr="MM900300565[1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3860800"/>
            <a:ext cx="2563813" cy="23161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18488" cy="97948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effectLst/>
              </a:rPr>
              <a:t>Otázky a úkoly</a:t>
            </a:r>
          </a:p>
        </p:txBody>
      </p:sp>
      <p:sp>
        <p:nvSpPr>
          <p:cNvPr id="25602" name="Rectangle 3"/>
          <p:cNvSpPr>
            <a:spLocks noGrp="1"/>
          </p:cNvSpPr>
          <p:nvPr>
            <p:ph type="body" idx="4294967295"/>
          </p:nvPr>
        </p:nvSpPr>
        <p:spPr>
          <a:xfrm>
            <a:off x="539750" y="1700213"/>
            <a:ext cx="7993063" cy="4525962"/>
          </a:xfrm>
          <a:solidFill>
            <a:schemeClr val="bg2"/>
          </a:solidFill>
          <a:ln>
            <a:solidFill>
              <a:schemeClr val="accent2"/>
            </a:solidFill>
          </a:ln>
        </p:spPr>
        <p:txBody>
          <a:bodyPr/>
          <a:lstStyle/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800" smtClean="0">
                <a:solidFill>
                  <a:srgbClr val="CC0000"/>
                </a:solidFill>
                <a:latin typeface="Arial" charset="0"/>
              </a:rPr>
              <a:t>Písemná práce :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rgbClr val="CC0000"/>
              </a:solidFill>
              <a:latin typeface="Arial" charset="0"/>
            </a:endParaRP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1.  Jakou máte nyní hmotnost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2.  Jakou jste měli hmotnost při narozen</a:t>
            </a:r>
            <a:r>
              <a:rPr lang="cs-CZ" sz="2000" smtClean="0">
                <a:solidFill>
                  <a:schemeClr val="accent2"/>
                </a:solidFill>
              </a:rPr>
              <a:t>í</a:t>
            </a:r>
            <a:endParaRPr lang="cs-CZ" sz="2000" smtClean="0">
              <a:solidFill>
                <a:schemeClr val="accent2"/>
              </a:solidFill>
              <a:latin typeface="Arial" charset="0"/>
            </a:endParaRP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3.  Jmenujte alespoň 2 tělesa, jejichž hmotnost se udává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      a) v tunách,  b) v kilogramech, c) v gramech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4.   Hmotnost tělesa můžeme určit jakým způsobem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5.   Kdy říkáme, že tělesa mají stejnou hmotnost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6.   1 kilogram/kg/ má kolik gramů/g/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7.   1 tuna/t/ má kolik kilogramů/kg/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8.   1000 gramů/g/ má kolik kilogramů/kg/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9.   2 kg mají kolik dekagramů/dkg/</a:t>
            </a:r>
          </a:p>
          <a:p>
            <a:pPr marL="381000" indent="-381000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  <a:latin typeface="Arial" charset="0"/>
              </a:rPr>
              <a:t>10. 300 dkg je kolik kg</a:t>
            </a: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56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56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56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2"/>
          <p:cNvSpPr txBox="1">
            <a:spLocks noChangeArrowheads="1"/>
          </p:cNvSpPr>
          <p:nvPr/>
        </p:nvSpPr>
        <p:spPr bwMode="auto">
          <a:xfrm>
            <a:off x="641102" y="620713"/>
            <a:ext cx="7734811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</a:rPr>
              <a:t>Klipart – www.office.</a:t>
            </a:r>
            <a:r>
              <a:rPr lang="cs-CZ" smtClean="0">
                <a:latin typeface="Verdana" pitchFamily="34" charset="0"/>
              </a:rPr>
              <a:t>microsoft.com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6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6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648</TotalTime>
  <Words>412</Words>
  <Application>Microsoft Office PowerPoint</Application>
  <PresentationFormat>Předvádění na obrazovce (4:3)</PresentationFormat>
  <Paragraphs>97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Tento materiál byl vytvořen v rámci projektu operačního programu                   Vzdělávání pro konkurenceschopnost</vt:lpstr>
      <vt:lpstr>Snímek 2</vt:lpstr>
      <vt:lpstr>Snímek 3</vt:lpstr>
      <vt:lpstr>Měření - hmotnost</vt:lpstr>
      <vt:lpstr>Hádanka??</vt:lpstr>
      <vt:lpstr>Jaké věty známe z běžného života?</vt:lpstr>
      <vt:lpstr>Měření - hmotnost</vt:lpstr>
      <vt:lpstr>Měření - hmotnost</vt:lpstr>
      <vt:lpstr>Zapište si a zapamatujte</vt:lpstr>
      <vt:lpstr>Měření - hmotnost</vt:lpstr>
      <vt:lpstr>Otázky a úkoly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80</cp:revision>
  <dcterms:created xsi:type="dcterms:W3CDTF">2012-02-05T17:29:41Z</dcterms:created>
  <dcterms:modified xsi:type="dcterms:W3CDTF">2014-03-04T09:29:25Z</dcterms:modified>
</cp:coreProperties>
</file>