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61" r:id="rId3"/>
    <p:sldId id="279" r:id="rId4"/>
    <p:sldId id="280" r:id="rId5"/>
    <p:sldId id="281" r:id="rId6"/>
    <p:sldId id="282" r:id="rId7"/>
    <p:sldId id="283" r:id="rId8"/>
    <p:sldId id="284" r:id="rId9"/>
    <p:sldId id="287" r:id="rId10"/>
    <p:sldId id="285" r:id="rId11"/>
    <p:sldId id="278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12E0D"/>
    <a:srgbClr val="5C06F8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82" autoAdjust="0"/>
  </p:normalViewPr>
  <p:slideViewPr>
    <p:cSldViewPr>
      <p:cViewPr>
        <p:scale>
          <a:sx n="80" d="100"/>
          <a:sy n="80" d="100"/>
        </p:scale>
        <p:origin x="-864" y="-6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877467B-EFDA-48F6-8679-EFB95FA00149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8E5135-E026-40DD-8D4F-733745A370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ADC3DD-38DE-4B49-ABD1-2E2527C3282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39249-52DE-47AF-B372-7A6D19D85753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E7947-3F8B-475C-94C5-403B9C0E68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47042-B058-430E-9DA5-A8E7AFC9BB28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EC273-DCC7-42DF-8716-024B4054A8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26E1-5B88-4647-A39B-B665590E89EB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9DD64-BD7F-4C13-91E0-20505EE060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4F10F-D90E-455F-A002-63DF7C4DCB4F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F3D52-898D-4A1D-ACEC-610925122F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B7FBA-4545-49AD-A4C7-464009807D2D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5E172-D3EC-44DE-B923-803F5A8A1D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1434E-E85C-42BA-9149-5EAD13F61C3D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9381C-8D58-4B24-ADA9-E5BF1C18C1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4876C-2D1A-451A-9996-2339B229B18A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64987-3985-4A9E-B6D9-8BF1CD6297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21910-F956-4D56-BA00-E3C625840505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B48E9-2145-41FC-8FF9-3CE77DD405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BCF43-2575-43BC-A65F-F962F9332254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95326-EFE5-4241-8F31-AFBC040056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3D2D0-EDF8-4FF2-AEC1-1FD39B7C992F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82CCB-A8A6-4C27-A5CD-CA0DCC6CBA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96D5E-294C-42D4-8333-D2A28FE1E205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8C837-3C36-4BD3-8433-D42297A13F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0C0A4EED-216D-4E94-938C-1B322889FCC8}" type="datetimeFigureOut">
              <a:rPr lang="cs-CZ"/>
              <a:pPr>
                <a:defRPr/>
              </a:pPr>
              <a:t>4.3.2014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EE95F5EE-7031-455B-A7ED-0BD53C4B3D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spd="slow">
    <p:fade/>
    <p:sndAc>
      <p:stSnd>
        <p:snd r:embed="rId13" name="click.wav"/>
      </p:stSnd>
    </p:sndAc>
  </p:transition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Spojit%C3%A9_n%C3%A1doby.gif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://cs.wikipedia.org/wiki/Soubor:Spojit%C3%A9_n%C3%A1doby.gif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Barometre_aneroide_01.jpg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800" b="1" dirty="0"/>
              <a:t>Tento materiál byl vytvořen v rámci projektu </a:t>
            </a:r>
            <a:r>
              <a:rPr lang="cs-CZ" sz="1800" b="1" dirty="0" smtClean="0"/>
              <a:t>operačního programu                   </a:t>
            </a:r>
            <a:r>
              <a:rPr lang="cs-CZ" sz="1800" b="1" dirty="0"/>
              <a:t>Vzdělávání pro </a:t>
            </a:r>
            <a:r>
              <a:rPr lang="cs-CZ" sz="1800" b="1" dirty="0" smtClean="0"/>
              <a:t>konkurenceschopnost</a:t>
            </a:r>
            <a:endParaRPr lang="cs-CZ" sz="1800" dirty="0"/>
          </a:p>
        </p:txBody>
      </p:sp>
      <p:graphicFrame>
        <p:nvGraphicFramePr>
          <p:cNvPr id="14359" name="Group 23"/>
          <p:cNvGraphicFramePr>
            <a:graphicFrameLocks noGrp="1"/>
          </p:cNvGraphicFramePr>
          <p:nvPr>
            <p:ph idx="1"/>
          </p:nvPr>
        </p:nvGraphicFramePr>
        <p:xfrm>
          <a:off x="468313" y="2276475"/>
          <a:ext cx="8218487" cy="1935480"/>
        </p:xfrm>
        <a:graphic>
          <a:graphicData uri="http://schemas.openxmlformats.org/drawingml/2006/table">
            <a:tbl>
              <a:tblPr/>
              <a:tblGrid>
                <a:gridCol w="2159000"/>
                <a:gridCol w="6059487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</a:rPr>
                        <a:t>Název školy: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</a:rPr>
                        <a:t>Základní škola, Jičín, Soudná 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Autor: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PaedDr. Jan Havlík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Název: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VY_32_INOVACE_02_c_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10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_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Tlak v kapalinách, spojené nádoby, tlak v plynech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Sada: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Fyzika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VII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.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</a:tbl>
          </a:graphicData>
        </a:graphic>
      </p:graphicFrame>
      <p:pic>
        <p:nvPicPr>
          <p:cNvPr id="14355" name="Obrázek 1" descr="logolinkII_bar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4090988"/>
            <a:ext cx="831056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6" name="TextovéPole 4"/>
          <p:cNvSpPr txBox="1">
            <a:spLocks noChangeArrowheads="1"/>
          </p:cNvSpPr>
          <p:nvPr/>
        </p:nvSpPr>
        <p:spPr bwMode="auto">
          <a:xfrm>
            <a:off x="1130300" y="6400800"/>
            <a:ext cx="66976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>
                <a:latin typeface="Palatino Linotype" pitchFamily="18" charset="0"/>
              </a:rPr>
              <a:t>Autorem materiálu a všech jeho částí, není-li uvedeno jinak, je PaedDr. Jan Havlík</a:t>
            </a:r>
          </a:p>
        </p:txBody>
      </p:sp>
    </p:spTree>
  </p:cSld>
  <p:clrMapOvr>
    <a:masterClrMapping/>
  </p:clrMapOvr>
  <p:transition spd="slow">
    <p:fade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3"/>
          <p:cNvSpPr txBox="1">
            <a:spLocks noChangeArrowheads="1"/>
          </p:cNvSpPr>
          <p:nvPr/>
        </p:nvSpPr>
        <p:spPr bwMode="auto">
          <a:xfrm>
            <a:off x="1403350" y="908050"/>
            <a:ext cx="6343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Palatino Linotype" pitchFamily="18" charset="0"/>
              </a:rPr>
              <a:t>Název:	    </a:t>
            </a:r>
            <a:r>
              <a:rPr lang="cs-CZ"/>
              <a:t>Tlak v kapalinách, spojené nádoby, tlak v plynech</a:t>
            </a:r>
          </a:p>
        </p:txBody>
      </p:sp>
      <p:sp>
        <p:nvSpPr>
          <p:cNvPr id="16386" name="TextovéPole 4"/>
          <p:cNvSpPr txBox="1">
            <a:spLocks noChangeArrowheads="1"/>
          </p:cNvSpPr>
          <p:nvPr/>
        </p:nvSpPr>
        <p:spPr bwMode="auto">
          <a:xfrm>
            <a:off x="1403350" y="1412875"/>
            <a:ext cx="4233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Palatino Linotype" pitchFamily="18" charset="0"/>
              </a:rPr>
              <a:t>Autor:	    PaedDr. Jan Havlík</a:t>
            </a:r>
          </a:p>
        </p:txBody>
      </p:sp>
      <p:sp>
        <p:nvSpPr>
          <p:cNvPr id="16387" name="TextovéPole 6"/>
          <p:cNvSpPr txBox="1">
            <a:spLocks noChangeArrowheads="1"/>
          </p:cNvSpPr>
          <p:nvPr/>
        </p:nvSpPr>
        <p:spPr bwMode="auto">
          <a:xfrm>
            <a:off x="1403350" y="2133600"/>
            <a:ext cx="7550150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Anotace: </a:t>
            </a:r>
          </a:p>
          <a:p>
            <a:r>
              <a:rPr lang="cs-CZ" dirty="0"/>
              <a:t>Prezentace slouží k výkladu učiva o významné fyzikální veličině - tlaku, který nás obklopuje a se kterým se denně setkáváme.</a:t>
            </a:r>
          </a:p>
          <a:p>
            <a:r>
              <a:rPr lang="cs-CZ" dirty="0"/>
              <a:t>Tato výkladová prezentace je ukončena písemnou prověrkou.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Metodické zhodnocení:</a:t>
            </a:r>
          </a:p>
          <a:p>
            <a:r>
              <a:rPr lang="cs-CZ" dirty="0"/>
              <a:t>Prezentace použita při výkladu jako názorný doplněk. Tato prezentace byla </a:t>
            </a:r>
            <a:r>
              <a:rPr lang="cs-CZ" dirty="0" err="1"/>
              <a:t>odpilotována</a:t>
            </a:r>
            <a:r>
              <a:rPr lang="cs-CZ" dirty="0"/>
              <a:t> dne 18.11.2013 v VII. třídě ZŠ Jičín, Soudná 12.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 bwMode="auto">
          <a:xfrm>
            <a:off x="457200" y="765175"/>
            <a:ext cx="8218488" cy="8350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6000" b="1" i="1" smtClean="0">
                <a:effectLst/>
              </a:rPr>
              <a:t>Tlak v kapalinách</a:t>
            </a:r>
          </a:p>
        </p:txBody>
      </p:sp>
      <p:sp>
        <p:nvSpPr>
          <p:cNvPr id="3" name="Obdélník 2"/>
          <p:cNvSpPr/>
          <p:nvPr/>
        </p:nvSpPr>
        <p:spPr>
          <a:xfrm>
            <a:off x="5302886" y="2802667"/>
            <a:ext cx="234208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s-CZ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Hydrostatický tlak</a:t>
            </a:r>
          </a:p>
        </p:txBody>
      </p:sp>
      <p:pic>
        <p:nvPicPr>
          <p:cNvPr id="17415" name="Picture 7" descr="MC900252339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2997200"/>
            <a:ext cx="3097213" cy="2449513"/>
          </a:xfrm>
          <a:prstGeom prst="rect">
            <a:avLst/>
          </a:prstGeom>
          <a:noFill/>
        </p:spPr>
      </p:pic>
      <p:pic>
        <p:nvPicPr>
          <p:cNvPr id="17416" name="Picture 8" descr="MM900288876[1]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3933825"/>
            <a:ext cx="1584325" cy="18002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hecker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 bwMode="auto">
          <a:xfrm>
            <a:off x="457200" y="620713"/>
            <a:ext cx="8291513" cy="979487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6000" b="1" i="1" smtClean="0">
                <a:effectLst/>
              </a:rPr>
              <a:t>Tlak v kapalinách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sz="3200" b="1" smtClean="0"/>
          </a:p>
          <a:p>
            <a:pPr eaLnBrk="1" hangingPunct="1"/>
            <a:r>
              <a:rPr lang="cs-CZ" sz="3200" b="1" smtClean="0">
                <a:solidFill>
                  <a:srgbClr val="5C06F8"/>
                </a:solidFill>
              </a:rPr>
              <a:t>Tlak na nádobu působí všemi směry</a:t>
            </a:r>
          </a:p>
          <a:p>
            <a:pPr eaLnBrk="1" hangingPunct="1"/>
            <a:r>
              <a:rPr lang="cs-CZ" sz="3200" b="1" smtClean="0">
                <a:solidFill>
                  <a:srgbClr val="5C06F8"/>
                </a:solidFill>
              </a:rPr>
              <a:t>Kapalina uvnitř nádoby tlačí na stěnu láhve rovněž všemi směry, ale nejvíce na dno, kde je tlak největší</a:t>
            </a:r>
          </a:p>
          <a:p>
            <a:pPr eaLnBrk="1" hangingPunct="1"/>
            <a:r>
              <a:rPr lang="cs-CZ" sz="3200" b="1" smtClean="0">
                <a:solidFill>
                  <a:srgbClr val="5C06F8"/>
                </a:solidFill>
              </a:rPr>
              <a:t>Se snižujícím se tlakem zvenčí klesá i tlak  uvnitř nádoby</a:t>
            </a:r>
          </a:p>
          <a:p>
            <a:pPr eaLnBrk="1" hangingPunct="1">
              <a:buFont typeface="Arial" charset="0"/>
              <a:buNone/>
            </a:pPr>
            <a:endParaRPr lang="cs-CZ" sz="3200" b="1" smtClean="0">
              <a:solidFill>
                <a:srgbClr val="5C06F8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 bwMode="auto">
          <a:xfrm>
            <a:off x="457200" y="549275"/>
            <a:ext cx="8218488" cy="10509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6000" b="1" i="1" smtClean="0">
                <a:effectLst/>
              </a:rPr>
              <a:t>Spojené nádoby</a:t>
            </a:r>
          </a:p>
        </p:txBody>
      </p:sp>
      <p:pic>
        <p:nvPicPr>
          <p:cNvPr id="19458" name="Picture 7" descr="Spojité nádoby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50" y="2781300"/>
            <a:ext cx="6769100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8" descr="magnify-clip">
            <a:hlinkClick r:id="rId5" tooltip="Zvětšit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84150" y="3551238"/>
            <a:ext cx="142875" cy="10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 bwMode="auto">
          <a:xfrm>
            <a:off x="468313" y="404813"/>
            <a:ext cx="8218487" cy="979487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6000" b="1" i="1" smtClean="0">
                <a:effectLst/>
              </a:rPr>
              <a:t>Spojené nádoby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ln>
            <a:solidFill>
              <a:schemeClr val="accent2"/>
            </a:solidFill>
          </a:ln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2"/>
                </a:solidFill>
              </a:rPr>
              <a:t>Tento jev se využívá například v sifonech umyvadel a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2"/>
                </a:solidFill>
              </a:rPr>
              <a:t>WC, v konvicích, u hadicové vodováhy, ve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2"/>
                </a:solidFill>
              </a:rPr>
              <a:t>zdymadlech…</a:t>
            </a:r>
          </a:p>
          <a:p>
            <a:pPr eaLnBrk="1" hangingPunct="1">
              <a:buFont typeface="Arial" charset="0"/>
              <a:buNone/>
            </a:pPr>
            <a:endParaRPr lang="cs-CZ" smtClean="0">
              <a:solidFill>
                <a:schemeClr val="tx2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mtClean="0">
              <a:solidFill>
                <a:schemeClr val="tx2"/>
              </a:solidFill>
            </a:endParaRPr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468313" y="2997200"/>
            <a:ext cx="78486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solidFill>
                  <a:srgbClr val="F12E0D"/>
                </a:solidFill>
              </a:rPr>
              <a:t>Spojené nádoby</a:t>
            </a:r>
            <a:r>
              <a:rPr lang="cs-CZ" sz="2000"/>
              <a:t> jsou dvě, případně více nádob, v nichž po naplnění kapalinou vystoupí hladina do stejné výšky.</a:t>
            </a:r>
          </a:p>
          <a:p>
            <a:r>
              <a:rPr lang="cs-CZ" sz="2000"/>
              <a:t>Výška hladin ve spojených nádobách je důsledkem hydrostatického tlaku. Proto i v širší nádobě s větším množstvím kapaliny má hladina stejnou výšku jako v úzké nádobě s menším množstvím kapaliny.</a:t>
            </a:r>
          </a:p>
          <a:p>
            <a:r>
              <a:rPr lang="cs-CZ" sz="2000"/>
              <a:t>Jestliže je ve spojených nádobách více kapalin (lišících se hustotou), pak hladiny v nádobách nebudou stejně vysoko. Nejvýš bude hladina kapaliny s nejmenší hustotou, nejníže hladina kapaliny s nejvyšší hustotou.</a:t>
            </a: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 bwMode="auto">
          <a:xfrm>
            <a:off x="468313" y="476250"/>
            <a:ext cx="8362950" cy="9080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6000" b="1" i="1" smtClean="0">
                <a:effectLst/>
              </a:rPr>
              <a:t>Tlak v plynech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539750" y="1557338"/>
            <a:ext cx="8229600" cy="4525962"/>
          </a:xfrm>
          <a:solidFill>
            <a:schemeClr val="bg2"/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rgbClr val="F12E0D"/>
                </a:solidFill>
              </a:rPr>
              <a:t>Tlak v plynech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Je síla, která působí v daném místě všemi směry. Plyn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je stlačitelný a rozpínavý. Zvláštním plynem je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vzduch. Tlak vzduchu se měří v pascalech (Pa) nebo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jejich násobcích, např. hektopascalech (1 hPa = 100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Pa). 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Na velikost atmosférického tlaku má vliv teplota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vzduchu, nadmořská výška a zeměpisná šířka. 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Změna tlaku vzduchu s nadmořskou výškou se mění.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S přibývající nadmořskou výškou se tlak zmenšuje.</a:t>
            </a:r>
            <a:r>
              <a:rPr lang="cs-CZ" smtClean="0"/>
              <a:t> 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1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1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5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 bwMode="auto">
          <a:xfrm>
            <a:off x="468313" y="404813"/>
            <a:ext cx="8291512" cy="10509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6000" b="1" i="1" smtClean="0">
                <a:effectLst/>
              </a:rPr>
              <a:t>Tlak v plynech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>
          <a:solidFill>
            <a:schemeClr val="bg2"/>
          </a:solidFill>
          <a:ln>
            <a:solidFill>
              <a:schemeClr val="bg2"/>
            </a:solidFill>
          </a:ln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rgbClr val="F12E0D"/>
                </a:solidFill>
              </a:rPr>
              <a:t>Měření tlaku vzduchu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Pro orientační měření tlaku vzduchu (není tak přesný)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slouží </a:t>
            </a:r>
            <a:r>
              <a:rPr lang="cs-CZ" smtClean="0">
                <a:solidFill>
                  <a:srgbClr val="5C06F8"/>
                </a:solidFill>
              </a:rPr>
              <a:t>aneroid.</a:t>
            </a:r>
            <a:r>
              <a:rPr lang="cs-CZ" smtClean="0">
                <a:solidFill>
                  <a:schemeClr val="tx1"/>
                </a:solidFill>
              </a:rPr>
              <a:t> Ten měří atmosférický tlak na základě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prohýbání pružného víka kovové krabičky (tzv.Vidieho</a:t>
            </a:r>
          </a:p>
          <a:p>
            <a:pPr eaLnBrk="1" hangingPunct="1">
              <a:buFont typeface="Arial" charset="0"/>
              <a:buNone/>
            </a:pPr>
            <a:r>
              <a:rPr lang="cs-CZ" smtClean="0">
                <a:solidFill>
                  <a:schemeClr val="tx1"/>
                </a:solidFill>
              </a:rPr>
              <a:t>dóza), z níž je vyčerpán vzduch. </a:t>
            </a:r>
          </a:p>
          <a:p>
            <a:pPr eaLnBrk="1" hangingPunct="1">
              <a:buFont typeface="Arial" charset="0"/>
              <a:buNone/>
            </a:pPr>
            <a:endParaRPr lang="cs-CZ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cs-CZ" sz="6000" b="1" i="1" smtClean="0">
                <a:effectLst/>
              </a:rPr>
              <a:t>Tlak v plynech</a:t>
            </a:r>
          </a:p>
        </p:txBody>
      </p:sp>
      <p:sp>
        <p:nvSpPr>
          <p:cNvPr id="37891" name="Rectangle 3"/>
          <p:cNvSpPr>
            <a:spLocks noGrp="1"/>
          </p:cNvSpPr>
          <p:nvPr>
            <p:ph type="body" idx="4294967295"/>
          </p:nvPr>
        </p:nvSpPr>
        <p:spPr>
          <a:ln>
            <a:solidFill>
              <a:srgbClr val="5C06F8"/>
            </a:solidFill>
          </a:ln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cs-CZ" b="1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b="1" smtClean="0">
                <a:latin typeface="Arial" charset="0"/>
              </a:rPr>
              <a:t>ANEROID</a:t>
            </a:r>
          </a:p>
          <a:p>
            <a:pPr eaLnBrk="1" hangingPunct="1">
              <a:buFont typeface="Arial" charset="0"/>
              <a:buNone/>
            </a:pPr>
            <a:endParaRPr lang="cs-CZ" b="1" smtClean="0">
              <a:latin typeface="Arial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b="1" smtClean="0"/>
              <a:t>1. Pružná zvlněná stěna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/>
              <a:t>2. Pružina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/>
              <a:t>3. Ručka </a:t>
            </a:r>
            <a:r>
              <a:rPr lang="cs-CZ" b="1" smtClean="0">
                <a:solidFill>
                  <a:srgbClr val="FF66CC"/>
                </a:solidFill>
              </a:rPr>
              <a:t>aneroid</a:t>
            </a:r>
            <a:r>
              <a:rPr lang="cs-CZ" b="1" smtClean="0">
                <a:solidFill>
                  <a:srgbClr val="FF66CC"/>
                </a:solidFill>
                <a:latin typeface="Arial" charset="0"/>
              </a:rPr>
              <a:t>u</a:t>
            </a:r>
          </a:p>
          <a:p>
            <a:pPr eaLnBrk="1" hangingPunct="1">
              <a:buFont typeface="Arial" charset="0"/>
              <a:buNone/>
            </a:pPr>
            <a:r>
              <a:rPr lang="cs-CZ" b="1" smtClean="0"/>
              <a:t>4. Stupnice</a:t>
            </a:r>
            <a:br>
              <a:rPr lang="cs-CZ" b="1" smtClean="0"/>
            </a:br>
            <a:endParaRPr lang="cs-CZ" b="1" smtClean="0"/>
          </a:p>
        </p:txBody>
      </p:sp>
      <p:pic>
        <p:nvPicPr>
          <p:cNvPr id="37893" name="Picture 5" descr="180px-Barometre_aneroide_0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2060575"/>
            <a:ext cx="3527425" cy="37433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  <p:sndAc>
      <p:stSnd>
        <p:snd r:embed="rId2" name="click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/>
          </p:nvPr>
        </p:nvSpPr>
        <p:spPr bwMode="auto">
          <a:xfrm>
            <a:off x="468313" y="333375"/>
            <a:ext cx="8218487" cy="9794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z="2800" b="1" i="1" smtClean="0">
                <a:effectLst/>
              </a:rPr>
              <a:t>Tlak v kapalinách, spojené nádoby, tlak v plynech</a:t>
            </a:r>
          </a:p>
        </p:txBody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mtClean="0">
                <a:solidFill>
                  <a:srgbClr val="290141"/>
                </a:solidFill>
              </a:rPr>
              <a:t>Písemná práce 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290141"/>
                </a:solidFill>
              </a:rPr>
              <a:t>1. Tlak na nádobu působí jakým směrem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290141"/>
                </a:solidFill>
              </a:rPr>
              <a:t>2. Kapalina uvnitř nádoby tlačí na stěnu láhve: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290141"/>
                </a:solidFill>
              </a:rPr>
              <a:t>    a) kde nejvíce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290141"/>
                </a:solidFill>
              </a:rPr>
              <a:t>    b) kde je tlak největší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290141"/>
                </a:solidFill>
              </a:rPr>
              <a:t>3. Kde klesá i tlak, když se snižuje tlak zvenčí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290141"/>
                </a:solidFill>
              </a:rPr>
              <a:t>    /vně/ nádoby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290141"/>
                </a:solidFill>
              </a:rPr>
              <a:t>4. Kde se udržuje hladina kapaliny ve spojených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290141"/>
                </a:solidFill>
              </a:rPr>
              <a:t>    nádobách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290141"/>
                </a:solidFill>
              </a:rPr>
              <a:t>5. Kde v praxi využíváme spojené nádoby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b="1" smtClean="0">
                <a:solidFill>
                  <a:srgbClr val="290141"/>
                </a:solidFill>
              </a:rPr>
              <a:t>6. Kdo má vliv na velikost atmosférického tlaku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4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45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5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ovéPole 2"/>
          <p:cNvSpPr txBox="1">
            <a:spLocks noChangeArrowheads="1"/>
          </p:cNvSpPr>
          <p:nvPr/>
        </p:nvSpPr>
        <p:spPr bwMode="auto">
          <a:xfrm>
            <a:off x="895151" y="404813"/>
            <a:ext cx="7658507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800" dirty="0">
                <a:latin typeface="Verdana" pitchFamily="34" charset="0"/>
              </a:rPr>
              <a:t>Použité zdroje:</a:t>
            </a:r>
          </a:p>
          <a:p>
            <a:pPr algn="ctr"/>
            <a:endParaRPr lang="cs-CZ" sz="2800" dirty="0">
              <a:latin typeface="Verdana" pitchFamily="34" charset="0"/>
            </a:endParaRPr>
          </a:p>
          <a:p>
            <a:pPr algn="ctr"/>
            <a:r>
              <a:rPr lang="cs-CZ" dirty="0">
                <a:latin typeface="Verdana" pitchFamily="34" charset="0"/>
              </a:rPr>
              <a:t>PowerPoint – Zdrojová banka </a:t>
            </a:r>
            <a:r>
              <a:rPr lang="cs-CZ" dirty="0" smtClean="0">
                <a:latin typeface="Verdana" pitchFamily="34" charset="0"/>
              </a:rPr>
              <a:t>Klipart-www.office.</a:t>
            </a:r>
            <a:r>
              <a:rPr lang="cs-CZ" dirty="0" err="1" smtClean="0">
                <a:latin typeface="Verdana" pitchFamily="34" charset="0"/>
              </a:rPr>
              <a:t>microsoft.com</a:t>
            </a:r>
            <a:endParaRPr lang="cs-CZ" dirty="0">
              <a:latin typeface="Verdana" pitchFamily="34" charset="0"/>
            </a:endParaRP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1403350" y="1989138"/>
            <a:ext cx="6553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400" dirty="0" smtClean="0"/>
              <a:t>http://commons.wikimedia.org/wiki/File:Barometre_aneroide_01.jpg</a:t>
            </a:r>
            <a:endParaRPr lang="cs-CZ" sz="2400" dirty="0"/>
          </a:p>
        </p:txBody>
      </p:sp>
    </p:spTree>
  </p:cSld>
  <p:clrMapOvr>
    <a:masterClrMapping/>
  </p:clrMapOvr>
  <p:transition spd="slow">
    <p:split orient="vert"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6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633</TotalTime>
  <Words>462</Words>
  <Application>Microsoft Office PowerPoint</Application>
  <PresentationFormat>Předvádění na obrazovce (4:3)</PresentationFormat>
  <Paragraphs>77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Tento materiál byl vytvořen v rámci projektu operačního programu                   Vzdělávání pro konkurenceschopnost</vt:lpstr>
      <vt:lpstr>Snímek 2</vt:lpstr>
      <vt:lpstr>Tlak v kapalinách</vt:lpstr>
      <vt:lpstr>Tlak v kapalinách</vt:lpstr>
      <vt:lpstr>Spojené nádoby</vt:lpstr>
      <vt:lpstr>Spojené nádoby</vt:lpstr>
      <vt:lpstr>Tlak v plynech</vt:lpstr>
      <vt:lpstr>Tlak v plynech</vt:lpstr>
      <vt:lpstr>Tlak v plynech</vt:lpstr>
      <vt:lpstr>Tlak v kapalinách, spojené nádoby, tlak v plynech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Tento materiál byl vytvořen v rámci projektu  Operačního programu Vzdělávání pro konkurenceschopnost.</dc:title>
  <dc:creator>pc 1</dc:creator>
  <cp:lastModifiedBy>Dum</cp:lastModifiedBy>
  <cp:revision>68</cp:revision>
  <dcterms:created xsi:type="dcterms:W3CDTF">2012-02-05T17:29:41Z</dcterms:created>
  <dcterms:modified xsi:type="dcterms:W3CDTF">2014-03-04T09:38:37Z</dcterms:modified>
</cp:coreProperties>
</file>