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555" autoAdjust="0"/>
  </p:normalViewPr>
  <p:slideViewPr>
    <p:cSldViewPr>
      <p:cViewPr varScale="1">
        <p:scale>
          <a:sx n="77" d="100"/>
          <a:sy n="77" d="100"/>
        </p:scale>
        <p:origin x="-5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1967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76458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7608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65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990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1790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828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993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0164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937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287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164D60-AE3E-4442-8507-61255A45D08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1ADE61-91A9-4A39-8682-A8C1E6C7D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1756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1220783"/>
              </p:ext>
            </p:extLst>
          </p:nvPr>
        </p:nvGraphicFramePr>
        <p:xfrm>
          <a:off x="457200" y="1600200"/>
          <a:ext cx="8568952" cy="4680516"/>
        </p:xfrm>
        <a:graphic>
          <a:graphicData uri="http://schemas.openxmlformats.org/drawingml/2006/table">
            <a:tbl>
              <a:tblPr/>
              <a:tblGrid>
                <a:gridCol w="1905605"/>
                <a:gridCol w="6663347"/>
              </a:tblGrid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Jazyk a jazyková komunikace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Ježíš jde po vodě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1_32_ČJ_Ježíš jde po vodě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1. 2014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Jazyk a jazyková komunikace, žáci si procvičují porozumění textu,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práci s textem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3851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Ježíš jde po vodě</a:t>
            </a:r>
            <a:endParaRPr lang="cs-CZ" dirty="0"/>
          </a:p>
        </p:txBody>
      </p:sp>
      <p:pic>
        <p:nvPicPr>
          <p:cNvPr id="1054" name="Picture 30" descr="C:\Users\Dana\AppData\Local\Microsoft\Windows\Temporary Internet Files\Content.IE5\W9X11EZY\MP9004012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284985"/>
            <a:ext cx="3032368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8691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Pozorně si přečti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cs-CZ" dirty="0" smtClean="0"/>
              <a:t>Je</a:t>
            </a:r>
            <a:r>
              <a:rPr lang="cs-CZ" dirty="0" smtClean="0"/>
              <a:t>žíš nařídil svým učedníkům, aby nasedli na loď a vyrazili přes jezero do </a:t>
            </a:r>
            <a:r>
              <a:rPr lang="cs-CZ" dirty="0" err="1" smtClean="0"/>
              <a:t>Betsaidy</a:t>
            </a:r>
            <a:r>
              <a:rPr lang="cs-CZ" dirty="0" smtClean="0"/>
              <a:t>. Sám vystoupil na horu, aby se tam modlil. Noc míjela, loď byla uprostřed jezera a on ještě na hoře. Za ranního svítání viděl, že jeho učedníci stále veslují proti větru. Vydal se za nimi po hladině jezera. Přiblížil se až k lodi a chtěl kolem nich přejít. Když ho spatřili, začali křičet hrůzou, protože ho pokládali za přízrak. On je však uklidňoval: „Nebojte se, vždyť jsem to já!“ Pak vstoupil do člunu a vítr hned ustal. </a:t>
            </a:r>
            <a:endParaRPr lang="cs-CZ" dirty="0"/>
          </a:p>
        </p:txBody>
      </p:sp>
      <p:pic>
        <p:nvPicPr>
          <p:cNvPr id="4099" name="Picture 3" descr="C:\Users\Dana\AppData\Local\Microsoft\Windows\Temporary Internet Files\Content.IE5\NHMO8SPK\MC9002817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5373217"/>
            <a:ext cx="1408176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562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2. </a:t>
            </a:r>
            <a:r>
              <a:rPr lang="cs-CZ" dirty="0" smtClean="0"/>
              <a:t>Odpověz na tyto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37693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Jak se učedníci měli dostat do </a:t>
            </a:r>
            <a:r>
              <a:rPr lang="cs-CZ" dirty="0" err="1" smtClean="0"/>
              <a:t>Betsaidy</a:t>
            </a:r>
            <a:endParaRPr lang="cs-CZ" dirty="0"/>
          </a:p>
          <a:p>
            <a:r>
              <a:rPr lang="cs-CZ" dirty="0" smtClean="0"/>
              <a:t>Co dělal Ježíš na hoře?</a:t>
            </a:r>
          </a:p>
          <a:p>
            <a:r>
              <a:rPr lang="cs-CZ" dirty="0" smtClean="0"/>
              <a:t>Co se dělo v noci?</a:t>
            </a:r>
          </a:p>
          <a:p>
            <a:r>
              <a:rPr lang="cs-CZ" dirty="0" smtClean="0"/>
              <a:t>Jak šel Ježíš za učedníky?</a:t>
            </a:r>
          </a:p>
          <a:p>
            <a:r>
              <a:rPr lang="cs-CZ" dirty="0" smtClean="0"/>
              <a:t>Co na to říkali učedníci?</a:t>
            </a:r>
          </a:p>
          <a:p>
            <a:r>
              <a:rPr lang="cs-CZ" dirty="0" smtClean="0"/>
              <a:t>Jak uklidnil Ježíš vyděšené učedníky?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3081" name="Picture 9" descr="C:\Users\Dana\AppData\Local\Microsoft\Windows\Temporary Internet Files\Content.IE5\Q9VPJA14\MC9004261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636912"/>
            <a:ext cx="628650" cy="186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7828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3. Slova v závorce nahraď synonymy (slovy podobného významu)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Ježíš nařídil svým </a:t>
            </a:r>
            <a:r>
              <a:rPr lang="cs-CZ" b="1" dirty="0" smtClean="0"/>
              <a:t>(pomocníkům), </a:t>
            </a:r>
            <a:r>
              <a:rPr lang="cs-CZ" dirty="0" smtClean="0"/>
              <a:t>aby </a:t>
            </a:r>
            <a:r>
              <a:rPr lang="cs-CZ" dirty="0"/>
              <a:t>nasedli na </a:t>
            </a:r>
            <a:r>
              <a:rPr lang="cs-CZ" dirty="0" smtClean="0"/>
              <a:t>loď. </a:t>
            </a:r>
            <a:r>
              <a:rPr lang="cs-CZ" dirty="0"/>
              <a:t>Sám vystoupil </a:t>
            </a:r>
            <a:r>
              <a:rPr lang="cs-CZ" dirty="0" smtClean="0"/>
              <a:t>na </a:t>
            </a:r>
            <a:r>
              <a:rPr lang="cs-CZ" b="1" dirty="0" smtClean="0"/>
              <a:t>(kopec</a:t>
            </a:r>
            <a:r>
              <a:rPr lang="cs-CZ" b="1" dirty="0"/>
              <a:t>)</a:t>
            </a:r>
            <a:r>
              <a:rPr lang="cs-CZ" b="1" dirty="0" smtClean="0"/>
              <a:t>, </a:t>
            </a:r>
            <a:r>
              <a:rPr lang="cs-CZ" dirty="0"/>
              <a:t>aby se tam modlil. Noc </a:t>
            </a:r>
            <a:r>
              <a:rPr lang="cs-CZ" b="1" dirty="0" smtClean="0"/>
              <a:t>(ještě neskončila), </a:t>
            </a:r>
            <a:r>
              <a:rPr lang="cs-CZ" dirty="0"/>
              <a:t>loď byla uprostřed jezera a on ještě na hoře. Za ranního </a:t>
            </a:r>
            <a:r>
              <a:rPr lang="cs-CZ" b="1" dirty="0" smtClean="0"/>
              <a:t>(rozbřesku) </a:t>
            </a:r>
            <a:r>
              <a:rPr lang="cs-CZ" dirty="0"/>
              <a:t>viděl, že jeho učedníci stále veslují proti větru. </a:t>
            </a:r>
            <a:r>
              <a:rPr lang="cs-CZ" b="1" dirty="0" smtClean="0"/>
              <a:t>(Vyrazil) </a:t>
            </a:r>
            <a:r>
              <a:rPr lang="cs-CZ" dirty="0"/>
              <a:t>se za nimi po hladině jezera. Přiblížil se až k </a:t>
            </a:r>
            <a:r>
              <a:rPr lang="cs-CZ" b="1" dirty="0"/>
              <a:t>(</a:t>
            </a:r>
            <a:r>
              <a:rPr lang="cs-CZ" b="1" dirty="0" smtClean="0"/>
              <a:t>bárce) </a:t>
            </a:r>
            <a:r>
              <a:rPr lang="cs-CZ" dirty="0"/>
              <a:t>a chtěl kolem nich přejít. Když ho </a:t>
            </a:r>
            <a:r>
              <a:rPr lang="cs-CZ" b="1" dirty="0" smtClean="0"/>
              <a:t>(uviděli), </a:t>
            </a:r>
            <a:r>
              <a:rPr lang="cs-CZ" dirty="0"/>
              <a:t>začali křičet hrůzou, protože ho pokládali za </a:t>
            </a:r>
            <a:r>
              <a:rPr lang="cs-CZ" b="1" dirty="0" smtClean="0"/>
              <a:t>(strašidlo). </a:t>
            </a:r>
            <a:r>
              <a:rPr lang="cs-CZ" dirty="0" smtClean="0"/>
              <a:t>On </a:t>
            </a:r>
            <a:r>
              <a:rPr lang="cs-CZ" dirty="0"/>
              <a:t>je však uklidňoval: </a:t>
            </a:r>
            <a:r>
              <a:rPr lang="cs-CZ" b="1" dirty="0" smtClean="0"/>
              <a:t>„(Neděste se), </a:t>
            </a:r>
            <a:r>
              <a:rPr lang="cs-CZ" dirty="0"/>
              <a:t>vždyť jsem to já!“ Pak </a:t>
            </a:r>
            <a:r>
              <a:rPr lang="cs-CZ" b="1" dirty="0" smtClean="0"/>
              <a:t>(vešel) </a:t>
            </a:r>
            <a:r>
              <a:rPr lang="cs-CZ" dirty="0"/>
              <a:t>do člunu a vítr hned ustal.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29636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text autora převyprávěn z Bible</a:t>
            </a:r>
          </a:p>
          <a:p>
            <a:r>
              <a:rPr lang="cs-CZ" dirty="0" smtClean="0"/>
              <a:t>Obrázky z webu Office.com</a:t>
            </a:r>
            <a:endParaRPr lang="cs-CZ" dirty="0"/>
          </a:p>
        </p:txBody>
      </p:sp>
      <p:pic>
        <p:nvPicPr>
          <p:cNvPr id="6148" name="Picture 4" descr="C:\Users\Dana\AppData\Local\Microsoft\Windows\Temporary Internet Files\Content.IE5\Q9VPJA14\MC9003477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6494" y="2996952"/>
            <a:ext cx="2327482" cy="2264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4768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414</TotalTime>
  <Words>398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Ježíš jde po vodě</vt:lpstr>
      <vt:lpstr>1. Pozorně si přečti text</vt:lpstr>
      <vt:lpstr>2. Odpověz na tyto otázky</vt:lpstr>
      <vt:lpstr>3. Slova v závorce nahraď synonymy (slovy podobného významu)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Narození Ježíše (shrnutí)</dc:title>
  <dc:creator>Dana</dc:creator>
  <cp:lastModifiedBy>Dana</cp:lastModifiedBy>
  <cp:revision>35</cp:revision>
  <dcterms:created xsi:type="dcterms:W3CDTF">2013-11-12T21:31:28Z</dcterms:created>
  <dcterms:modified xsi:type="dcterms:W3CDTF">2014-01-03T16:38:30Z</dcterms:modified>
</cp:coreProperties>
</file>