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7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2B5F9-8F61-468C-978A-3FAEBC266D5E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DC3C-6926-4E9D-BA7B-E5861DE375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683825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2B5F9-8F61-468C-978A-3FAEBC266D5E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DC3C-6926-4E9D-BA7B-E5861DE375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489414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2B5F9-8F61-468C-978A-3FAEBC266D5E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DC3C-6926-4E9D-BA7B-E5861DE375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387185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2B5F9-8F61-468C-978A-3FAEBC266D5E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DC3C-6926-4E9D-BA7B-E5861DE375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274988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2B5F9-8F61-468C-978A-3FAEBC266D5E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DC3C-6926-4E9D-BA7B-E5861DE375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65251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2B5F9-8F61-468C-978A-3FAEBC266D5E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DC3C-6926-4E9D-BA7B-E5861DE375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569420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2B5F9-8F61-468C-978A-3FAEBC266D5E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DC3C-6926-4E9D-BA7B-E5861DE375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562447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2B5F9-8F61-468C-978A-3FAEBC266D5E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DC3C-6926-4E9D-BA7B-E5861DE375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842436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2B5F9-8F61-468C-978A-3FAEBC266D5E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DC3C-6926-4E9D-BA7B-E5861DE375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587884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2B5F9-8F61-468C-978A-3FAEBC266D5E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DC3C-6926-4E9D-BA7B-E5861DE375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416619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2B5F9-8F61-468C-978A-3FAEBC266D5E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DC3C-6926-4E9D-BA7B-E5861DE375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08465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C8D6D6"/>
            </a:gs>
            <a:gs pos="0">
              <a:scrgbClr r="0" g="0" b="0"/>
            </a:gs>
            <a:gs pos="100000">
              <a:srgbClr val="FFFF00"/>
            </a:gs>
            <a:gs pos="10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22B5F9-8F61-468C-978A-3FAEBC266D5E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1ADC3C-6926-4E9D-BA7B-E5861DE375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93266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16097816"/>
              </p:ext>
            </p:extLst>
          </p:nvPr>
        </p:nvGraphicFramePr>
        <p:xfrm>
          <a:off x="1431887" y="2132856"/>
          <a:ext cx="6208395" cy="193085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rgbClr val="FFC000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5.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rgbClr val="FFC000">
                        <a:alpha val="15000"/>
                      </a:srgb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rgbClr val="FFC000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Člověk a jeho svět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rgbClr val="FFC000">
                        <a:alpha val="15000"/>
                      </a:srgb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rgbClr val="FFC000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Vlastivěda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rgbClr val="FFC000">
                        <a:alpha val="15000"/>
                      </a:srgb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Tematický okruh: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rgbClr val="FFC000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Místo,</a:t>
                      </a:r>
                      <a:r>
                        <a:rPr lang="cs-CZ" sz="1400" kern="50" baseline="0" dirty="0" smtClean="0">
                          <a:effectLst/>
                        </a:rPr>
                        <a:t> kde žijeme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rgbClr val="FFC000">
                        <a:alpha val="15000"/>
                      </a:srgb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Téma: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rgbClr val="FFC000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Jihočeský kraj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rgbClr val="FFC000">
                        <a:alpha val="15000"/>
                      </a:srgbClr>
                    </a:solidFill>
                  </a:tcPr>
                </a:tc>
              </a:tr>
              <a:tr h="223972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rgbClr val="FFC000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Mgr. Dana Málková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rgbClr val="FFC000">
                        <a:alpha val="15000"/>
                      </a:srgb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rgbClr val="FFC000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20. července 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rgbClr val="FFC000">
                        <a:alpha val="15000"/>
                      </a:srgb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rgbClr val="FFC000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Podpora</a:t>
                      </a:r>
                      <a:r>
                        <a:rPr lang="cs-CZ" sz="1400" kern="50" baseline="0" dirty="0" smtClean="0">
                          <a:effectLst/>
                        </a:rPr>
                        <a:t> výkladové hodiny  Jihočeský kraj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rgbClr val="FFC000">
                        <a:alpha val="15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2315402" y="4293096"/>
            <a:ext cx="4392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VY_32_INOVACE_06-29</a:t>
            </a:r>
            <a:endParaRPr lang="cs-CZ" sz="32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78585" y="5229200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bdélník 7"/>
          <p:cNvSpPr/>
          <p:nvPr/>
        </p:nvSpPr>
        <p:spPr>
          <a:xfrm>
            <a:off x="916339" y="332656"/>
            <a:ext cx="719062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8000" b="1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JIHOČESKÝ KRAJ</a:t>
            </a:r>
            <a:endParaRPr lang="cs-CZ" sz="8000" b="1" cap="none" spc="50" dirty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88117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0955" y="1772816"/>
            <a:ext cx="8138320" cy="468052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JIHOČESKÝ KRAJ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50040" y="3359799"/>
            <a:ext cx="5328592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/>
              <a:t>ROZLOHA 10 056 Km</a:t>
            </a:r>
            <a:r>
              <a:rPr lang="cs-CZ" sz="4400" baseline="30000" dirty="0" smtClean="0"/>
              <a:t>2</a:t>
            </a:r>
            <a:endParaRPr lang="cs-CZ" sz="4400" baseline="30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750040" y="1813795"/>
            <a:ext cx="5328592" cy="144655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/>
              <a:t>POLOHA – JIŽNÍ ČECHY</a:t>
            </a:r>
            <a:endParaRPr lang="cs-CZ" sz="4400" baseline="30000" dirty="0"/>
          </a:p>
        </p:txBody>
      </p:sp>
    </p:spTree>
    <p:extLst>
      <p:ext uri="{BB962C8B-B14F-4D97-AF65-F5344CB8AC3E}">
        <p14:creationId xmlns:p14="http://schemas.microsoft.com/office/powerpoint/2010/main" xmlns="" val="3630833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JIHOČESKÝ KRAJ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2908919"/>
          </a:xfrm>
        </p:spPr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KRAJSKÉ MĚSTO – České Budějovice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POČET OBYVATEL – 642 734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OKRESY:  </a:t>
            </a:r>
            <a:r>
              <a:rPr lang="cs-CZ" sz="4800" b="1" dirty="0" smtClean="0">
                <a:solidFill>
                  <a:srgbClr val="FFFF00"/>
                </a:solidFill>
              </a:rPr>
              <a:t>7 </a:t>
            </a:r>
            <a:endParaRPr lang="cs-CZ" b="1" dirty="0" smtClean="0">
              <a:solidFill>
                <a:srgbClr val="FFFF00"/>
              </a:solidFill>
            </a:endParaRPr>
          </a:p>
          <a:p>
            <a:r>
              <a:rPr lang="cs-CZ" dirty="0" smtClean="0">
                <a:solidFill>
                  <a:srgbClr val="FFFF00"/>
                </a:solidFill>
              </a:rPr>
              <a:t>POČET OBCÍ:  </a:t>
            </a:r>
            <a:r>
              <a:rPr lang="cs-CZ" sz="4800" b="1" dirty="0" smtClean="0">
                <a:solidFill>
                  <a:srgbClr val="FFFF00"/>
                </a:solidFill>
              </a:rPr>
              <a:t>623     </a:t>
            </a:r>
          </a:p>
          <a:p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508104" y="2060848"/>
            <a:ext cx="3276364" cy="3539430"/>
          </a:xfrm>
          <a:prstGeom prst="rect">
            <a:avLst/>
          </a:prstGeom>
          <a:solidFill>
            <a:srgbClr val="FFFF00">
              <a:alpha val="77000"/>
            </a:srgbClr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České Budějovice</a:t>
            </a:r>
          </a:p>
          <a:p>
            <a:r>
              <a:rPr lang="cs-CZ" sz="3200" b="1" dirty="0" smtClean="0"/>
              <a:t>Tábor</a:t>
            </a:r>
          </a:p>
          <a:p>
            <a:r>
              <a:rPr lang="cs-CZ" sz="3200" b="1" dirty="0" smtClean="0"/>
              <a:t>Písek</a:t>
            </a:r>
          </a:p>
          <a:p>
            <a:r>
              <a:rPr lang="cs-CZ" sz="3200" b="1" dirty="0" smtClean="0"/>
              <a:t>Strakonice</a:t>
            </a:r>
          </a:p>
          <a:p>
            <a:r>
              <a:rPr lang="cs-CZ" sz="3200" b="1" dirty="0" smtClean="0"/>
              <a:t>Jindřichův Hradec</a:t>
            </a:r>
          </a:p>
          <a:p>
            <a:r>
              <a:rPr lang="cs-CZ" sz="3200" b="1" dirty="0" smtClean="0"/>
              <a:t>Český Krumlov</a:t>
            </a:r>
          </a:p>
          <a:p>
            <a:r>
              <a:rPr lang="cs-CZ" sz="3200" b="1" dirty="0" smtClean="0"/>
              <a:t>Prachatice</a:t>
            </a:r>
            <a:endParaRPr lang="cs-CZ" sz="3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2926" y="5507966"/>
            <a:ext cx="78488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DALŠÍ VELKÁ MĚSTA: Milevsko, Třeboň, Dačice, Vodňany, Kaplice, Soběslav, Bechyně</a:t>
            </a:r>
            <a:endParaRPr lang="cs-CZ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11293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8421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SYMBOLY KRAJE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835696" y="143919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FF00"/>
                </a:solidFill>
              </a:rPr>
              <a:t>ZNAK KRAJE</a:t>
            </a:r>
            <a:endParaRPr lang="cs-CZ" sz="2800" dirty="0">
              <a:solidFill>
                <a:srgbClr val="FFFF00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15816" y="1997806"/>
            <a:ext cx="3739877" cy="4505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6115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0955" y="1772816"/>
            <a:ext cx="8138320" cy="468052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POVRCH, VODSTVO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20955" y="1798341"/>
            <a:ext cx="5641582" cy="267765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Česká pahorkatina, pánev Českobudějovická a Třeboňská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JIHOZÁPAD - Šumava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SEVEROVÝCHOD – Českomoravská vrchovina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JIH – Novohradské hory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037333" y="1772816"/>
            <a:ext cx="2621942" cy="440120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 err="1" smtClean="0"/>
              <a:t>Vlata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Lužnice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Blanice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Malše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Nežárka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Lomnice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Kraj rybníků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Rožmberk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Dvořiště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Bezdrev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3004052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cap="all" dirty="0" smtClean="0">
                <a:solidFill>
                  <a:srgbClr val="FFFF00"/>
                </a:solidFill>
              </a:rPr>
              <a:t>Průmysl</a:t>
            </a:r>
            <a:endParaRPr lang="cs-CZ" cap="all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Těžba štěrkopísků, stavebního kamene a cihlářských hlín.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d</a:t>
            </a:r>
            <a:r>
              <a:rPr lang="cs-CZ" dirty="0" smtClean="0"/>
              <a:t>řevozpracující </a:t>
            </a:r>
            <a:r>
              <a:rPr lang="cs-CZ" dirty="0" smtClean="0"/>
              <a:t>průmysl</a:t>
            </a:r>
          </a:p>
          <a:p>
            <a:r>
              <a:rPr lang="cs-CZ" dirty="0" smtClean="0"/>
              <a:t>z</a:t>
            </a:r>
            <a:r>
              <a:rPr lang="cs-CZ" dirty="0" smtClean="0"/>
              <a:t>pracovatelský </a:t>
            </a:r>
            <a:r>
              <a:rPr lang="cs-CZ" dirty="0" smtClean="0"/>
              <a:t>průmysl – potraviny nápoje (pivo Budvar)</a:t>
            </a:r>
          </a:p>
          <a:p>
            <a:r>
              <a:rPr lang="cs-CZ" dirty="0" smtClean="0"/>
              <a:t>j</a:t>
            </a:r>
            <a:r>
              <a:rPr lang="cs-CZ" dirty="0" smtClean="0"/>
              <a:t>aderná </a:t>
            </a:r>
            <a:r>
              <a:rPr lang="cs-CZ" dirty="0" smtClean="0"/>
              <a:t>elektrárna TEMELÍN 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63021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ZEMĚDĚLSTVÍ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 lnSpcReduction="10000"/>
          </a:bodyPr>
          <a:lstStyle/>
          <a:p>
            <a:pPr algn="just"/>
            <a:r>
              <a:rPr lang="cs-CZ" dirty="0" smtClean="0"/>
              <a:t>m</a:t>
            </a:r>
            <a:r>
              <a:rPr lang="cs-CZ" dirty="0" smtClean="0"/>
              <a:t>éně </a:t>
            </a:r>
            <a:r>
              <a:rPr lang="cs-CZ" dirty="0" smtClean="0"/>
              <a:t>náročné  plodiny</a:t>
            </a:r>
          </a:p>
          <a:p>
            <a:pPr algn="just"/>
            <a:r>
              <a:rPr lang="cs-CZ" dirty="0" smtClean="0"/>
              <a:t>o, </a:t>
            </a:r>
            <a:r>
              <a:rPr lang="cs-CZ" dirty="0" smtClean="0"/>
              <a:t>pícniny, obiloviny, olejniny a brambory</a:t>
            </a:r>
          </a:p>
          <a:p>
            <a:pPr marL="0" indent="0" algn="just">
              <a:buNone/>
            </a:pPr>
            <a:endParaRPr lang="cs-CZ" dirty="0" smtClean="0"/>
          </a:p>
          <a:p>
            <a:pPr algn="just"/>
            <a:r>
              <a:rPr lang="cs-CZ" dirty="0" smtClean="0"/>
              <a:t>Zaměřeno na:</a:t>
            </a:r>
          </a:p>
          <a:p>
            <a:pPr marL="0" indent="0" algn="just">
              <a:buNone/>
            </a:pPr>
            <a:endParaRPr lang="cs-CZ" dirty="0" smtClean="0"/>
          </a:p>
          <a:p>
            <a:pPr algn="just"/>
            <a:r>
              <a:rPr lang="cs-CZ" dirty="0" smtClean="0"/>
              <a:t>c</a:t>
            </a:r>
            <a:r>
              <a:rPr lang="cs-CZ" dirty="0" smtClean="0"/>
              <a:t>hov </a:t>
            </a:r>
            <a:r>
              <a:rPr lang="cs-CZ" dirty="0" smtClean="0"/>
              <a:t>ryb</a:t>
            </a:r>
          </a:p>
          <a:p>
            <a:pPr algn="just"/>
            <a:r>
              <a:rPr lang="cs-CZ" dirty="0" smtClean="0"/>
              <a:t>c</a:t>
            </a:r>
            <a:r>
              <a:rPr lang="cs-CZ" dirty="0" smtClean="0"/>
              <a:t>hov </a:t>
            </a:r>
            <a:r>
              <a:rPr lang="cs-CZ" dirty="0" smtClean="0"/>
              <a:t>kachen</a:t>
            </a:r>
          </a:p>
          <a:p>
            <a:pPr algn="just"/>
            <a:r>
              <a:rPr lang="cs-CZ" dirty="0" smtClean="0"/>
              <a:t>c</a:t>
            </a:r>
            <a:r>
              <a:rPr lang="cs-CZ" dirty="0" smtClean="0"/>
              <a:t>hov </a:t>
            </a:r>
            <a:r>
              <a:rPr lang="cs-CZ" dirty="0" smtClean="0"/>
              <a:t>skotu a prasat</a:t>
            </a:r>
          </a:p>
        </p:txBody>
      </p:sp>
    </p:spTree>
    <p:extLst>
      <p:ext uri="{BB962C8B-B14F-4D97-AF65-F5344CB8AC3E}">
        <p14:creationId xmlns:p14="http://schemas.microsoft.com/office/powerpoint/2010/main" xmlns="" val="1352232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ZAJÍMAVOSTI KRAJE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900808"/>
          </a:xfrm>
        </p:spPr>
        <p:txBody>
          <a:bodyPr/>
          <a:lstStyle/>
          <a:p>
            <a:r>
              <a:rPr lang="cs-CZ" dirty="0" smtClean="0"/>
              <a:t>Sídlo krajského úřadu – České </a:t>
            </a:r>
            <a:r>
              <a:rPr lang="cs-CZ" dirty="0" smtClean="0"/>
              <a:t>B</a:t>
            </a:r>
            <a:r>
              <a:rPr lang="cs-CZ" dirty="0" smtClean="0"/>
              <a:t>udějovice</a:t>
            </a:r>
            <a:endParaRPr lang="cs-CZ" dirty="0" smtClean="0"/>
          </a:p>
          <a:p>
            <a:r>
              <a:rPr lang="cs-CZ" dirty="0" smtClean="0"/>
              <a:t>h</a:t>
            </a:r>
            <a:r>
              <a:rPr lang="cs-CZ" dirty="0" smtClean="0"/>
              <a:t>ejtman </a:t>
            </a:r>
            <a:r>
              <a:rPr lang="cs-CZ" dirty="0" smtClean="0"/>
              <a:t>Jihočeského kraje je:</a:t>
            </a:r>
          </a:p>
          <a:p>
            <a:r>
              <a:rPr lang="cs-CZ" dirty="0" smtClean="0"/>
              <a:t>Mgr. Jiří </a:t>
            </a:r>
            <a:r>
              <a:rPr lang="cs-CZ" dirty="0" err="1" smtClean="0"/>
              <a:t>Zimola</a:t>
            </a:r>
            <a:endParaRPr lang="cs-CZ" dirty="0" smtClean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467544" y="4135593"/>
            <a:ext cx="8229600" cy="190080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Chráněné krajinné oblasti zasahující do JHK:</a:t>
            </a:r>
          </a:p>
          <a:p>
            <a:pPr marL="0" indent="0" algn="ctr">
              <a:buNone/>
            </a:pPr>
            <a:endParaRPr lang="cs-CZ" dirty="0" smtClean="0"/>
          </a:p>
          <a:p>
            <a:r>
              <a:rPr lang="cs-CZ" dirty="0" smtClean="0"/>
              <a:t>CHKO a NP ŠUMAVA, Třeboňsko, </a:t>
            </a:r>
            <a:r>
              <a:rPr lang="cs-CZ" dirty="0" err="1" smtClean="0"/>
              <a:t>PřP</a:t>
            </a:r>
            <a:r>
              <a:rPr lang="cs-CZ" dirty="0" smtClean="0"/>
              <a:t> Novohradské hory, CHKO Blanský les</a:t>
            </a:r>
          </a:p>
        </p:txBody>
      </p:sp>
    </p:spTree>
    <p:extLst>
      <p:ext uri="{BB962C8B-B14F-4D97-AF65-F5344CB8AC3E}">
        <p14:creationId xmlns:p14="http://schemas.microsoft.com/office/powerpoint/2010/main" xmlns="" val="3633035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Národní kulturní památky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1556792"/>
            <a:ext cx="7416824" cy="4565103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Český Krumlov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Zámek Bechyně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Zámek Blatná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Zámek Červená Lhota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Zámek Dačice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Kozí hrádek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Hrad Zvíkov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Jindřichův  Hradec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Rožmberk nad Vltavou</a:t>
            </a:r>
          </a:p>
        </p:txBody>
      </p:sp>
    </p:spTree>
    <p:extLst>
      <p:ext uri="{BB962C8B-B14F-4D97-AF65-F5344CB8AC3E}">
        <p14:creationId xmlns:p14="http://schemas.microsoft.com/office/powerpoint/2010/main" xmlns="" val="2031973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Národní kulturní památky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16367" y="1323425"/>
            <a:ext cx="63919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FFFF00"/>
                </a:solidFill>
              </a:rPr>
              <a:t>Hluboká nad Vltavou – zámek Hluboká</a:t>
            </a:r>
            <a:endParaRPr lang="cs-CZ" sz="2800" dirty="0">
              <a:solidFill>
                <a:srgbClr val="FFFF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916367" y="2221406"/>
            <a:ext cx="604867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Městské památkové rezervace</a:t>
            </a:r>
          </a:p>
          <a:p>
            <a:pPr marL="457200" indent="-457200">
              <a:buFont typeface="Arial" pitchFamily="34" charset="0"/>
              <a:buChar char="•"/>
            </a:pPr>
            <a:endParaRPr lang="cs-CZ" sz="2800" dirty="0" smtClean="0">
              <a:solidFill>
                <a:srgbClr val="FFFF00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FFFF00"/>
                </a:solidFill>
              </a:rPr>
              <a:t>České Budějovice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FFFF00"/>
                </a:solidFill>
              </a:rPr>
              <a:t>Český Krumlov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FFFF00"/>
                </a:solidFill>
              </a:rPr>
              <a:t>Jindřichův Hradec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FFFF00"/>
                </a:solidFill>
              </a:rPr>
              <a:t>Prachatice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FFFF00"/>
                </a:solidFill>
              </a:rPr>
              <a:t>Slavonice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FFFF00"/>
                </a:solidFill>
              </a:rPr>
              <a:t>Tábor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FFFF00"/>
                </a:solidFill>
              </a:rPr>
              <a:t>Třeboň</a:t>
            </a:r>
            <a:endParaRPr lang="cs-CZ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55608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546848" cy="562074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Použitá literatura, zdroje: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55576" y="1340768"/>
            <a:ext cx="748883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rgbClr val="FFFF00"/>
                </a:solidFill>
              </a:rPr>
              <a:t>Soubor:2004 </a:t>
            </a:r>
            <a:r>
              <a:rPr lang="cs-CZ" dirty="0" err="1">
                <a:solidFill>
                  <a:srgbClr val="FFFF00"/>
                </a:solidFill>
              </a:rPr>
              <a:t>Jihocesky</a:t>
            </a:r>
            <a:r>
              <a:rPr lang="cs-CZ" dirty="0">
                <a:solidFill>
                  <a:srgbClr val="FFFF00"/>
                </a:solidFill>
              </a:rPr>
              <a:t> kraj.PNG. In </a:t>
            </a:r>
            <a:r>
              <a:rPr lang="cs-CZ" i="1" dirty="0" err="1">
                <a:solidFill>
                  <a:srgbClr val="FFFF00"/>
                </a:solidFill>
              </a:rPr>
              <a:t>Wikipedia</a:t>
            </a:r>
            <a:r>
              <a:rPr lang="cs-CZ" i="1" dirty="0">
                <a:solidFill>
                  <a:srgbClr val="FFFF00"/>
                </a:solidFill>
              </a:rPr>
              <a:t> : </a:t>
            </a:r>
            <a:r>
              <a:rPr lang="cs-CZ" i="1" dirty="0" err="1">
                <a:solidFill>
                  <a:srgbClr val="FFFF00"/>
                </a:solidFill>
              </a:rPr>
              <a:t>the</a:t>
            </a:r>
            <a:r>
              <a:rPr lang="cs-CZ" i="1" dirty="0">
                <a:solidFill>
                  <a:srgbClr val="FFFF00"/>
                </a:solidFill>
              </a:rPr>
              <a:t> free </a:t>
            </a:r>
            <a:r>
              <a:rPr lang="cs-CZ" i="1" dirty="0" err="1">
                <a:solidFill>
                  <a:srgbClr val="FFFF00"/>
                </a:solidFill>
              </a:rPr>
              <a:t>encyclopedia</a:t>
            </a:r>
            <a:r>
              <a:rPr lang="cs-CZ" dirty="0">
                <a:solidFill>
                  <a:srgbClr val="FFFF00"/>
                </a:solidFill>
              </a:rPr>
              <a:t> [online]. St. </a:t>
            </a:r>
            <a:r>
              <a:rPr lang="cs-CZ" dirty="0" err="1">
                <a:solidFill>
                  <a:srgbClr val="FFFF00"/>
                </a:solidFill>
              </a:rPr>
              <a:t>Petersburg</a:t>
            </a:r>
            <a:r>
              <a:rPr lang="cs-CZ" dirty="0">
                <a:solidFill>
                  <a:srgbClr val="FFFF00"/>
                </a:solidFill>
              </a:rPr>
              <a:t> (Florida) : </a:t>
            </a:r>
            <a:r>
              <a:rPr lang="cs-CZ" dirty="0" err="1">
                <a:solidFill>
                  <a:srgbClr val="FFFF00"/>
                </a:solidFill>
              </a:rPr>
              <a:t>Wikipedia</a:t>
            </a:r>
            <a:r>
              <a:rPr lang="cs-CZ" dirty="0">
                <a:solidFill>
                  <a:srgbClr val="FFFF00"/>
                </a:solidFill>
              </a:rPr>
              <a:t> </a:t>
            </a:r>
            <a:r>
              <a:rPr lang="cs-CZ" dirty="0" err="1">
                <a:solidFill>
                  <a:srgbClr val="FFFF00"/>
                </a:solidFill>
              </a:rPr>
              <a:t>Foundation</a:t>
            </a:r>
            <a:r>
              <a:rPr lang="cs-CZ" dirty="0">
                <a:solidFill>
                  <a:srgbClr val="FFFF00"/>
                </a:solidFill>
              </a:rPr>
              <a:t>, [cit. </a:t>
            </a:r>
            <a:r>
              <a:rPr lang="cs-CZ" dirty="0" smtClean="0">
                <a:solidFill>
                  <a:srgbClr val="FFFF00"/>
                </a:solidFill>
              </a:rPr>
              <a:t>2011-06-11</a:t>
            </a:r>
            <a:r>
              <a:rPr lang="cs-CZ" dirty="0">
                <a:solidFill>
                  <a:srgbClr val="FFFF00"/>
                </a:solidFill>
              </a:rPr>
              <a:t>]. Dostupné z WWW: &lt;http://cs.wikipedia.org/wiki/Soubor:2004_Jihocesky_kraj.PNG</a:t>
            </a:r>
            <a:r>
              <a:rPr lang="cs-CZ" dirty="0" smtClean="0">
                <a:solidFill>
                  <a:srgbClr val="FFFF00"/>
                </a:solidFill>
              </a:rPr>
              <a:t>&gt;.</a:t>
            </a:r>
          </a:p>
          <a:p>
            <a:r>
              <a:rPr lang="cs-CZ" dirty="0" err="1">
                <a:solidFill>
                  <a:srgbClr val="FFFF00"/>
                </a:solidFill>
              </a:rPr>
              <a:t>Soubor:South</a:t>
            </a:r>
            <a:r>
              <a:rPr lang="cs-CZ" dirty="0">
                <a:solidFill>
                  <a:srgbClr val="FFFF00"/>
                </a:solidFill>
              </a:rPr>
              <a:t> Bohemian Region </a:t>
            </a:r>
            <a:r>
              <a:rPr lang="cs-CZ" dirty="0" err="1">
                <a:solidFill>
                  <a:srgbClr val="FFFF00"/>
                </a:solidFill>
              </a:rPr>
              <a:t>CoA</a:t>
            </a:r>
            <a:r>
              <a:rPr lang="cs-CZ" dirty="0">
                <a:solidFill>
                  <a:srgbClr val="FFFF00"/>
                </a:solidFill>
              </a:rPr>
              <a:t> </a:t>
            </a:r>
            <a:r>
              <a:rPr lang="cs-CZ" dirty="0" err="1">
                <a:solidFill>
                  <a:srgbClr val="FFFF00"/>
                </a:solidFill>
              </a:rPr>
              <a:t>CZ.svg</a:t>
            </a:r>
            <a:r>
              <a:rPr lang="cs-CZ" dirty="0">
                <a:solidFill>
                  <a:srgbClr val="FFFF00"/>
                </a:solidFill>
              </a:rPr>
              <a:t>. In </a:t>
            </a:r>
            <a:r>
              <a:rPr lang="cs-CZ" i="1" dirty="0" err="1">
                <a:solidFill>
                  <a:srgbClr val="FFFF00"/>
                </a:solidFill>
              </a:rPr>
              <a:t>Wikipedia</a:t>
            </a:r>
            <a:r>
              <a:rPr lang="cs-CZ" i="1" dirty="0">
                <a:solidFill>
                  <a:srgbClr val="FFFF00"/>
                </a:solidFill>
              </a:rPr>
              <a:t> : </a:t>
            </a:r>
            <a:r>
              <a:rPr lang="cs-CZ" i="1" dirty="0" err="1">
                <a:solidFill>
                  <a:srgbClr val="FFFF00"/>
                </a:solidFill>
              </a:rPr>
              <a:t>the</a:t>
            </a:r>
            <a:r>
              <a:rPr lang="cs-CZ" i="1" dirty="0">
                <a:solidFill>
                  <a:srgbClr val="FFFF00"/>
                </a:solidFill>
              </a:rPr>
              <a:t> free </a:t>
            </a:r>
            <a:r>
              <a:rPr lang="cs-CZ" i="1" dirty="0" err="1">
                <a:solidFill>
                  <a:srgbClr val="FFFF00"/>
                </a:solidFill>
              </a:rPr>
              <a:t>encyclopedia</a:t>
            </a:r>
            <a:r>
              <a:rPr lang="cs-CZ" dirty="0">
                <a:solidFill>
                  <a:srgbClr val="FFFF00"/>
                </a:solidFill>
              </a:rPr>
              <a:t> [online]. St. </a:t>
            </a:r>
            <a:r>
              <a:rPr lang="cs-CZ" dirty="0" err="1">
                <a:solidFill>
                  <a:srgbClr val="FFFF00"/>
                </a:solidFill>
              </a:rPr>
              <a:t>Petersburg</a:t>
            </a:r>
            <a:r>
              <a:rPr lang="cs-CZ" dirty="0">
                <a:solidFill>
                  <a:srgbClr val="FFFF00"/>
                </a:solidFill>
              </a:rPr>
              <a:t> (Florida) : </a:t>
            </a:r>
            <a:r>
              <a:rPr lang="cs-CZ" dirty="0" err="1">
                <a:solidFill>
                  <a:srgbClr val="FFFF00"/>
                </a:solidFill>
              </a:rPr>
              <a:t>Wikipedia</a:t>
            </a:r>
            <a:r>
              <a:rPr lang="cs-CZ" dirty="0">
                <a:solidFill>
                  <a:srgbClr val="FFFF00"/>
                </a:solidFill>
              </a:rPr>
              <a:t> </a:t>
            </a:r>
            <a:r>
              <a:rPr lang="cs-CZ" dirty="0" err="1">
                <a:solidFill>
                  <a:srgbClr val="FFFF00"/>
                </a:solidFill>
              </a:rPr>
              <a:t>Foundation</a:t>
            </a:r>
            <a:r>
              <a:rPr lang="cs-CZ" dirty="0">
                <a:solidFill>
                  <a:srgbClr val="FFFF00"/>
                </a:solidFill>
              </a:rPr>
              <a:t>, [cit. </a:t>
            </a:r>
            <a:r>
              <a:rPr lang="cs-CZ" dirty="0" smtClean="0">
                <a:solidFill>
                  <a:srgbClr val="FFFF00"/>
                </a:solidFill>
              </a:rPr>
              <a:t>2011-06-11</a:t>
            </a:r>
            <a:r>
              <a:rPr lang="cs-CZ" dirty="0">
                <a:solidFill>
                  <a:srgbClr val="FFFF00"/>
                </a:solidFill>
              </a:rPr>
              <a:t>]. Dostupné z WWW: &lt;http://cs.wikipedia.org/wiki/</a:t>
            </a:r>
            <a:r>
              <a:rPr lang="cs-CZ" dirty="0" err="1">
                <a:solidFill>
                  <a:srgbClr val="FFFF00"/>
                </a:solidFill>
              </a:rPr>
              <a:t>Soubor:South_Bohemian_Region_CoA_CZ.svg</a:t>
            </a:r>
            <a:r>
              <a:rPr lang="cs-CZ" dirty="0">
                <a:solidFill>
                  <a:srgbClr val="FFFF00"/>
                </a:solidFill>
              </a:rPr>
              <a:t>&gt;.</a:t>
            </a:r>
          </a:p>
        </p:txBody>
      </p:sp>
    </p:spTree>
    <p:extLst>
      <p:ext uri="{BB962C8B-B14F-4D97-AF65-F5344CB8AC3E}">
        <p14:creationId xmlns:p14="http://schemas.microsoft.com/office/powerpoint/2010/main" xmlns="" val="410077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461</TotalTime>
  <Words>275</Words>
  <Application>Microsoft Office PowerPoint</Application>
  <PresentationFormat>Předvádění na obrazovce (4:3)</PresentationFormat>
  <Paragraphs>99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Snímek 1</vt:lpstr>
      <vt:lpstr>JIHOČESKÝ KRAJ</vt:lpstr>
      <vt:lpstr>JIHOČESKÝ KRAJ</vt:lpstr>
      <vt:lpstr>SYMBOLY KRAJE</vt:lpstr>
      <vt:lpstr>POVRCH, VODSTVO</vt:lpstr>
      <vt:lpstr>Průmysl</vt:lpstr>
      <vt:lpstr>ZEMĚDĚLSTVÍ</vt:lpstr>
      <vt:lpstr>ZAJÍMAVOSTI KRAJE</vt:lpstr>
      <vt:lpstr>Národní kulturní památky</vt:lpstr>
      <vt:lpstr>Národní kulturní památky</vt:lpstr>
      <vt:lpstr>Použitá literatura,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Uzivatel</dc:creator>
  <cp:lastModifiedBy>expert</cp:lastModifiedBy>
  <cp:revision>22</cp:revision>
  <dcterms:created xsi:type="dcterms:W3CDTF">2011-12-09T17:34:54Z</dcterms:created>
  <dcterms:modified xsi:type="dcterms:W3CDTF">2012-03-28T07:17:27Z</dcterms:modified>
</cp:coreProperties>
</file>