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33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99FF33"/>
            </a:gs>
            <a:gs pos="0">
              <a:scrgbClr r="0" g="0" b="0"/>
            </a:gs>
            <a:gs pos="100000">
              <a:srgbClr val="FFFF00"/>
            </a:gs>
            <a:gs pos="10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1992367"/>
              </p:ext>
            </p:extLst>
          </p:nvPr>
        </p:nvGraphicFramePr>
        <p:xfrm>
          <a:off x="1431887" y="213285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Člověk a jeho svět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Vlastivěda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Místo, kde žijeme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Plzeňský kraj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Mgr. Dana Málková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15. července 2011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bg1"/>
                          </a:solidFill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solidFill>
                            <a:schemeClr val="bg1"/>
                          </a:solidFill>
                          <a:effectLst/>
                        </a:rPr>
                        <a:t> výkladové hodiny  Plzeňský </a:t>
                      </a:r>
                      <a:r>
                        <a:rPr lang="cs-CZ" sz="1400" kern="50" baseline="0" dirty="0" smtClean="0">
                          <a:solidFill>
                            <a:schemeClr val="bg1"/>
                          </a:solidFill>
                          <a:effectLst/>
                        </a:rPr>
                        <a:t>kraj.</a:t>
                      </a:r>
                      <a:endParaRPr lang="cs-CZ" sz="1200" kern="5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VY_32_INOVACE_06-30</a:t>
            </a:r>
            <a:endParaRPr lang="cs-CZ" sz="3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090073" y="332656"/>
            <a:ext cx="684315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PLZEŇSKÝ KRAJ</a:t>
            </a:r>
            <a:endParaRPr lang="cs-CZ" sz="8000" b="1" cap="none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13795"/>
            <a:ext cx="8135342" cy="467880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PLZEŇSKÝ KRAJ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4294" y="3344883"/>
            <a:ext cx="5328592" cy="7694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7 561 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4294" y="1813795"/>
            <a:ext cx="5328592" cy="144655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JIHOZÁPAD ČECH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PLZEŇSKÝ KRAJ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908919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KRAJSKÉ MĚSTO – Plzeň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POČET OBYVATEL – 581 175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OKRESY:  </a:t>
            </a:r>
            <a:r>
              <a:rPr lang="cs-CZ" sz="4800" b="1" dirty="0" smtClean="0">
                <a:solidFill>
                  <a:srgbClr val="FFFF00"/>
                </a:solidFill>
              </a:rPr>
              <a:t>7 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POČET OBCÍ:</a:t>
            </a:r>
            <a:endParaRPr lang="cs-CZ" sz="4800" b="1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8104" y="2060848"/>
            <a:ext cx="3276364" cy="3539430"/>
          </a:xfrm>
          <a:prstGeom prst="rect">
            <a:avLst/>
          </a:prstGeom>
          <a:solidFill>
            <a:srgbClr val="FFFF00">
              <a:alpha val="77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Domažlice</a:t>
            </a:r>
          </a:p>
          <a:p>
            <a:r>
              <a:rPr lang="cs-CZ" sz="3200" b="1" dirty="0" smtClean="0"/>
              <a:t>Klatovy</a:t>
            </a:r>
          </a:p>
          <a:p>
            <a:r>
              <a:rPr lang="cs-CZ" sz="3200" b="1" dirty="0" smtClean="0"/>
              <a:t>Plzeň JIH</a:t>
            </a:r>
          </a:p>
          <a:p>
            <a:r>
              <a:rPr lang="cs-CZ" sz="3200" b="1" dirty="0" smtClean="0"/>
              <a:t>Plzeň město</a:t>
            </a:r>
          </a:p>
          <a:p>
            <a:r>
              <a:rPr lang="cs-CZ" sz="3200" b="1" dirty="0" smtClean="0"/>
              <a:t>Plzeň SEVER</a:t>
            </a:r>
          </a:p>
          <a:p>
            <a:r>
              <a:rPr lang="cs-CZ" sz="3200" b="1" dirty="0" smtClean="0"/>
              <a:t>Tachov</a:t>
            </a:r>
          </a:p>
          <a:p>
            <a:r>
              <a:rPr lang="cs-CZ" sz="3200" b="1" dirty="0" smtClean="0"/>
              <a:t>Rokycany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2926" y="550796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DALŠÍ VELKÁ MĚSTA: Nepomuk, Přeštice, Stříbro, Nýřany, Kralovice, Horšovský Týn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SYMBOLY KRAJE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ZNAK KRAJE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061" y="1971028"/>
            <a:ext cx="3739877" cy="45058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883" y="2259117"/>
            <a:ext cx="5898232" cy="392969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20072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VLAJKA KRAJE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955" y="1772816"/>
            <a:ext cx="8138320" cy="46805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POVRCH, VODSTVO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0955" y="1798341"/>
            <a:ext cx="5641582" cy="267765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Při státní hranici: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Šumava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Český les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SEVEROZÁPAD – </a:t>
            </a:r>
            <a:r>
              <a:rPr lang="cs-CZ" sz="2800" dirty="0" smtClean="0"/>
              <a:t>Plzeňská </a:t>
            </a:r>
            <a:r>
              <a:rPr lang="cs-CZ" sz="2800" dirty="0" smtClean="0"/>
              <a:t>pahorkatina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62537" y="1772816"/>
            <a:ext cx="2496738" cy="224676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Berounka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Mže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Radbuza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Úhlava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Úslava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>
                <a:solidFill>
                  <a:srgbClr val="FFFF00"/>
                </a:solidFill>
              </a:rPr>
              <a:t>Průmysl</a:t>
            </a:r>
            <a:endParaRPr lang="cs-CZ" cap="all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Autofit/>
          </a:bodyPr>
          <a:lstStyle/>
          <a:p>
            <a:r>
              <a:rPr lang="cs-CZ" dirty="0" smtClean="0"/>
              <a:t>Keramický průmysl – v okolí PLZNĚ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Potravinářský průmysl – Plzeňský prazdroj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Strojírenský průmysl – ŠKODOVY ZÁVODY PLZEŇ (lodní šrouby, elektrické lokomotivy, turbíny)</a:t>
            </a:r>
          </a:p>
          <a:p>
            <a:r>
              <a:rPr lang="cs-CZ" dirty="0" smtClean="0"/>
              <a:t>PLZEŇ – Důležitá železniční a silniční křižovatka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0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ZEMĚDĚLSTVÍ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FFFF00"/>
                </a:solidFill>
              </a:rPr>
              <a:t>Hornaté území      x     méně náročné  plodiny</a:t>
            </a:r>
          </a:p>
          <a:p>
            <a:pPr algn="just"/>
            <a:r>
              <a:rPr lang="cs-CZ" dirty="0" smtClean="0">
                <a:solidFill>
                  <a:srgbClr val="FFFF00"/>
                </a:solidFill>
              </a:rPr>
              <a:t>Oves, pícniny, brambory</a:t>
            </a:r>
          </a:p>
          <a:p>
            <a:pPr algn="just"/>
            <a:r>
              <a:rPr lang="cs-CZ" dirty="0" smtClean="0">
                <a:solidFill>
                  <a:srgbClr val="FFFF00"/>
                </a:solidFill>
              </a:rPr>
              <a:t>Významný producent ŘEPKY OLEJKY</a:t>
            </a:r>
          </a:p>
          <a:p>
            <a:pPr marL="0" indent="0" algn="just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algn="just"/>
            <a:r>
              <a:rPr lang="cs-CZ" dirty="0" smtClean="0">
                <a:solidFill>
                  <a:srgbClr val="FFFF00"/>
                </a:solidFill>
              </a:rPr>
              <a:t>Klatovy:</a:t>
            </a:r>
          </a:p>
          <a:p>
            <a:pPr algn="just"/>
            <a:r>
              <a:rPr lang="cs-CZ" dirty="0" smtClean="0">
                <a:solidFill>
                  <a:srgbClr val="FFFF00"/>
                </a:solidFill>
              </a:rPr>
              <a:t>Pěstování karafiátů</a:t>
            </a:r>
          </a:p>
          <a:p>
            <a:pPr marL="0" indent="0" algn="just">
              <a:buNone/>
            </a:pPr>
            <a:endParaRPr lang="cs-CZ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ZAJÍMAVOSTI KRAJE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Sídlo krajského úřadu – PLZEŇ</a:t>
            </a:r>
          </a:p>
          <a:p>
            <a:r>
              <a:rPr lang="cs-CZ" dirty="0" smtClean="0"/>
              <a:t>Hejtman Plzeňského je: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      Milan </a:t>
            </a:r>
            <a:r>
              <a:rPr lang="cs-CZ" dirty="0" smtClean="0">
                <a:solidFill>
                  <a:srgbClr val="FFFF00"/>
                </a:solidFill>
              </a:rPr>
              <a:t>Chovanec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PK: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Národní park Šumava, Český Les</a:t>
            </a:r>
          </a:p>
        </p:txBody>
      </p:sp>
    </p:spTree>
    <p:extLst>
      <p:ext uri="{BB962C8B-B14F-4D97-AF65-F5344CB8AC3E}">
        <p14:creationId xmlns:p14="http://schemas.microsoft.com/office/powerpoint/2010/main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Národní kulturní památky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1"/>
            <a:ext cx="4330824" cy="4896545"/>
          </a:xfrm>
        </p:spPr>
        <p:txBody>
          <a:bodyPr>
            <a:normAutofit/>
          </a:bodyPr>
          <a:lstStyle/>
          <a:p>
            <a:r>
              <a:rPr lang="cs-CZ" dirty="0" smtClean="0"/>
              <a:t>Zámek Horšovský Týn</a:t>
            </a:r>
          </a:p>
          <a:p>
            <a:r>
              <a:rPr lang="cs-CZ" dirty="0" smtClean="0"/>
              <a:t>Zámek Kozel</a:t>
            </a:r>
          </a:p>
          <a:p>
            <a:r>
              <a:rPr lang="cs-CZ" dirty="0" smtClean="0"/>
              <a:t>Zámek Manětín</a:t>
            </a:r>
          </a:p>
          <a:p>
            <a:r>
              <a:rPr lang="cs-CZ" dirty="0" smtClean="0"/>
              <a:t>Zámek Nebílovy</a:t>
            </a:r>
          </a:p>
          <a:p>
            <a:r>
              <a:rPr lang="cs-CZ" dirty="0" smtClean="0"/>
              <a:t>Zámek Zbiroh</a:t>
            </a:r>
          </a:p>
          <a:p>
            <a:r>
              <a:rPr lang="cs-CZ" dirty="0" smtClean="0"/>
              <a:t>Hrad Rabí</a:t>
            </a:r>
          </a:p>
          <a:p>
            <a:r>
              <a:rPr lang="cs-CZ" dirty="0" smtClean="0"/>
              <a:t>Hrad Radyně</a:t>
            </a:r>
          </a:p>
          <a:p>
            <a:r>
              <a:rPr lang="cs-CZ" dirty="0" smtClean="0"/>
              <a:t>Hrad Švihov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98206" y="1556791"/>
            <a:ext cx="4104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Hrad Velhartice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Hrad Domažlice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98206" y="3232376"/>
            <a:ext cx="41044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 regionu působil významný barokní architekt: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Jan Blažej Santini-Aichel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Národní kulturní památky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07050"/>
            <a:ext cx="6912768" cy="517593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1396" y="1238058"/>
            <a:ext cx="7085224" cy="5313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Použitá literatura, zdroje: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Autofit/>
          </a:bodyPr>
          <a:lstStyle/>
          <a:p>
            <a:r>
              <a:rPr lang="cs-CZ" sz="1900" dirty="0">
                <a:solidFill>
                  <a:srgbClr val="FFFF00"/>
                </a:solidFill>
              </a:rPr>
              <a:t>Soubor:2004 </a:t>
            </a:r>
            <a:r>
              <a:rPr lang="cs-CZ" sz="1900" dirty="0" err="1">
                <a:solidFill>
                  <a:srgbClr val="FFFF00"/>
                </a:solidFill>
              </a:rPr>
              <a:t>Plzensky</a:t>
            </a:r>
            <a:r>
              <a:rPr lang="cs-CZ" sz="1900" dirty="0">
                <a:solidFill>
                  <a:srgbClr val="FFFF00"/>
                </a:solidFill>
              </a:rPr>
              <a:t> kraj.png. In </a:t>
            </a:r>
            <a:r>
              <a:rPr lang="cs-CZ" sz="1900" i="1" dirty="0" err="1">
                <a:solidFill>
                  <a:srgbClr val="FFFF00"/>
                </a:solidFill>
              </a:rPr>
              <a:t>Wikipedia</a:t>
            </a:r>
            <a:r>
              <a:rPr lang="cs-CZ" sz="1900" i="1" dirty="0">
                <a:solidFill>
                  <a:srgbClr val="FFFF00"/>
                </a:solidFill>
              </a:rPr>
              <a:t> : </a:t>
            </a:r>
            <a:r>
              <a:rPr lang="cs-CZ" sz="1900" i="1" dirty="0" err="1">
                <a:solidFill>
                  <a:srgbClr val="FFFF00"/>
                </a:solidFill>
              </a:rPr>
              <a:t>the</a:t>
            </a:r>
            <a:r>
              <a:rPr lang="cs-CZ" sz="1900" i="1" dirty="0">
                <a:solidFill>
                  <a:srgbClr val="FFFF00"/>
                </a:solidFill>
              </a:rPr>
              <a:t> free </a:t>
            </a:r>
            <a:r>
              <a:rPr lang="cs-CZ" sz="1900" i="1" dirty="0" err="1">
                <a:solidFill>
                  <a:srgbClr val="FFFF00"/>
                </a:solidFill>
              </a:rPr>
              <a:t>encyclopedia</a:t>
            </a:r>
            <a:r>
              <a:rPr lang="cs-CZ" sz="1900" dirty="0">
                <a:solidFill>
                  <a:srgbClr val="FFFF00"/>
                </a:solidFill>
              </a:rPr>
              <a:t> [online]. St. </a:t>
            </a:r>
            <a:r>
              <a:rPr lang="cs-CZ" sz="1900" dirty="0" err="1">
                <a:solidFill>
                  <a:srgbClr val="FFFF00"/>
                </a:solidFill>
              </a:rPr>
              <a:t>Petersburg</a:t>
            </a:r>
            <a:r>
              <a:rPr lang="cs-CZ" sz="1900" dirty="0">
                <a:solidFill>
                  <a:srgbClr val="FFFF00"/>
                </a:solidFill>
              </a:rPr>
              <a:t> (Florida) : </a:t>
            </a:r>
            <a:r>
              <a:rPr lang="cs-CZ" sz="1900" dirty="0" err="1">
                <a:solidFill>
                  <a:srgbClr val="FFFF00"/>
                </a:solidFill>
              </a:rPr>
              <a:t>Wikipedia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Foundation</a:t>
            </a:r>
            <a:r>
              <a:rPr lang="cs-CZ" sz="1900" dirty="0">
                <a:solidFill>
                  <a:srgbClr val="FFFF00"/>
                </a:solidFill>
              </a:rPr>
              <a:t>, [cit. </a:t>
            </a:r>
            <a:r>
              <a:rPr lang="cs-CZ" sz="1900" dirty="0" smtClean="0">
                <a:solidFill>
                  <a:srgbClr val="FFFF00"/>
                </a:solidFill>
              </a:rPr>
              <a:t>2011-06-12</a:t>
            </a:r>
            <a:r>
              <a:rPr lang="cs-CZ" sz="1900" dirty="0">
                <a:solidFill>
                  <a:srgbClr val="FFFF00"/>
                </a:solidFill>
              </a:rPr>
              <a:t>]. Dostupné z WWW: &lt;http://cs.wikipedia.org/wiki/Soubor:2004_Plzensky_kraj.png</a:t>
            </a:r>
            <a:r>
              <a:rPr lang="cs-CZ" sz="1900" dirty="0" smtClean="0">
                <a:solidFill>
                  <a:srgbClr val="FFFF00"/>
                </a:solidFill>
              </a:rPr>
              <a:t>&gt;.</a:t>
            </a:r>
          </a:p>
          <a:p>
            <a:r>
              <a:rPr lang="cs-CZ" sz="1900" dirty="0" err="1">
                <a:solidFill>
                  <a:srgbClr val="FFFF00"/>
                </a:solidFill>
              </a:rPr>
              <a:t>Soubor:Flag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of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Plzen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Region.svg</a:t>
            </a:r>
            <a:r>
              <a:rPr lang="cs-CZ" sz="1900" dirty="0">
                <a:solidFill>
                  <a:srgbClr val="FFFF00"/>
                </a:solidFill>
              </a:rPr>
              <a:t>. In </a:t>
            </a:r>
            <a:r>
              <a:rPr lang="cs-CZ" sz="1900" i="1" dirty="0" err="1">
                <a:solidFill>
                  <a:srgbClr val="FFFF00"/>
                </a:solidFill>
              </a:rPr>
              <a:t>Wikipedia</a:t>
            </a:r>
            <a:r>
              <a:rPr lang="cs-CZ" sz="1900" i="1" dirty="0">
                <a:solidFill>
                  <a:srgbClr val="FFFF00"/>
                </a:solidFill>
              </a:rPr>
              <a:t> : </a:t>
            </a:r>
            <a:r>
              <a:rPr lang="cs-CZ" sz="1900" i="1" dirty="0" err="1">
                <a:solidFill>
                  <a:srgbClr val="FFFF00"/>
                </a:solidFill>
              </a:rPr>
              <a:t>the</a:t>
            </a:r>
            <a:r>
              <a:rPr lang="cs-CZ" sz="1900" i="1" dirty="0">
                <a:solidFill>
                  <a:srgbClr val="FFFF00"/>
                </a:solidFill>
              </a:rPr>
              <a:t> free </a:t>
            </a:r>
            <a:r>
              <a:rPr lang="cs-CZ" sz="1900" i="1" dirty="0" err="1">
                <a:solidFill>
                  <a:srgbClr val="FFFF00"/>
                </a:solidFill>
              </a:rPr>
              <a:t>encyclopedia</a:t>
            </a:r>
            <a:r>
              <a:rPr lang="cs-CZ" sz="1900" dirty="0">
                <a:solidFill>
                  <a:srgbClr val="FFFF00"/>
                </a:solidFill>
              </a:rPr>
              <a:t> [online]. St. </a:t>
            </a:r>
            <a:r>
              <a:rPr lang="cs-CZ" sz="1900" dirty="0" err="1">
                <a:solidFill>
                  <a:srgbClr val="FFFF00"/>
                </a:solidFill>
              </a:rPr>
              <a:t>Petersburg</a:t>
            </a:r>
            <a:r>
              <a:rPr lang="cs-CZ" sz="1900" dirty="0">
                <a:solidFill>
                  <a:srgbClr val="FFFF00"/>
                </a:solidFill>
              </a:rPr>
              <a:t> (Florida) : </a:t>
            </a:r>
            <a:r>
              <a:rPr lang="cs-CZ" sz="1900" dirty="0" err="1">
                <a:solidFill>
                  <a:srgbClr val="FFFF00"/>
                </a:solidFill>
              </a:rPr>
              <a:t>Wikipedia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Foundation</a:t>
            </a:r>
            <a:r>
              <a:rPr lang="cs-CZ" sz="1900" dirty="0">
                <a:solidFill>
                  <a:srgbClr val="FFFF00"/>
                </a:solidFill>
              </a:rPr>
              <a:t>, [cit. </a:t>
            </a:r>
            <a:r>
              <a:rPr lang="cs-CZ" sz="1900" dirty="0" smtClean="0">
                <a:solidFill>
                  <a:srgbClr val="FFFF00"/>
                </a:solidFill>
              </a:rPr>
              <a:t>2011-06-12</a:t>
            </a:r>
            <a:r>
              <a:rPr lang="cs-CZ" sz="1900" dirty="0">
                <a:solidFill>
                  <a:srgbClr val="FFFF00"/>
                </a:solidFill>
              </a:rPr>
              <a:t>]. Dostupné z WWW: &lt;http://cs.wikipedia.org/wiki/</a:t>
            </a:r>
            <a:r>
              <a:rPr lang="cs-CZ" sz="1900" dirty="0" err="1">
                <a:solidFill>
                  <a:srgbClr val="FFFF00"/>
                </a:solidFill>
              </a:rPr>
              <a:t>Soubor:Flag_of_Plzen_Region.svg</a:t>
            </a:r>
            <a:r>
              <a:rPr lang="cs-CZ" sz="1900" dirty="0" smtClean="0">
                <a:solidFill>
                  <a:srgbClr val="FFFF00"/>
                </a:solidFill>
              </a:rPr>
              <a:t>&gt;.</a:t>
            </a:r>
          </a:p>
          <a:p>
            <a:r>
              <a:rPr lang="cs-CZ" sz="1900" dirty="0" err="1">
                <a:solidFill>
                  <a:srgbClr val="FFFF00"/>
                </a:solidFill>
              </a:rPr>
              <a:t>Soubor:Plzen</a:t>
            </a:r>
            <a:r>
              <a:rPr lang="cs-CZ" sz="1900" dirty="0">
                <a:solidFill>
                  <a:srgbClr val="FFFF00"/>
                </a:solidFill>
              </a:rPr>
              <a:t> Region </a:t>
            </a:r>
            <a:r>
              <a:rPr lang="cs-CZ" sz="1900" dirty="0" err="1">
                <a:solidFill>
                  <a:srgbClr val="FFFF00"/>
                </a:solidFill>
              </a:rPr>
              <a:t>CoA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CZ.svg</a:t>
            </a:r>
            <a:r>
              <a:rPr lang="cs-CZ" sz="1900" dirty="0">
                <a:solidFill>
                  <a:srgbClr val="FFFF00"/>
                </a:solidFill>
              </a:rPr>
              <a:t>. In </a:t>
            </a:r>
            <a:r>
              <a:rPr lang="cs-CZ" sz="1900" i="1" dirty="0" err="1">
                <a:solidFill>
                  <a:srgbClr val="FFFF00"/>
                </a:solidFill>
              </a:rPr>
              <a:t>Wikipedia</a:t>
            </a:r>
            <a:r>
              <a:rPr lang="cs-CZ" sz="1900" i="1" dirty="0">
                <a:solidFill>
                  <a:srgbClr val="FFFF00"/>
                </a:solidFill>
              </a:rPr>
              <a:t> : </a:t>
            </a:r>
            <a:r>
              <a:rPr lang="cs-CZ" sz="1900" i="1" dirty="0" err="1">
                <a:solidFill>
                  <a:srgbClr val="FFFF00"/>
                </a:solidFill>
              </a:rPr>
              <a:t>the</a:t>
            </a:r>
            <a:r>
              <a:rPr lang="cs-CZ" sz="1900" i="1" dirty="0">
                <a:solidFill>
                  <a:srgbClr val="FFFF00"/>
                </a:solidFill>
              </a:rPr>
              <a:t> free </a:t>
            </a:r>
            <a:r>
              <a:rPr lang="cs-CZ" sz="1900" i="1" dirty="0" err="1">
                <a:solidFill>
                  <a:srgbClr val="FFFF00"/>
                </a:solidFill>
              </a:rPr>
              <a:t>encyclopedia</a:t>
            </a:r>
            <a:r>
              <a:rPr lang="cs-CZ" sz="1900" dirty="0">
                <a:solidFill>
                  <a:srgbClr val="FFFF00"/>
                </a:solidFill>
              </a:rPr>
              <a:t> [online]. St. </a:t>
            </a:r>
            <a:r>
              <a:rPr lang="cs-CZ" sz="1900" dirty="0" err="1">
                <a:solidFill>
                  <a:srgbClr val="FFFF00"/>
                </a:solidFill>
              </a:rPr>
              <a:t>Petersburg</a:t>
            </a:r>
            <a:r>
              <a:rPr lang="cs-CZ" sz="1900" dirty="0">
                <a:solidFill>
                  <a:srgbClr val="FFFF00"/>
                </a:solidFill>
              </a:rPr>
              <a:t> (Florida) : </a:t>
            </a:r>
            <a:r>
              <a:rPr lang="cs-CZ" sz="1900" dirty="0" err="1">
                <a:solidFill>
                  <a:srgbClr val="FFFF00"/>
                </a:solidFill>
              </a:rPr>
              <a:t>Wikipedia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Foundation</a:t>
            </a:r>
            <a:r>
              <a:rPr lang="cs-CZ" sz="1900" dirty="0">
                <a:solidFill>
                  <a:srgbClr val="FFFF00"/>
                </a:solidFill>
              </a:rPr>
              <a:t>, [cit. </a:t>
            </a:r>
            <a:r>
              <a:rPr lang="cs-CZ" sz="1900" dirty="0" smtClean="0">
                <a:solidFill>
                  <a:srgbClr val="FFFF00"/>
                </a:solidFill>
              </a:rPr>
              <a:t>2011-06-12</a:t>
            </a:r>
            <a:r>
              <a:rPr lang="cs-CZ" sz="1900" dirty="0">
                <a:solidFill>
                  <a:srgbClr val="FFFF00"/>
                </a:solidFill>
              </a:rPr>
              <a:t>]. Dostupné z WWW: &lt;http://cs.wikipedia.org/wiki/</a:t>
            </a:r>
            <a:r>
              <a:rPr lang="cs-CZ" sz="1900" dirty="0" err="1">
                <a:solidFill>
                  <a:srgbClr val="FFFF00"/>
                </a:solidFill>
              </a:rPr>
              <a:t>Soubor:Plzen_Region_CoA_CZ.svg</a:t>
            </a:r>
            <a:r>
              <a:rPr lang="cs-CZ" sz="1900" dirty="0" smtClean="0">
                <a:solidFill>
                  <a:srgbClr val="FFFF00"/>
                </a:solidFill>
              </a:rPr>
              <a:t>&gt;.</a:t>
            </a:r>
          </a:p>
          <a:p>
            <a:r>
              <a:rPr lang="cs-CZ" sz="1900" dirty="0" err="1">
                <a:solidFill>
                  <a:srgbClr val="FFFF00"/>
                </a:solidFill>
              </a:rPr>
              <a:t>Soubor:Zamek</a:t>
            </a:r>
            <a:r>
              <a:rPr lang="cs-CZ" sz="1900" dirty="0">
                <a:solidFill>
                  <a:srgbClr val="FFFF00"/>
                </a:solidFill>
              </a:rPr>
              <a:t> Kozel.jpg. In </a:t>
            </a:r>
            <a:r>
              <a:rPr lang="cs-CZ" sz="1900" i="1" dirty="0" err="1">
                <a:solidFill>
                  <a:srgbClr val="FFFF00"/>
                </a:solidFill>
              </a:rPr>
              <a:t>Wikipedia</a:t>
            </a:r>
            <a:r>
              <a:rPr lang="cs-CZ" sz="1900" i="1" dirty="0">
                <a:solidFill>
                  <a:srgbClr val="FFFF00"/>
                </a:solidFill>
              </a:rPr>
              <a:t> : </a:t>
            </a:r>
            <a:r>
              <a:rPr lang="cs-CZ" sz="1900" i="1" dirty="0" err="1">
                <a:solidFill>
                  <a:srgbClr val="FFFF00"/>
                </a:solidFill>
              </a:rPr>
              <a:t>the</a:t>
            </a:r>
            <a:r>
              <a:rPr lang="cs-CZ" sz="1900" i="1" dirty="0">
                <a:solidFill>
                  <a:srgbClr val="FFFF00"/>
                </a:solidFill>
              </a:rPr>
              <a:t> free </a:t>
            </a:r>
            <a:r>
              <a:rPr lang="cs-CZ" sz="1900" i="1" dirty="0" err="1">
                <a:solidFill>
                  <a:srgbClr val="FFFF00"/>
                </a:solidFill>
              </a:rPr>
              <a:t>encyclopedia</a:t>
            </a:r>
            <a:r>
              <a:rPr lang="cs-CZ" sz="1900" dirty="0">
                <a:solidFill>
                  <a:srgbClr val="FFFF00"/>
                </a:solidFill>
              </a:rPr>
              <a:t> [online]. St. </a:t>
            </a:r>
            <a:r>
              <a:rPr lang="cs-CZ" sz="1900" dirty="0" err="1">
                <a:solidFill>
                  <a:srgbClr val="FFFF00"/>
                </a:solidFill>
              </a:rPr>
              <a:t>Petersburg</a:t>
            </a:r>
            <a:r>
              <a:rPr lang="cs-CZ" sz="1900" dirty="0">
                <a:solidFill>
                  <a:srgbClr val="FFFF00"/>
                </a:solidFill>
              </a:rPr>
              <a:t> (Florida) : </a:t>
            </a:r>
            <a:r>
              <a:rPr lang="cs-CZ" sz="1900" dirty="0" err="1">
                <a:solidFill>
                  <a:srgbClr val="FFFF00"/>
                </a:solidFill>
              </a:rPr>
              <a:t>Wikipedia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Foundation</a:t>
            </a:r>
            <a:r>
              <a:rPr lang="cs-CZ" sz="1900" dirty="0">
                <a:solidFill>
                  <a:srgbClr val="FFFF00"/>
                </a:solidFill>
              </a:rPr>
              <a:t>, [cit. </a:t>
            </a:r>
            <a:r>
              <a:rPr lang="cs-CZ" sz="1900" dirty="0" smtClean="0">
                <a:solidFill>
                  <a:srgbClr val="FFFF00"/>
                </a:solidFill>
              </a:rPr>
              <a:t>2011-06-12</a:t>
            </a:r>
            <a:r>
              <a:rPr lang="cs-CZ" sz="1900" dirty="0">
                <a:solidFill>
                  <a:srgbClr val="FFFF00"/>
                </a:solidFill>
              </a:rPr>
              <a:t>]. Dostupné z WWW: &lt;http://cs.wikipedia.org/wiki/</a:t>
            </a:r>
            <a:r>
              <a:rPr lang="cs-CZ" sz="1900" dirty="0" err="1">
                <a:solidFill>
                  <a:srgbClr val="FFFF00"/>
                </a:solidFill>
              </a:rPr>
              <a:t>Soubor:Zamek_Kozel.jpg</a:t>
            </a:r>
            <a:r>
              <a:rPr lang="cs-CZ" sz="1900" dirty="0" smtClean="0">
                <a:solidFill>
                  <a:srgbClr val="FFFF00"/>
                </a:solidFill>
              </a:rPr>
              <a:t>&gt;.</a:t>
            </a:r>
          </a:p>
          <a:p>
            <a:r>
              <a:rPr lang="cs-CZ" sz="1900" dirty="0">
                <a:solidFill>
                  <a:srgbClr val="FFFF00"/>
                </a:solidFill>
              </a:rPr>
              <a:t>Soubor:Z%C3%A1mek Zbiroh.jpg. In </a:t>
            </a:r>
            <a:r>
              <a:rPr lang="cs-CZ" sz="1900" i="1" dirty="0" err="1">
                <a:solidFill>
                  <a:srgbClr val="FFFF00"/>
                </a:solidFill>
              </a:rPr>
              <a:t>Wikipedia</a:t>
            </a:r>
            <a:r>
              <a:rPr lang="cs-CZ" sz="1900" i="1" dirty="0">
                <a:solidFill>
                  <a:srgbClr val="FFFF00"/>
                </a:solidFill>
              </a:rPr>
              <a:t> : </a:t>
            </a:r>
            <a:r>
              <a:rPr lang="cs-CZ" sz="1900" i="1" dirty="0" err="1">
                <a:solidFill>
                  <a:srgbClr val="FFFF00"/>
                </a:solidFill>
              </a:rPr>
              <a:t>the</a:t>
            </a:r>
            <a:r>
              <a:rPr lang="cs-CZ" sz="1900" i="1" dirty="0">
                <a:solidFill>
                  <a:srgbClr val="FFFF00"/>
                </a:solidFill>
              </a:rPr>
              <a:t> free </a:t>
            </a:r>
            <a:r>
              <a:rPr lang="cs-CZ" sz="1900" i="1" dirty="0" err="1">
                <a:solidFill>
                  <a:srgbClr val="FFFF00"/>
                </a:solidFill>
              </a:rPr>
              <a:t>encyclopedia</a:t>
            </a:r>
            <a:r>
              <a:rPr lang="cs-CZ" sz="1900" dirty="0">
                <a:solidFill>
                  <a:srgbClr val="FFFF00"/>
                </a:solidFill>
              </a:rPr>
              <a:t> [online]. St. </a:t>
            </a:r>
            <a:r>
              <a:rPr lang="cs-CZ" sz="1900" dirty="0" err="1">
                <a:solidFill>
                  <a:srgbClr val="FFFF00"/>
                </a:solidFill>
              </a:rPr>
              <a:t>Petersburg</a:t>
            </a:r>
            <a:r>
              <a:rPr lang="cs-CZ" sz="1900" dirty="0">
                <a:solidFill>
                  <a:srgbClr val="FFFF00"/>
                </a:solidFill>
              </a:rPr>
              <a:t> (Florida) : </a:t>
            </a:r>
            <a:r>
              <a:rPr lang="cs-CZ" sz="1900" dirty="0" err="1">
                <a:solidFill>
                  <a:srgbClr val="FFFF00"/>
                </a:solidFill>
              </a:rPr>
              <a:t>Wikipedia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Foundation</a:t>
            </a:r>
            <a:r>
              <a:rPr lang="cs-CZ" sz="1900" dirty="0">
                <a:solidFill>
                  <a:srgbClr val="FFFF00"/>
                </a:solidFill>
              </a:rPr>
              <a:t>, [cit. </a:t>
            </a:r>
            <a:r>
              <a:rPr lang="cs-CZ" sz="1900" dirty="0" smtClean="0">
                <a:solidFill>
                  <a:srgbClr val="FFFF00"/>
                </a:solidFill>
              </a:rPr>
              <a:t>2011-06-12</a:t>
            </a:r>
            <a:r>
              <a:rPr lang="cs-CZ" sz="1900" dirty="0">
                <a:solidFill>
                  <a:srgbClr val="FFFF00"/>
                </a:solidFill>
              </a:rPr>
              <a:t>]. Dostupné z WWW: &lt;http://cs.wikipedia.org/wiki/Soubor:Z%C3%A1mek_Zbiroh.jpg</a:t>
            </a:r>
            <a:r>
              <a:rPr lang="cs-CZ" sz="1900" dirty="0" smtClean="0">
                <a:solidFill>
                  <a:srgbClr val="FFFF00"/>
                </a:solidFill>
              </a:rPr>
              <a:t>&gt;.</a:t>
            </a:r>
          </a:p>
          <a:p>
            <a:r>
              <a:rPr lang="cs-CZ" sz="1900" dirty="0">
                <a:solidFill>
                  <a:srgbClr val="FFFF00"/>
                </a:solidFill>
              </a:rPr>
              <a:t>Soubor:Kladruby5.JPG. In </a:t>
            </a:r>
            <a:r>
              <a:rPr lang="cs-CZ" sz="1900" i="1" dirty="0" err="1">
                <a:solidFill>
                  <a:srgbClr val="FFFF00"/>
                </a:solidFill>
              </a:rPr>
              <a:t>Wikipedia</a:t>
            </a:r>
            <a:r>
              <a:rPr lang="cs-CZ" sz="1900" i="1" dirty="0">
                <a:solidFill>
                  <a:srgbClr val="FFFF00"/>
                </a:solidFill>
              </a:rPr>
              <a:t> : </a:t>
            </a:r>
            <a:r>
              <a:rPr lang="cs-CZ" sz="1900" i="1" dirty="0" err="1">
                <a:solidFill>
                  <a:srgbClr val="FFFF00"/>
                </a:solidFill>
              </a:rPr>
              <a:t>the</a:t>
            </a:r>
            <a:r>
              <a:rPr lang="cs-CZ" sz="1900" i="1" dirty="0">
                <a:solidFill>
                  <a:srgbClr val="FFFF00"/>
                </a:solidFill>
              </a:rPr>
              <a:t> free </a:t>
            </a:r>
            <a:r>
              <a:rPr lang="cs-CZ" sz="1900" i="1" dirty="0" err="1">
                <a:solidFill>
                  <a:srgbClr val="FFFF00"/>
                </a:solidFill>
              </a:rPr>
              <a:t>encyclopedia</a:t>
            </a:r>
            <a:r>
              <a:rPr lang="cs-CZ" sz="1900" dirty="0">
                <a:solidFill>
                  <a:srgbClr val="FFFF00"/>
                </a:solidFill>
              </a:rPr>
              <a:t> [online]. St. </a:t>
            </a:r>
            <a:r>
              <a:rPr lang="cs-CZ" sz="1900" dirty="0" err="1">
                <a:solidFill>
                  <a:srgbClr val="FFFF00"/>
                </a:solidFill>
              </a:rPr>
              <a:t>Petersburg</a:t>
            </a:r>
            <a:r>
              <a:rPr lang="cs-CZ" sz="1900" dirty="0">
                <a:solidFill>
                  <a:srgbClr val="FFFF00"/>
                </a:solidFill>
              </a:rPr>
              <a:t> (Florida) : </a:t>
            </a:r>
            <a:r>
              <a:rPr lang="cs-CZ" sz="1900" dirty="0" err="1">
                <a:solidFill>
                  <a:srgbClr val="FFFF00"/>
                </a:solidFill>
              </a:rPr>
              <a:t>Wikipedia</a:t>
            </a:r>
            <a:r>
              <a:rPr lang="cs-CZ" sz="1900" dirty="0">
                <a:solidFill>
                  <a:srgbClr val="FFFF00"/>
                </a:solidFill>
              </a:rPr>
              <a:t> </a:t>
            </a:r>
            <a:r>
              <a:rPr lang="cs-CZ" sz="1900" dirty="0" err="1">
                <a:solidFill>
                  <a:srgbClr val="FFFF00"/>
                </a:solidFill>
              </a:rPr>
              <a:t>Foundation</a:t>
            </a:r>
            <a:r>
              <a:rPr lang="cs-CZ" sz="1900" dirty="0">
                <a:solidFill>
                  <a:srgbClr val="FFFF00"/>
                </a:solidFill>
              </a:rPr>
              <a:t>, [cit. </a:t>
            </a:r>
            <a:r>
              <a:rPr lang="cs-CZ" sz="1900" dirty="0" smtClean="0">
                <a:solidFill>
                  <a:srgbClr val="FFFF00"/>
                </a:solidFill>
              </a:rPr>
              <a:t>2011-06-12</a:t>
            </a:r>
            <a:r>
              <a:rPr lang="cs-CZ" sz="1900" dirty="0">
                <a:solidFill>
                  <a:srgbClr val="FFFF00"/>
                </a:solidFill>
              </a:rPr>
              <a:t>]. Dostupné z WWW: &lt;http://cs.wikipedia.org/wiki/Soubor:Kladruby5.JPG&gt;.</a:t>
            </a:r>
          </a:p>
        </p:txBody>
      </p:sp>
    </p:spTree>
    <p:extLst>
      <p:ext uri="{BB962C8B-B14F-4D97-AF65-F5344CB8AC3E}">
        <p14:creationId xmlns:p14="http://schemas.microsoft.com/office/powerpoint/2010/main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248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PLZEŇSKÝ KRAJ</vt:lpstr>
      <vt:lpstr>PLZEŇSKÝ KRAJ</vt:lpstr>
      <vt:lpstr>SYMBOLY KRAJE</vt:lpstr>
      <vt:lpstr>POVRCH, VODSTVO</vt:lpstr>
      <vt:lpstr>Průmysl</vt:lpstr>
      <vt:lpstr>ZEMĚDĚLSTVÍ</vt:lpstr>
      <vt:lpstr>ZAJÍMAVOSTI KRAJE</vt:lpstr>
      <vt:lpstr>Národní kulturní památky</vt:lpstr>
      <vt:lpstr>Národní kulturní památky</vt:lpstr>
      <vt:lpstr>Použitá literatura,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Učitel</cp:lastModifiedBy>
  <cp:revision>25</cp:revision>
  <dcterms:created xsi:type="dcterms:W3CDTF">2011-12-09T17:34:54Z</dcterms:created>
  <dcterms:modified xsi:type="dcterms:W3CDTF">2012-03-27T18:04:00Z</dcterms:modified>
</cp:coreProperties>
</file>