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1" r:id="rId1"/>
  </p:sldMasterIdLst>
  <p:notesMasterIdLst>
    <p:notesMasterId r:id="rId22"/>
  </p:notesMasterIdLst>
  <p:handoutMasterIdLst>
    <p:handoutMasterId r:id="rId23"/>
  </p:handoutMasterIdLst>
  <p:sldIdLst>
    <p:sldId id="309" r:id="rId2"/>
    <p:sldId id="312" r:id="rId3"/>
    <p:sldId id="314" r:id="rId4"/>
    <p:sldId id="315" r:id="rId5"/>
    <p:sldId id="317" r:id="rId6"/>
    <p:sldId id="318" r:id="rId7"/>
    <p:sldId id="319" r:id="rId8"/>
    <p:sldId id="321" r:id="rId9"/>
    <p:sldId id="322" r:id="rId10"/>
    <p:sldId id="324" r:id="rId11"/>
    <p:sldId id="325" r:id="rId12"/>
    <p:sldId id="326" r:id="rId13"/>
    <p:sldId id="327" r:id="rId14"/>
    <p:sldId id="328" r:id="rId15"/>
    <p:sldId id="329" r:id="rId16"/>
    <p:sldId id="331" r:id="rId17"/>
    <p:sldId id="310" r:id="rId18"/>
    <p:sldId id="332" r:id="rId19"/>
    <p:sldId id="334" r:id="rId20"/>
    <p:sldId id="335" r:id="rId21"/>
  </p:sldIdLst>
  <p:sldSz cx="9144000" cy="6858000" type="screen4x3"/>
  <p:notesSz cx="6743700" cy="98679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528" autoAdjust="0"/>
  </p:normalViewPr>
  <p:slideViewPr>
    <p:cSldViewPr>
      <p:cViewPr>
        <p:scale>
          <a:sx n="66" d="100"/>
          <a:sy n="66" d="100"/>
        </p:scale>
        <p:origin x="-1290" y="-9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28" d="100"/>
          <a:sy n="28" d="100"/>
        </p:scale>
        <p:origin x="-1266" y="-66"/>
      </p:cViewPr>
      <p:guideLst>
        <p:guide orient="horz" pos="3108"/>
        <p:guide pos="2124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2588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r>
              <a:rPr lang="cs-CZ" smtClean="0"/>
              <a:t>Gymnázium Kladno</a:t>
            </a:r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25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4188"/>
            <a:ext cx="2922588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374188"/>
            <a:ext cx="2922587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Times New Roman" pitchFamily="18" charset="0"/>
              </a:defRPr>
            </a:lvl1pPr>
          </a:lstStyle>
          <a:p>
            <a:pPr>
              <a:defRPr/>
            </a:pPr>
            <a:fld id="{6A520BA3-FFA2-4DA3-A299-920456686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8499048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Gymnázium Kladno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19525" y="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589D25-6B8D-4ED5-91E0-62C39752398D}" type="datetimeFigureOut">
              <a:rPr lang="cs-CZ" smtClean="0"/>
              <a:pPr/>
              <a:t>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4875" y="739775"/>
            <a:ext cx="4933950" cy="37004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4688" y="4687888"/>
            <a:ext cx="5394325" cy="4440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260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19525" y="9372600"/>
            <a:ext cx="2922588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6DA93F-BECE-4E7A-BBD0-29D62694E3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Gymnázium Kladno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2A8E974-70E8-42AB-BEB8-4334C345F68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008648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16FBF0-34D4-43A8-B183-BD7EBA473DA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135027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A7AC34-0AED-4717-96E2-61B16718206C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3031531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5B43A7-0FB3-4151-9350-FC3947A3AB6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510070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F56B5-4CA8-4B93-AFBF-93DD305902F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508687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4CFEB-991C-447D-8EFF-316BE6A8674F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128297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881779-B215-46BB-8586-99BBEE0BB62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161967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C2E09D-A7B1-43B0-BDF8-E6AFB7567066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62119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1F9C9A-DB6B-4EA8-A073-E3F75C777D7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878507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0B852-94B9-4CD8-A298-32069AF854A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1205704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31E7BD-01FE-47A0-9088-9BD1F69FD092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="" xmlns:p14="http://schemas.microsoft.com/office/powerpoint/2010/main" val="28140348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81925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6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1927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ED84B7DE-F48E-4975-AFF0-97076D7A08E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uxembourg-CIA_WFB_Map.png" TargetMode="External"/><Relationship Id="rId2" Type="http://schemas.openxmlformats.org/officeDocument/2006/relationships/hyperlink" Target="http://commons.wikimedia.org/wiki/File:Europe_countries_map_cs.pn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ommons.wikimedia.org/wiki/File:Esch_sur_S%C3%BBre_Idylle.jpg?uselang=c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rab_Johann_von_Luxemburg.jpg?uselang=cs" TargetMode="External"/><Relationship Id="rId2" Type="http://schemas.openxmlformats.org/officeDocument/2006/relationships/hyperlink" Target="http://commons.wikimedia.org/wiki/File:Ehnen,_Pavillon_route_du_Vin_01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ommons.wikimedia.org/wiki/File:Henri_of_Luxembourg_(2009).jpg?uselang=c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uxembourg_government_Juncker_Asselborn_20090729.jpg?uselang=cs" TargetMode="External"/><Relationship Id="rId2" Type="http://schemas.openxmlformats.org/officeDocument/2006/relationships/hyperlink" Target="http://commons.wikimedia.org/wiki/File:GrandDuc_epouse_heritier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ommons.wikimedia.org/wiki/File:Luxembourg_City_Kirchberg1_fromBock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802136797"/>
              </p:ext>
            </p:extLst>
          </p:nvPr>
        </p:nvGraphicFramePr>
        <p:xfrm>
          <a:off x="611560" y="1854664"/>
          <a:ext cx="7115047" cy="461918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2857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vy_32_INOVACE_mix2_scj04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scj04_Lucembursko_prezentace.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Iveta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Hrazdirová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Anotace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zaměřený na seznámení studentů s reáliemi frankofonní země.  Materiál má tři části (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1,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2,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- evaluační test). 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Francouzský jazyk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Reálie francouzsky mluvících zemí v Evropě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Le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1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5885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Očekávané výstupy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Studenti umí vyjmenovat  hlavní evropské frankofonní země. Mají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hlubší povědomí o lucemburském velkovévodství (reliéf, historie, politický a školský systém).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Luxembourg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politique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Grand-Duc,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situation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langagi</a:t>
                      </a:r>
                      <a:r>
                        <a:rPr lang="cs-CZ" sz="1200" baseline="0" dirty="0" err="1" smtClean="0">
                          <a:effectLst/>
                          <a:latin typeface="Arial"/>
                          <a:ea typeface="Calibri"/>
                          <a:cs typeface="Arial"/>
                        </a:rPr>
                        <a:t>ère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Calibri"/>
                          <a:cs typeface="Arial"/>
                        </a:rPr>
                        <a:t>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pays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francophones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B1,B2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02.12.2013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(O5)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3000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Pokud není uvedeno jinak, uvedený materiál je z vlastních zdrojů autora.</a:t>
                      </a: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Kontrolováno rodilým mluvčím.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412776"/>
            <a:ext cx="2303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tx2"/>
                </a:solidFill>
              </a:rPr>
              <a:t>Luxembourg</a:t>
            </a:r>
            <a:r>
              <a:rPr lang="cs-CZ" sz="2400" b="1" dirty="0" smtClean="0">
                <a:solidFill>
                  <a:schemeClr val="tx2"/>
                </a:solidFill>
              </a:rPr>
              <a:t> 1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27334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Les </a:t>
            </a:r>
            <a:r>
              <a:rPr lang="cs-CZ" dirty="0" err="1" smtClean="0">
                <a:solidFill>
                  <a:schemeClr val="tx2"/>
                </a:solidFill>
              </a:rPr>
              <a:t>pays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francophones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en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Europe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Regardez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la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carte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et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nommez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tous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les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pays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où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le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français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est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la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langue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1600" dirty="0" err="1" smtClean="0">
                <a:solidFill>
                  <a:schemeClr val="bg2">
                    <a:lumMod val="10000"/>
                  </a:schemeClr>
                </a:solidFill>
              </a:rPr>
              <a:t>officielle</a:t>
            </a: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 descr="mapa_EU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1268760"/>
            <a:ext cx="5688632" cy="4628040"/>
          </a:xfrm>
          <a:prstGeom prst="rect">
            <a:avLst/>
          </a:prstGeom>
        </p:spPr>
      </p:pic>
      <p:pic>
        <p:nvPicPr>
          <p:cNvPr id="5" name="Obrázek 4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868144" y="5949280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2"/>
                </a:solidFill>
              </a:rPr>
              <a:t>Les </a:t>
            </a:r>
            <a:r>
              <a:rPr lang="cs-CZ" dirty="0" err="1" smtClean="0">
                <a:solidFill>
                  <a:schemeClr val="tx2"/>
                </a:solidFill>
              </a:rPr>
              <a:t>pays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francophones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en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Europe</a:t>
            </a:r>
            <a:endParaRPr lang="cs-CZ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Obrázek 3" descr="mapa_EU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980728"/>
            <a:ext cx="6048672" cy="4920954"/>
          </a:xfrm>
          <a:prstGeom prst="rect">
            <a:avLst/>
          </a:prstGeom>
        </p:spPr>
      </p:pic>
      <p:pic>
        <p:nvPicPr>
          <p:cNvPr id="5" name="Obrázek 4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cxnSp>
        <p:nvCxnSpPr>
          <p:cNvPr id="9" name="Přímá spojovací čára 8"/>
          <p:cNvCxnSpPr/>
          <p:nvPr/>
        </p:nvCxnSpPr>
        <p:spPr bwMode="auto">
          <a:xfrm>
            <a:off x="2483768" y="3789040"/>
            <a:ext cx="288032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Přímá spojovací čára 9"/>
          <p:cNvCxnSpPr/>
          <p:nvPr/>
        </p:nvCxnSpPr>
        <p:spPr bwMode="auto">
          <a:xfrm>
            <a:off x="2339752" y="3933056"/>
            <a:ext cx="504056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Přímá spojovací čára 11"/>
          <p:cNvCxnSpPr/>
          <p:nvPr/>
        </p:nvCxnSpPr>
        <p:spPr bwMode="auto">
          <a:xfrm>
            <a:off x="2195736" y="4221088"/>
            <a:ext cx="360040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5" name="Přímá spojovací čára 14"/>
          <p:cNvCxnSpPr/>
          <p:nvPr/>
        </p:nvCxnSpPr>
        <p:spPr bwMode="auto">
          <a:xfrm>
            <a:off x="2627784" y="4293096"/>
            <a:ext cx="432048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7" name="Přímá spojovací čára 16"/>
          <p:cNvCxnSpPr/>
          <p:nvPr/>
        </p:nvCxnSpPr>
        <p:spPr bwMode="auto">
          <a:xfrm>
            <a:off x="2123728" y="4797152"/>
            <a:ext cx="288032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" name="Přímá spojovací čára 18"/>
          <p:cNvCxnSpPr/>
          <p:nvPr/>
        </p:nvCxnSpPr>
        <p:spPr bwMode="auto">
          <a:xfrm>
            <a:off x="2483768" y="4725144"/>
            <a:ext cx="360040" cy="0"/>
          </a:xfrm>
          <a:prstGeom prst="line">
            <a:avLst/>
          </a:prstGeom>
          <a:solidFill>
            <a:schemeClr val="accent1"/>
          </a:solidFill>
          <a:ln w="25400" cap="flat" cmpd="sng" algn="ctr">
            <a:solidFill>
              <a:srgbClr val="FF0000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2" name="TextovéPole 21"/>
          <p:cNvSpPr txBox="1"/>
          <p:nvPr/>
        </p:nvSpPr>
        <p:spPr>
          <a:xfrm>
            <a:off x="6948264" y="1988840"/>
            <a:ext cx="161133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France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Belgique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Suisse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Andorre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Monaco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Luxembourg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buNone/>
            </a:pPr>
            <a:r>
              <a:rPr lang="cs-CZ" dirty="0" err="1" smtClean="0">
                <a:solidFill>
                  <a:schemeClr val="tx2"/>
                </a:solidFill>
              </a:rPr>
              <a:t>Le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Luxembourg</a:t>
            </a:r>
            <a:endParaRPr lang="cs-CZ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mapa_luxembour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01428" y="1205993"/>
            <a:ext cx="4141143" cy="444601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84168" y="5733256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2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354434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805264"/>
            <a:ext cx="4032448" cy="881181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467544" y="517178"/>
            <a:ext cx="80648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ctr" eaLnBrk="0" hangingPunct="0">
              <a:spcBef>
                <a:spcPct val="20000"/>
              </a:spcBef>
              <a:buClr>
                <a:srgbClr val="D2533C"/>
              </a:buClr>
              <a:buSzPct val="70000"/>
            </a:pPr>
            <a:r>
              <a:rPr lang="cs-CZ" sz="3000" kern="0" dirty="0" err="1" smtClean="0">
                <a:solidFill>
                  <a:srgbClr val="D2533C"/>
                </a:solidFill>
                <a:latin typeface="Arial"/>
              </a:rPr>
              <a:t>Le</a:t>
            </a:r>
            <a:r>
              <a:rPr lang="cs-CZ" sz="3000" kern="0" dirty="0" smtClean="0">
                <a:solidFill>
                  <a:srgbClr val="D2533C"/>
                </a:solidFill>
                <a:latin typeface="Arial"/>
              </a:rPr>
              <a:t> </a:t>
            </a:r>
            <a:r>
              <a:rPr lang="cs-CZ" sz="3000" kern="0" dirty="0" err="1" smtClean="0">
                <a:solidFill>
                  <a:srgbClr val="D2533C"/>
                </a:solidFill>
                <a:latin typeface="Arial"/>
              </a:rPr>
              <a:t>Luxembourg</a:t>
            </a:r>
            <a:endParaRPr lang="cs-CZ" sz="3000" kern="0" dirty="0" smtClean="0">
              <a:solidFill>
                <a:srgbClr val="D2533C"/>
              </a:solidFill>
              <a:latin typeface="Arial"/>
            </a:endParaRPr>
          </a:p>
        </p:txBody>
      </p:sp>
      <p:pic>
        <p:nvPicPr>
          <p:cNvPr id="26626" name="Picture 2" descr="E:\Lucembursko\Lucembursko2 01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132856"/>
            <a:ext cx="3312368" cy="3011371"/>
          </a:xfrm>
          <a:prstGeom prst="rect">
            <a:avLst/>
          </a:prstGeom>
          <a:noFill/>
        </p:spPr>
      </p:pic>
      <p:pic>
        <p:nvPicPr>
          <p:cNvPr id="26627" name="Picture 3" descr="E:\Lucembursko\Lucembursko2 01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2132856"/>
            <a:ext cx="4032448" cy="30243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83568" y="1412776"/>
            <a:ext cx="304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drapeau</a:t>
            </a:r>
            <a:r>
              <a:rPr lang="cs-CZ" dirty="0" smtClean="0"/>
              <a:t> </a:t>
            </a:r>
            <a:r>
              <a:rPr lang="cs-CZ" dirty="0" err="1" smtClean="0"/>
              <a:t>luxembourgeois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1412776"/>
            <a:ext cx="2877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blason</a:t>
            </a:r>
            <a:r>
              <a:rPr lang="cs-CZ" dirty="0" smtClean="0"/>
              <a:t> </a:t>
            </a:r>
            <a:r>
              <a:rPr lang="cs-CZ" dirty="0" err="1" smtClean="0"/>
              <a:t>luxembourgeois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5229200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3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40352" y="5229200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4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lnSpc>
                <a:spcPct val="150000"/>
              </a:lnSpc>
              <a:buNone/>
            </a:pPr>
            <a:r>
              <a:rPr lang="cs-CZ" dirty="0" err="1" smtClean="0">
                <a:solidFill>
                  <a:schemeClr val="tx2"/>
                </a:solidFill>
              </a:rPr>
              <a:t>Portrait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du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pays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Superficie</a:t>
            </a:r>
            <a:r>
              <a:rPr lang="cs-CZ" sz="2000" dirty="0" smtClean="0">
                <a:solidFill>
                  <a:schemeClr val="tx2"/>
                </a:solidFill>
              </a:rPr>
              <a:t>:	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2 586 km</a:t>
            </a:r>
            <a:r>
              <a:rPr lang="cs-CZ" sz="2000" baseline="30000" dirty="0" smtClean="0">
                <a:solidFill>
                  <a:schemeClr val="bg2">
                    <a:lumMod val="10000"/>
                  </a:schemeClr>
                </a:solidFill>
              </a:rPr>
              <a:t>2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Dimension</a:t>
            </a:r>
            <a:r>
              <a:rPr lang="cs-CZ" sz="2000" dirty="0" smtClean="0">
                <a:solidFill>
                  <a:schemeClr val="tx2"/>
                </a:solidFill>
              </a:rPr>
              <a:t>:	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du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Nord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au Sud: 82 km</a:t>
            </a: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	d´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Ouest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en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Est: 57 km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Point </a:t>
            </a:r>
            <a:r>
              <a:rPr lang="cs-CZ" sz="2000" dirty="0" err="1" smtClean="0">
                <a:solidFill>
                  <a:schemeClr val="tx2"/>
                </a:solidFill>
              </a:rPr>
              <a:t>culminant</a:t>
            </a:r>
            <a:r>
              <a:rPr lang="cs-CZ" sz="2000" dirty="0" smtClean="0">
                <a:solidFill>
                  <a:schemeClr val="tx2"/>
                </a:solidFill>
              </a:rPr>
              <a:t>: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559 m d´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altitude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Climat</a:t>
            </a:r>
            <a:r>
              <a:rPr lang="cs-CZ" sz="2000" dirty="0" smtClean="0">
                <a:solidFill>
                  <a:schemeClr val="tx2"/>
                </a:solidFill>
              </a:rPr>
              <a:t>:	</a:t>
            </a:r>
            <a:r>
              <a:rPr lang="cs-CZ" sz="2000" dirty="0" err="1" smtClean="0"/>
              <a:t>semi</a:t>
            </a:r>
            <a:r>
              <a:rPr lang="cs-CZ" sz="2000" dirty="0" smtClean="0"/>
              <a:t>-</a:t>
            </a:r>
            <a:r>
              <a:rPr lang="cs-CZ" sz="2000" dirty="0" err="1" smtClean="0"/>
              <a:t>continental</a:t>
            </a:r>
            <a:endParaRPr lang="cs-CZ" sz="2000" dirty="0" smtClean="0"/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Nom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officiel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Le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Grand-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Duché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de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Luxembourg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Capitale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Luxembourg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Chef</a:t>
            </a:r>
            <a:r>
              <a:rPr lang="cs-CZ" sz="2000" dirty="0" smtClean="0">
                <a:solidFill>
                  <a:schemeClr val="tx2"/>
                </a:solidFill>
              </a:rPr>
              <a:t> de l´</a:t>
            </a:r>
            <a:r>
              <a:rPr lang="cs-CZ" sz="2000" dirty="0" err="1" smtClean="0">
                <a:solidFill>
                  <a:schemeClr val="tx2"/>
                </a:solidFill>
              </a:rPr>
              <a:t>Etat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le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Grand-Duc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Henri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de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Luxembourg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Population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476 200 </a:t>
            </a:r>
            <a:r>
              <a:rPr lang="cs-CZ" sz="2000" dirty="0" err="1" smtClean="0">
                <a:solidFill>
                  <a:schemeClr val="bg2">
                    <a:lumMod val="10000"/>
                  </a:schemeClr>
                </a:solidFill>
              </a:rPr>
              <a:t>habitants</a:t>
            </a:r>
            <a:endParaRPr lang="cs-CZ" sz="20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Langues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officielles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luxembourgeois</a:t>
            </a:r>
            <a:r>
              <a:rPr lang="cs-CZ" sz="2000" dirty="0" smtClean="0"/>
              <a:t>,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français</a:t>
            </a:r>
            <a:r>
              <a:rPr lang="cs-CZ" sz="2000" dirty="0" smtClean="0"/>
              <a:t>, l´allemand</a:t>
            </a: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Pays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voisins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smtClean="0"/>
              <a:t>La </a:t>
            </a:r>
            <a:r>
              <a:rPr lang="cs-CZ" sz="2000" dirty="0" err="1" smtClean="0"/>
              <a:t>Belgique</a:t>
            </a:r>
            <a:r>
              <a:rPr lang="cs-CZ" sz="2000" dirty="0" smtClean="0"/>
              <a:t>, La France, L´</a:t>
            </a:r>
            <a:r>
              <a:rPr lang="cs-CZ" sz="2000" dirty="0" err="1" smtClean="0"/>
              <a:t>Allemagne</a:t>
            </a:r>
            <a:endParaRPr lang="cs-CZ" sz="2000" dirty="0" smtClean="0"/>
          </a:p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Monnaie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smtClean="0"/>
              <a:t>EURO</a:t>
            </a: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lnSpc>
                <a:spcPct val="150000"/>
              </a:lnSpc>
              <a:buNone/>
            </a:pPr>
            <a:r>
              <a:rPr lang="cs-CZ" sz="2900" dirty="0" err="1" smtClean="0">
                <a:solidFill>
                  <a:schemeClr val="tx2"/>
                </a:solidFill>
              </a:rPr>
              <a:t>Régions</a:t>
            </a:r>
            <a:r>
              <a:rPr lang="cs-CZ" sz="2900" dirty="0" smtClean="0">
                <a:solidFill>
                  <a:schemeClr val="tx2"/>
                </a:solidFill>
              </a:rPr>
              <a:t>, </a:t>
            </a:r>
            <a:r>
              <a:rPr lang="cs-CZ" sz="2900" dirty="0" err="1" smtClean="0">
                <a:solidFill>
                  <a:schemeClr val="tx2"/>
                </a:solidFill>
              </a:rPr>
              <a:t>rivières</a:t>
            </a:r>
            <a:r>
              <a:rPr lang="cs-CZ" sz="2900" dirty="0" smtClean="0">
                <a:solidFill>
                  <a:schemeClr val="tx2"/>
                </a:solidFill>
              </a:rPr>
              <a:t> </a:t>
            </a:r>
            <a:r>
              <a:rPr lang="cs-CZ" sz="2900" dirty="0" err="1" smtClean="0">
                <a:solidFill>
                  <a:schemeClr val="tx2"/>
                </a:solidFill>
              </a:rPr>
              <a:t>et</a:t>
            </a:r>
            <a:r>
              <a:rPr lang="cs-CZ" sz="2900" dirty="0" smtClean="0">
                <a:solidFill>
                  <a:schemeClr val="tx2"/>
                </a:solidFill>
              </a:rPr>
              <a:t> </a:t>
            </a:r>
            <a:r>
              <a:rPr lang="cs-CZ" sz="2900" dirty="0" err="1" smtClean="0">
                <a:solidFill>
                  <a:schemeClr val="tx2"/>
                </a:solidFill>
              </a:rPr>
              <a:t>villes</a:t>
            </a:r>
            <a:r>
              <a:rPr lang="cs-CZ" sz="2900" dirty="0" smtClean="0">
                <a:solidFill>
                  <a:schemeClr val="tx2"/>
                </a:solidFill>
              </a:rPr>
              <a:t> au </a:t>
            </a:r>
            <a:r>
              <a:rPr lang="cs-CZ" sz="2900" dirty="0" err="1" smtClean="0">
                <a:solidFill>
                  <a:schemeClr val="tx2"/>
                </a:solidFill>
              </a:rPr>
              <a:t>Luxembourg</a:t>
            </a:r>
            <a:endParaRPr lang="cs-CZ" sz="29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mapa_luxembour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1124744"/>
            <a:ext cx="4141143" cy="444601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932040" y="1340768"/>
            <a:ext cx="14574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Régions</a:t>
            </a:r>
            <a:r>
              <a:rPr lang="cs-CZ" dirty="0" smtClean="0">
                <a:solidFill>
                  <a:schemeClr val="tx2"/>
                </a:solidFill>
              </a:rPr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L´</a:t>
            </a:r>
            <a:r>
              <a:rPr lang="cs-CZ" dirty="0" err="1" smtClean="0"/>
              <a:t>Oesling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Gutland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2492896"/>
            <a:ext cx="11240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Rivières</a:t>
            </a:r>
            <a:r>
              <a:rPr lang="cs-CZ" dirty="0" smtClean="0">
                <a:solidFill>
                  <a:schemeClr val="tx2"/>
                </a:solidFill>
              </a:rPr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Alzette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Sûre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Moselle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3933056"/>
            <a:ext cx="161133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/>
                </a:solidFill>
              </a:rPr>
              <a:t>Villes</a:t>
            </a:r>
            <a:r>
              <a:rPr lang="cs-CZ" dirty="0" smtClean="0">
                <a:solidFill>
                  <a:schemeClr val="tx2"/>
                </a:solidFill>
              </a:rPr>
              <a:t>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Luxembourg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Esch</a:t>
            </a:r>
            <a:r>
              <a:rPr lang="cs-CZ" dirty="0" smtClean="0"/>
              <a:t>/</a:t>
            </a:r>
            <a:r>
              <a:rPr lang="cs-CZ" dirty="0" err="1" smtClean="0"/>
              <a:t>Alzette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Diekirch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dirty="0" err="1" smtClean="0"/>
              <a:t>Schengen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5589240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5</a:t>
            </a:r>
            <a:endParaRPr lang="cs-CZ" sz="1100" dirty="0"/>
          </a:p>
        </p:txBody>
      </p:sp>
      <p:sp>
        <p:nvSpPr>
          <p:cNvPr id="10" name="Elipsa 9"/>
          <p:cNvSpPr/>
          <p:nvPr/>
        </p:nvSpPr>
        <p:spPr bwMode="auto">
          <a:xfrm>
            <a:off x="3275856" y="5157192"/>
            <a:ext cx="72008" cy="72008"/>
          </a:xfrm>
          <a:prstGeom prst="ellipse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4941168"/>
            <a:ext cx="7841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Schengen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lnSpc>
                <a:spcPct val="150000"/>
              </a:lnSpc>
              <a:buNone/>
            </a:pPr>
            <a:r>
              <a:rPr lang="cs-CZ" dirty="0" err="1" smtClean="0">
                <a:solidFill>
                  <a:schemeClr val="tx2"/>
                </a:solidFill>
              </a:rPr>
              <a:t>Caractéristiques</a:t>
            </a:r>
            <a:r>
              <a:rPr lang="cs-CZ" dirty="0" smtClean="0">
                <a:solidFill>
                  <a:schemeClr val="tx2"/>
                </a:solidFill>
              </a:rPr>
              <a:t> des </a:t>
            </a:r>
            <a:r>
              <a:rPr lang="cs-CZ" dirty="0" err="1" smtClean="0">
                <a:solidFill>
                  <a:schemeClr val="tx2"/>
                </a:solidFill>
              </a:rPr>
              <a:t>régions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Luxembourg</a:t>
            </a:r>
            <a:r>
              <a:rPr lang="cs-CZ" sz="2000" dirty="0" smtClean="0"/>
              <a:t> </a:t>
            </a:r>
            <a:r>
              <a:rPr lang="cs-CZ" sz="2000" dirty="0" err="1" smtClean="0"/>
              <a:t>est</a:t>
            </a:r>
            <a:r>
              <a:rPr lang="cs-CZ" sz="2000" dirty="0" smtClean="0"/>
              <a:t> </a:t>
            </a:r>
            <a:r>
              <a:rPr lang="cs-CZ" sz="2000" dirty="0" err="1" smtClean="0"/>
              <a:t>divisé</a:t>
            </a:r>
            <a:r>
              <a:rPr lang="cs-CZ" sz="2000" dirty="0" smtClean="0"/>
              <a:t> </a:t>
            </a:r>
            <a:r>
              <a:rPr lang="cs-CZ" sz="2000" dirty="0" err="1" smtClean="0"/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deux</a:t>
            </a:r>
            <a:r>
              <a:rPr lang="cs-CZ" sz="2000" dirty="0" smtClean="0"/>
              <a:t> </a:t>
            </a:r>
            <a:r>
              <a:rPr lang="cs-CZ" sz="2000" dirty="0" err="1" smtClean="0"/>
              <a:t>parties</a:t>
            </a:r>
            <a:r>
              <a:rPr lang="cs-CZ" sz="2000" dirty="0" smtClean="0"/>
              <a:t>:</a:t>
            </a: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1.	L´</a:t>
            </a:r>
            <a:r>
              <a:rPr lang="cs-CZ" sz="2000" dirty="0" err="1" smtClean="0">
                <a:solidFill>
                  <a:schemeClr val="tx2"/>
                </a:solidFill>
              </a:rPr>
              <a:t>Oesling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nom</a:t>
            </a:r>
            <a:r>
              <a:rPr lang="cs-CZ" sz="2000" dirty="0" smtClean="0"/>
              <a:t> </a:t>
            </a:r>
            <a:r>
              <a:rPr lang="cs-CZ" sz="2000" dirty="0" err="1" smtClean="0"/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luxembourgeois</a:t>
            </a:r>
            <a:r>
              <a:rPr lang="cs-CZ" sz="2000" dirty="0" smtClean="0"/>
              <a:t> </a:t>
            </a:r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2000" dirty="0" smtClean="0"/>
              <a:t>L´</a:t>
            </a:r>
            <a:r>
              <a:rPr lang="cs-CZ" sz="2000" dirty="0" err="1" smtClean="0"/>
              <a:t>Ardenne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/>
              <a:t>–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nom</a:t>
            </a:r>
            <a:r>
              <a:rPr lang="cs-CZ" sz="2000" dirty="0" smtClean="0"/>
              <a:t> </a:t>
            </a:r>
            <a:r>
              <a:rPr lang="cs-CZ" sz="2000" dirty="0" err="1" smtClean="0"/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français</a:t>
            </a:r>
            <a:endParaRPr lang="cs-CZ" sz="2000" dirty="0" smtClean="0"/>
          </a:p>
          <a:p>
            <a:pPr marL="892175" indent="-457200"/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Nord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pays</a:t>
            </a:r>
            <a:endParaRPr lang="cs-CZ" sz="2000" dirty="0" smtClean="0"/>
          </a:p>
          <a:p>
            <a:pPr marL="892175" indent="-457200"/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plateau</a:t>
            </a:r>
            <a:r>
              <a:rPr lang="cs-CZ" sz="2000" dirty="0" smtClean="0"/>
              <a:t> </a:t>
            </a:r>
            <a:r>
              <a:rPr lang="cs-CZ" sz="2000" dirty="0" err="1" smtClean="0"/>
              <a:t>ardennais</a:t>
            </a:r>
            <a:r>
              <a:rPr lang="cs-CZ" sz="2000" dirty="0" smtClean="0"/>
              <a:t>, </a:t>
            </a:r>
            <a:r>
              <a:rPr lang="cs-CZ" sz="2000" dirty="0" err="1" smtClean="0"/>
              <a:t>couvert</a:t>
            </a:r>
            <a:r>
              <a:rPr lang="cs-CZ" sz="2000" dirty="0" smtClean="0"/>
              <a:t> par les </a:t>
            </a:r>
            <a:r>
              <a:rPr lang="cs-CZ" sz="2000" dirty="0" err="1" smtClean="0"/>
              <a:t>forêts</a:t>
            </a:r>
            <a:r>
              <a:rPr lang="cs-CZ" sz="2000" dirty="0" smtClean="0"/>
              <a:t>, les </a:t>
            </a:r>
            <a:r>
              <a:rPr lang="cs-CZ" sz="2000" dirty="0" err="1" smtClean="0"/>
              <a:t>vallées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les </a:t>
            </a:r>
            <a:r>
              <a:rPr lang="cs-CZ" sz="2000" dirty="0" err="1" smtClean="0"/>
              <a:t>prairies</a:t>
            </a:r>
            <a:endParaRPr lang="cs-CZ" sz="2000" dirty="0" smtClean="0"/>
          </a:p>
          <a:p>
            <a:pPr marL="892175" indent="-457200"/>
            <a:r>
              <a:rPr lang="cs-CZ" sz="2000" dirty="0" err="1" smtClean="0"/>
              <a:t>Climat</a:t>
            </a:r>
            <a:r>
              <a:rPr lang="cs-CZ" sz="2000" dirty="0" smtClean="0"/>
              <a:t> </a:t>
            </a:r>
            <a:r>
              <a:rPr lang="cs-CZ" sz="2000" dirty="0" err="1" smtClean="0"/>
              <a:t>humide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</a:t>
            </a:r>
            <a:r>
              <a:rPr lang="cs-CZ" sz="2000" dirty="0" err="1" smtClean="0"/>
              <a:t>frais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 </a:t>
            </a:r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Esch_sur_Sur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11960" y="3140968"/>
            <a:ext cx="4248472" cy="282523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884368" y="5949280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6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28242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6261"/>
          </a:xfrm>
        </p:spPr>
        <p:txBody>
          <a:bodyPr/>
          <a:lstStyle/>
          <a:p>
            <a:pPr algn="ctr">
              <a:lnSpc>
                <a:spcPct val="150000"/>
              </a:lnSpc>
              <a:buNone/>
            </a:pPr>
            <a:r>
              <a:rPr lang="cs-CZ" dirty="0" err="1" smtClean="0">
                <a:solidFill>
                  <a:schemeClr val="tx2"/>
                </a:solidFill>
              </a:rPr>
              <a:t>Caractéristiques</a:t>
            </a:r>
            <a:r>
              <a:rPr lang="cs-CZ" dirty="0" smtClean="0">
                <a:solidFill>
                  <a:schemeClr val="tx2"/>
                </a:solidFill>
              </a:rPr>
              <a:t> des </a:t>
            </a:r>
            <a:r>
              <a:rPr lang="cs-CZ" dirty="0" err="1" smtClean="0">
                <a:solidFill>
                  <a:schemeClr val="tx2"/>
                </a:solidFill>
              </a:rPr>
              <a:t>régions</a:t>
            </a: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2.	</a:t>
            </a:r>
            <a:r>
              <a:rPr lang="cs-CZ" sz="2000" dirty="0" err="1" smtClean="0">
                <a:solidFill>
                  <a:schemeClr val="tx2"/>
                </a:solidFill>
              </a:rPr>
              <a:t>Le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Gutland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nom</a:t>
            </a:r>
            <a:r>
              <a:rPr lang="cs-CZ" sz="2000" dirty="0" smtClean="0"/>
              <a:t> </a:t>
            </a:r>
            <a:r>
              <a:rPr lang="cs-CZ" sz="2000" dirty="0" err="1" smtClean="0"/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luxembourgeois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Le</a:t>
            </a:r>
            <a:r>
              <a:rPr lang="cs-CZ" sz="2000" dirty="0" smtClean="0"/>
              <a:t> Bon </a:t>
            </a:r>
            <a:r>
              <a:rPr lang="cs-CZ" sz="2000" dirty="0" err="1" smtClean="0"/>
              <a:t>Pays</a:t>
            </a:r>
            <a:r>
              <a:rPr lang="cs-CZ" sz="2000" dirty="0" smtClean="0"/>
              <a:t> –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nom</a:t>
            </a:r>
            <a:r>
              <a:rPr lang="cs-CZ" sz="2000" dirty="0" smtClean="0"/>
              <a:t> </a:t>
            </a:r>
            <a:r>
              <a:rPr lang="cs-CZ" sz="2000" dirty="0" err="1" smtClean="0"/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français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Le</a:t>
            </a:r>
            <a:r>
              <a:rPr lang="cs-CZ" sz="2000" dirty="0" smtClean="0"/>
              <a:t> Sud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pays</a:t>
            </a:r>
            <a:endParaRPr lang="cs-CZ" sz="2000" dirty="0" smtClean="0"/>
          </a:p>
          <a:p>
            <a:pPr marL="457200" indent="-457200"/>
            <a:r>
              <a:rPr lang="cs-CZ" sz="2000" dirty="0" smtClean="0"/>
              <a:t>La </a:t>
            </a:r>
            <a:r>
              <a:rPr lang="cs-CZ" sz="2000" dirty="0" err="1" smtClean="0"/>
              <a:t>région</a:t>
            </a:r>
            <a:r>
              <a:rPr lang="cs-CZ" sz="2000" dirty="0" smtClean="0"/>
              <a:t> la plus </a:t>
            </a:r>
            <a:r>
              <a:rPr lang="cs-CZ" sz="2000" dirty="0" err="1" smtClean="0"/>
              <a:t>peuplée</a:t>
            </a:r>
            <a:r>
              <a:rPr lang="cs-CZ" sz="2000" dirty="0" smtClean="0"/>
              <a:t>, </a:t>
            </a:r>
            <a:r>
              <a:rPr lang="cs-CZ" sz="2000" dirty="0" err="1" smtClean="0"/>
              <a:t>industrialisée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</a:t>
            </a:r>
            <a:r>
              <a:rPr lang="cs-CZ" sz="2000" dirty="0" err="1" smtClean="0"/>
              <a:t>agricole</a:t>
            </a:r>
            <a:endParaRPr lang="cs-CZ" sz="2000" dirty="0" smtClean="0"/>
          </a:p>
          <a:p>
            <a:pPr marL="457200" indent="-457200"/>
            <a:r>
              <a:rPr lang="cs-CZ" sz="2000" dirty="0" smtClean="0"/>
              <a:t>La Petite </a:t>
            </a:r>
            <a:r>
              <a:rPr lang="cs-CZ" sz="2000" dirty="0" err="1" smtClean="0"/>
              <a:t>Suisse</a:t>
            </a:r>
            <a:r>
              <a:rPr lang="cs-CZ" sz="2000" dirty="0" smtClean="0"/>
              <a:t> </a:t>
            </a:r>
            <a:r>
              <a:rPr lang="cs-CZ" sz="2000" dirty="0" err="1" smtClean="0"/>
              <a:t>luxembourgeoise</a:t>
            </a:r>
            <a:r>
              <a:rPr lang="cs-CZ" sz="2000" dirty="0" smtClean="0"/>
              <a:t> – les </a:t>
            </a:r>
            <a:r>
              <a:rPr lang="cs-CZ" sz="2000" dirty="0" err="1" smtClean="0"/>
              <a:t>rochers</a:t>
            </a:r>
            <a:r>
              <a:rPr lang="cs-CZ" sz="2000" dirty="0" smtClean="0"/>
              <a:t> </a:t>
            </a:r>
            <a:r>
              <a:rPr lang="cs-CZ" sz="2000" dirty="0" err="1" smtClean="0"/>
              <a:t>formés</a:t>
            </a:r>
            <a:r>
              <a:rPr lang="cs-CZ" sz="2000" dirty="0" smtClean="0"/>
              <a:t> par l´</a:t>
            </a:r>
            <a:r>
              <a:rPr lang="cs-CZ" sz="2000" dirty="0" err="1" smtClean="0"/>
              <a:t>érosion</a:t>
            </a:r>
            <a:endParaRPr lang="cs-CZ" sz="2000" dirty="0" smtClean="0"/>
          </a:p>
          <a:p>
            <a:pPr marL="457200" indent="-457200"/>
            <a:r>
              <a:rPr lang="cs-CZ" sz="2000" dirty="0" smtClean="0"/>
              <a:t>La </a:t>
            </a:r>
            <a:r>
              <a:rPr lang="cs-CZ" sz="2000" dirty="0" err="1" smtClean="0"/>
              <a:t>vallée</a:t>
            </a:r>
            <a:r>
              <a:rPr lang="cs-CZ" sz="2000" dirty="0" smtClean="0"/>
              <a:t> de la </a:t>
            </a:r>
            <a:r>
              <a:rPr lang="cs-CZ" sz="2000" dirty="0" err="1" smtClean="0"/>
              <a:t>Moselle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Climat</a:t>
            </a:r>
            <a:r>
              <a:rPr lang="cs-CZ" sz="2000" dirty="0" smtClean="0"/>
              <a:t> plus </a:t>
            </a:r>
            <a:r>
              <a:rPr lang="cs-CZ" sz="2000" dirty="0" err="1" smtClean="0"/>
              <a:t>chaud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</a:t>
            </a:r>
            <a:r>
              <a:rPr lang="cs-CZ" sz="2000" dirty="0" err="1" smtClean="0"/>
              <a:t>agréable</a:t>
            </a:r>
            <a:endParaRPr lang="cs-CZ" sz="2000" dirty="0" smtClean="0"/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vignob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212976"/>
            <a:ext cx="3600400" cy="2632792"/>
          </a:xfrm>
          <a:prstGeom prst="rect">
            <a:avLst/>
          </a:prstGeom>
        </p:spPr>
      </p:pic>
      <p:pic>
        <p:nvPicPr>
          <p:cNvPr id="7" name="Obrázek 6" descr="vin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44008" y="4797152"/>
            <a:ext cx="1008112" cy="102505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668344" y="5877272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7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 marL="457200" indent="-457200" algn="ctr"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L´</a:t>
            </a:r>
            <a:r>
              <a:rPr lang="cs-CZ" sz="2800" dirty="0" err="1" smtClean="0">
                <a:solidFill>
                  <a:schemeClr val="tx2"/>
                </a:solidFill>
              </a:rPr>
              <a:t>histoire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du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pays</a:t>
            </a:r>
            <a:endParaRPr lang="cs-CZ" sz="2800" dirty="0" smtClean="0">
              <a:solidFill>
                <a:schemeClr val="tx2"/>
              </a:solidFill>
            </a:endParaRPr>
          </a:p>
          <a:p>
            <a:pPr marL="457200" indent="-457200">
              <a:lnSpc>
                <a:spcPct val="150000"/>
              </a:lnSpc>
            </a:pPr>
            <a:r>
              <a:rPr lang="cs-CZ" sz="2000" dirty="0" smtClean="0"/>
              <a:t>Au 1</a:t>
            </a:r>
            <a:r>
              <a:rPr lang="cs-CZ" sz="2000" baseline="30000" dirty="0" smtClean="0"/>
              <a:t>er</a:t>
            </a:r>
            <a:r>
              <a:rPr lang="cs-CZ" sz="2000" dirty="0" smtClean="0"/>
              <a:t> s. les </a:t>
            </a:r>
            <a:r>
              <a:rPr lang="cs-CZ" sz="2000" dirty="0" err="1" smtClean="0"/>
              <a:t>Romains</a:t>
            </a:r>
            <a:r>
              <a:rPr lang="cs-CZ" sz="2000" dirty="0" smtClean="0"/>
              <a:t> </a:t>
            </a:r>
            <a:r>
              <a:rPr lang="cs-CZ" sz="2000" dirty="0" err="1" smtClean="0"/>
              <a:t>occupent</a:t>
            </a:r>
            <a:r>
              <a:rPr lang="cs-CZ" sz="2000" dirty="0" smtClean="0"/>
              <a:t>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térritoire</a:t>
            </a:r>
            <a:endParaRPr lang="cs-CZ" sz="2000" dirty="0" smtClean="0"/>
          </a:p>
          <a:p>
            <a:pPr marL="457200" indent="-457200">
              <a:lnSpc>
                <a:spcPct val="150000"/>
              </a:lnSpc>
            </a:pPr>
            <a:r>
              <a:rPr lang="cs-CZ" sz="2000" dirty="0" smtClean="0"/>
              <a:t>Au 3</a:t>
            </a:r>
            <a:r>
              <a:rPr lang="cs-CZ" sz="2000" baseline="30000" dirty="0" smtClean="0"/>
              <a:t>e </a:t>
            </a:r>
            <a:r>
              <a:rPr lang="cs-CZ" sz="2000" dirty="0" smtClean="0"/>
              <a:t>s.</a:t>
            </a:r>
            <a:r>
              <a:rPr lang="cs-CZ" sz="2000" baseline="30000" dirty="0" smtClean="0"/>
              <a:t> </a:t>
            </a:r>
            <a:r>
              <a:rPr lang="cs-CZ" sz="2000" dirty="0" smtClean="0"/>
              <a:t>les </a:t>
            </a:r>
            <a:r>
              <a:rPr lang="cs-CZ" sz="2000" dirty="0" err="1" smtClean="0"/>
              <a:t>francs</a:t>
            </a:r>
            <a:r>
              <a:rPr lang="cs-CZ" sz="2000" dirty="0" smtClean="0"/>
              <a:t> </a:t>
            </a:r>
            <a:r>
              <a:rPr lang="cs-CZ" sz="2000" dirty="0" err="1" smtClean="0"/>
              <a:t>envahissent</a:t>
            </a:r>
            <a:r>
              <a:rPr lang="cs-CZ" sz="2000" dirty="0" smtClean="0"/>
              <a:t> la </a:t>
            </a:r>
            <a:r>
              <a:rPr lang="cs-CZ" sz="2000" dirty="0" err="1" smtClean="0"/>
              <a:t>région</a:t>
            </a:r>
            <a:endParaRPr lang="cs-CZ" sz="2000" dirty="0" smtClean="0"/>
          </a:p>
          <a:p>
            <a:pPr marL="457200" indent="-457200">
              <a:lnSpc>
                <a:spcPct val="150000"/>
              </a:lnSpc>
            </a:pPr>
            <a:r>
              <a:rPr lang="cs-CZ" sz="2000" dirty="0" err="1" smtClean="0"/>
              <a:t>En</a:t>
            </a:r>
            <a:r>
              <a:rPr lang="cs-CZ" sz="2000" dirty="0" smtClean="0"/>
              <a:t> 963 </a:t>
            </a:r>
            <a:r>
              <a:rPr lang="cs-CZ" sz="2000" dirty="0" err="1" smtClean="0"/>
              <a:t>Sigefroid</a:t>
            </a:r>
            <a:r>
              <a:rPr lang="cs-CZ" sz="2000" dirty="0" smtClean="0"/>
              <a:t>-</a:t>
            </a:r>
            <a:r>
              <a:rPr lang="cs-CZ" sz="2000" dirty="0" err="1" smtClean="0"/>
              <a:t>comte</a:t>
            </a:r>
            <a:r>
              <a:rPr lang="cs-CZ" sz="2000" dirty="0" smtClean="0"/>
              <a:t> </a:t>
            </a:r>
            <a:r>
              <a:rPr lang="cs-CZ" sz="2000" dirty="0" err="1" smtClean="0"/>
              <a:t>ardennais</a:t>
            </a:r>
            <a:r>
              <a:rPr lang="cs-CZ" sz="2000" dirty="0" smtClean="0"/>
              <a:t> </a:t>
            </a:r>
            <a:r>
              <a:rPr lang="cs-CZ" sz="2000" dirty="0" err="1" smtClean="0"/>
              <a:t>fait</a:t>
            </a:r>
            <a:r>
              <a:rPr lang="cs-CZ" sz="2000" dirty="0" smtClean="0"/>
              <a:t> </a:t>
            </a:r>
            <a:r>
              <a:rPr lang="cs-CZ" sz="2000" dirty="0" err="1" smtClean="0"/>
              <a:t>construire</a:t>
            </a:r>
            <a:r>
              <a:rPr lang="cs-CZ" sz="2000" dirty="0" smtClean="0"/>
              <a:t>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château</a:t>
            </a:r>
            <a:r>
              <a:rPr lang="cs-CZ" sz="2000" dirty="0" smtClean="0"/>
              <a:t> </a:t>
            </a:r>
            <a:r>
              <a:rPr lang="cs-CZ" sz="2000" dirty="0" err="1" smtClean="0"/>
              <a:t>fort</a:t>
            </a:r>
            <a:r>
              <a:rPr lang="cs-CZ" sz="2000" dirty="0" smtClean="0"/>
              <a:t> </a:t>
            </a:r>
            <a:r>
              <a:rPr lang="cs-CZ" sz="2000" dirty="0" err="1" smtClean="0"/>
              <a:t>sur</a:t>
            </a:r>
            <a:r>
              <a:rPr lang="cs-CZ" sz="2000" dirty="0" smtClean="0"/>
              <a:t>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vestige</a:t>
            </a:r>
            <a:r>
              <a:rPr lang="cs-CZ" sz="2000" dirty="0" smtClean="0"/>
              <a:t> d´</a:t>
            </a:r>
            <a:r>
              <a:rPr lang="cs-CZ" sz="2000" dirty="0" err="1" smtClean="0"/>
              <a:t>un</a:t>
            </a:r>
            <a:r>
              <a:rPr lang="cs-CZ" sz="2000" dirty="0" smtClean="0"/>
              <a:t> </a:t>
            </a:r>
            <a:r>
              <a:rPr lang="cs-CZ" sz="2000" dirty="0" err="1" smtClean="0"/>
              <a:t>castellum</a:t>
            </a:r>
            <a:r>
              <a:rPr lang="cs-CZ" sz="2000" dirty="0" smtClean="0"/>
              <a:t> </a:t>
            </a:r>
            <a:r>
              <a:rPr lang="cs-CZ" sz="2000" dirty="0" err="1" smtClean="0"/>
              <a:t>romain</a:t>
            </a:r>
            <a:r>
              <a:rPr lang="cs-CZ" sz="2000" dirty="0" smtClean="0"/>
              <a:t> </a:t>
            </a:r>
            <a:r>
              <a:rPr lang="cs-CZ" sz="2000" dirty="0" err="1" smtClean="0"/>
              <a:t>appelé</a:t>
            </a:r>
            <a:r>
              <a:rPr lang="cs-CZ" sz="2000" dirty="0" smtClean="0"/>
              <a:t> </a:t>
            </a:r>
            <a:r>
              <a:rPr lang="cs-CZ" sz="2000" i="1" dirty="0" err="1" smtClean="0">
                <a:solidFill>
                  <a:schemeClr val="tx2"/>
                </a:solidFill>
              </a:rPr>
              <a:t>Lucilinburhuc</a:t>
            </a:r>
            <a:endParaRPr lang="cs-CZ" sz="2000" dirty="0" smtClean="0"/>
          </a:p>
          <a:p>
            <a:pPr marL="457200" indent="-457200">
              <a:lnSpc>
                <a:spcPct val="150000"/>
              </a:lnSpc>
            </a:pPr>
            <a:r>
              <a:rPr lang="cs-CZ" sz="2000" dirty="0" smtClean="0"/>
              <a:t>Au 15</a:t>
            </a:r>
            <a:r>
              <a:rPr lang="cs-CZ" sz="2000" baseline="30000" dirty="0" smtClean="0"/>
              <a:t>e</a:t>
            </a:r>
            <a:r>
              <a:rPr lang="cs-CZ" sz="2000" dirty="0" smtClean="0"/>
              <a:t> s.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Luxembourg</a:t>
            </a:r>
            <a:r>
              <a:rPr lang="cs-CZ" sz="2000" dirty="0" smtClean="0"/>
              <a:t> </a:t>
            </a:r>
            <a:r>
              <a:rPr lang="cs-CZ" sz="2000" dirty="0" err="1" smtClean="0"/>
              <a:t>fait</a:t>
            </a:r>
            <a:r>
              <a:rPr lang="cs-CZ" sz="2000" dirty="0" smtClean="0"/>
              <a:t> partie des </a:t>
            </a:r>
            <a:r>
              <a:rPr lang="cs-CZ" sz="2000" dirty="0" err="1" smtClean="0"/>
              <a:t>Pays</a:t>
            </a:r>
            <a:r>
              <a:rPr lang="cs-CZ" sz="2000" dirty="0" smtClean="0"/>
              <a:t>-Bas</a:t>
            </a:r>
          </a:p>
          <a:p>
            <a:pPr marL="457200" indent="-457200">
              <a:lnSpc>
                <a:spcPct val="150000"/>
              </a:lnSpc>
            </a:pPr>
            <a:r>
              <a:rPr lang="cs-CZ" sz="2000" dirty="0" smtClean="0"/>
              <a:t>Au 19</a:t>
            </a:r>
            <a:r>
              <a:rPr lang="cs-CZ" sz="2000" baseline="30000" dirty="0" smtClean="0"/>
              <a:t>e </a:t>
            </a:r>
            <a:r>
              <a:rPr lang="cs-CZ" sz="2000" dirty="0" smtClean="0"/>
              <a:t>s.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Duché</a:t>
            </a:r>
            <a:r>
              <a:rPr lang="cs-CZ" sz="2000" dirty="0" smtClean="0"/>
              <a:t> de </a:t>
            </a:r>
            <a:r>
              <a:rPr lang="cs-CZ" sz="2000" dirty="0" err="1" smtClean="0"/>
              <a:t>Luxembourg</a:t>
            </a:r>
            <a:r>
              <a:rPr lang="cs-CZ" sz="2000" dirty="0" smtClean="0"/>
              <a:t> </a:t>
            </a:r>
            <a:r>
              <a:rPr lang="cs-CZ" sz="2000" dirty="0" err="1" smtClean="0"/>
              <a:t>est</a:t>
            </a:r>
            <a:r>
              <a:rPr lang="cs-CZ" sz="2000" dirty="0" smtClean="0"/>
              <a:t> </a:t>
            </a:r>
            <a:r>
              <a:rPr lang="cs-CZ" sz="2000" dirty="0" err="1" smtClean="0"/>
              <a:t>élévé</a:t>
            </a:r>
            <a:r>
              <a:rPr lang="cs-CZ" sz="2000" dirty="0" smtClean="0"/>
              <a:t> au statut de </a:t>
            </a:r>
            <a:r>
              <a:rPr lang="cs-CZ" sz="2000" i="1" dirty="0" smtClean="0">
                <a:solidFill>
                  <a:schemeClr val="tx2"/>
                </a:solidFill>
              </a:rPr>
              <a:t>Grand-</a:t>
            </a:r>
            <a:r>
              <a:rPr lang="cs-CZ" sz="2000" i="1" dirty="0" err="1" smtClean="0">
                <a:solidFill>
                  <a:schemeClr val="tx2"/>
                </a:solidFill>
              </a:rPr>
              <a:t>Duché</a:t>
            </a:r>
            <a:endParaRPr lang="cs-CZ" sz="2000" i="1" dirty="0" smtClean="0">
              <a:solidFill>
                <a:schemeClr val="tx2"/>
              </a:solidFill>
            </a:endParaRPr>
          </a:p>
          <a:p>
            <a:pPr marL="457200" indent="-457200">
              <a:lnSpc>
                <a:spcPct val="150000"/>
              </a:lnSpc>
            </a:pPr>
            <a:r>
              <a:rPr lang="cs-CZ" sz="2000" dirty="0" err="1" smtClean="0"/>
              <a:t>En</a:t>
            </a:r>
            <a:r>
              <a:rPr lang="cs-CZ" sz="2000" dirty="0" smtClean="0"/>
              <a:t> 1839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traité</a:t>
            </a:r>
            <a:r>
              <a:rPr lang="cs-CZ" sz="2000" dirty="0" smtClean="0"/>
              <a:t> de </a:t>
            </a:r>
            <a:r>
              <a:rPr lang="cs-CZ" sz="2000" dirty="0" err="1" smtClean="0"/>
              <a:t>Londres</a:t>
            </a:r>
            <a:r>
              <a:rPr lang="cs-CZ" sz="2000" dirty="0" smtClean="0"/>
              <a:t> </a:t>
            </a:r>
            <a:r>
              <a:rPr lang="cs-CZ" sz="2000" dirty="0" err="1" smtClean="0"/>
              <a:t>confirme</a:t>
            </a:r>
            <a:r>
              <a:rPr lang="cs-CZ" sz="2000" dirty="0" smtClean="0"/>
              <a:t> </a:t>
            </a:r>
            <a:r>
              <a:rPr lang="cs-CZ" sz="2000" i="1" dirty="0" smtClean="0">
                <a:solidFill>
                  <a:schemeClr val="tx2"/>
                </a:solidFill>
              </a:rPr>
              <a:t>l´</a:t>
            </a:r>
            <a:r>
              <a:rPr lang="cs-CZ" sz="2000" i="1" dirty="0" err="1" smtClean="0">
                <a:solidFill>
                  <a:schemeClr val="tx2"/>
                </a:solidFill>
              </a:rPr>
              <a:t>indépendance</a:t>
            </a:r>
            <a:r>
              <a:rPr lang="cs-CZ" sz="2000" i="1" dirty="0" smtClean="0">
                <a:solidFill>
                  <a:schemeClr val="tx2"/>
                </a:solidFill>
              </a:rPr>
              <a:t> </a:t>
            </a:r>
            <a:r>
              <a:rPr lang="cs-CZ" sz="2000" i="1" dirty="0" err="1" smtClean="0">
                <a:solidFill>
                  <a:schemeClr val="tx2"/>
                </a:solidFill>
              </a:rPr>
              <a:t>du</a:t>
            </a:r>
            <a:r>
              <a:rPr lang="cs-CZ" sz="2000" i="1" dirty="0" smtClean="0">
                <a:solidFill>
                  <a:schemeClr val="tx2"/>
                </a:solidFill>
              </a:rPr>
              <a:t> </a:t>
            </a:r>
            <a:r>
              <a:rPr lang="cs-CZ" sz="2000" i="1" dirty="0" err="1" smtClean="0">
                <a:solidFill>
                  <a:schemeClr val="tx2"/>
                </a:solidFill>
              </a:rPr>
              <a:t>Luxembourg</a:t>
            </a:r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Le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tombeau</a:t>
            </a:r>
            <a:r>
              <a:rPr lang="cs-CZ" sz="2000" dirty="0" smtClean="0">
                <a:solidFill>
                  <a:schemeClr val="tx2"/>
                </a:solidFill>
              </a:rPr>
              <a:t> de Jean l´</a:t>
            </a:r>
            <a:r>
              <a:rPr lang="cs-CZ" sz="2000" dirty="0" err="1" smtClean="0">
                <a:solidFill>
                  <a:schemeClr val="tx2"/>
                </a:solidFill>
              </a:rPr>
              <a:t>Aveugle</a:t>
            </a:r>
            <a:r>
              <a:rPr lang="cs-CZ" sz="2000" dirty="0" smtClean="0">
                <a:solidFill>
                  <a:schemeClr val="tx2"/>
                </a:solidFill>
              </a:rPr>
              <a:t> (Jean de </a:t>
            </a:r>
            <a:r>
              <a:rPr lang="cs-CZ" sz="2000" dirty="0" err="1" smtClean="0">
                <a:solidFill>
                  <a:schemeClr val="tx2"/>
                </a:solidFill>
              </a:rPr>
              <a:t>Luxembourg</a:t>
            </a:r>
            <a:r>
              <a:rPr lang="cs-CZ" sz="2000" dirty="0" smtClean="0">
                <a:solidFill>
                  <a:schemeClr val="tx2"/>
                </a:solidFill>
              </a:rPr>
              <a:t>)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Font typeface="Arial" pitchFamily="34" charset="0"/>
              <a:buChar char="•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jean_de_luxembour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99592" y="1385392"/>
            <a:ext cx="5832648" cy="437448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56176" y="5805264"/>
            <a:ext cx="57419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8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 marL="457200" indent="-457200" algn="ctr">
              <a:buNone/>
            </a:pPr>
            <a:r>
              <a:rPr lang="cs-CZ" sz="2800" dirty="0" err="1" smtClean="0">
                <a:solidFill>
                  <a:schemeClr val="tx2"/>
                </a:solidFill>
              </a:rPr>
              <a:t>Le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système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politique</a:t>
            </a:r>
            <a:endParaRPr lang="cs-CZ" sz="2800" dirty="0" smtClean="0">
              <a:solidFill>
                <a:schemeClr val="tx2"/>
              </a:solidFill>
            </a:endParaRPr>
          </a:p>
          <a:p>
            <a:pPr marL="457200" indent="-457200">
              <a:lnSpc>
                <a:spcPct val="150000"/>
              </a:lnSpc>
            </a:pPr>
            <a:r>
              <a:rPr lang="cs-CZ" sz="2000" dirty="0" smtClean="0"/>
              <a:t>Monarchie </a:t>
            </a:r>
            <a:r>
              <a:rPr lang="cs-CZ" sz="2000" dirty="0" err="1" smtClean="0"/>
              <a:t>héréditaire</a:t>
            </a:r>
            <a:r>
              <a:rPr lang="cs-CZ" sz="2000" dirty="0" smtClean="0"/>
              <a:t> </a:t>
            </a:r>
            <a:r>
              <a:rPr lang="cs-CZ" sz="2000" dirty="0" err="1" smtClean="0"/>
              <a:t>parlementaire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Chef</a:t>
            </a:r>
            <a:r>
              <a:rPr lang="cs-CZ" sz="2000" dirty="0" smtClean="0"/>
              <a:t> de l´</a:t>
            </a:r>
            <a:r>
              <a:rPr lang="cs-CZ" sz="2000" dirty="0" err="1" smtClean="0"/>
              <a:t>Etat</a:t>
            </a:r>
            <a:r>
              <a:rPr lang="cs-CZ" sz="2000" dirty="0" smtClean="0"/>
              <a:t> (</a:t>
            </a:r>
            <a:r>
              <a:rPr lang="cs-CZ" sz="2000" dirty="0" err="1" smtClean="0"/>
              <a:t>depuis</a:t>
            </a:r>
            <a:r>
              <a:rPr lang="cs-CZ" sz="2000" dirty="0" smtClean="0"/>
              <a:t> 2000): </a:t>
            </a:r>
            <a:r>
              <a:rPr lang="cs-CZ" sz="2000" dirty="0" err="1" smtClean="0">
                <a:solidFill>
                  <a:schemeClr val="tx2"/>
                </a:solidFill>
              </a:rPr>
              <a:t>Le</a:t>
            </a:r>
            <a:r>
              <a:rPr lang="cs-CZ" sz="2000" dirty="0" smtClean="0">
                <a:solidFill>
                  <a:schemeClr val="tx2"/>
                </a:solidFill>
              </a:rPr>
              <a:t> Grand Duc Henry</a:t>
            </a:r>
          </a:p>
          <a:p>
            <a:pPr marL="3541713" lvl="8" indent="-227013">
              <a:lnSpc>
                <a:spcPct val="150000"/>
              </a:lnSpc>
            </a:pPr>
            <a:r>
              <a:rPr lang="cs-CZ" sz="1200" dirty="0" err="1" smtClean="0"/>
              <a:t>neveu</a:t>
            </a:r>
            <a:r>
              <a:rPr lang="cs-CZ" sz="1200" dirty="0" smtClean="0"/>
              <a:t> d´Albert II., l´</a:t>
            </a:r>
            <a:r>
              <a:rPr lang="cs-CZ" sz="1200" dirty="0" err="1" smtClean="0"/>
              <a:t>ancien</a:t>
            </a:r>
            <a:r>
              <a:rPr lang="cs-CZ" sz="1200" dirty="0" smtClean="0"/>
              <a:t> </a:t>
            </a:r>
            <a:r>
              <a:rPr lang="cs-CZ" sz="1200" dirty="0" err="1" smtClean="0"/>
              <a:t>roi</a:t>
            </a:r>
            <a:r>
              <a:rPr lang="cs-CZ" sz="1200" dirty="0" smtClean="0"/>
              <a:t> </a:t>
            </a:r>
            <a:r>
              <a:rPr lang="cs-CZ" sz="1200" dirty="0" err="1" smtClean="0"/>
              <a:t>belge</a:t>
            </a:r>
            <a:endParaRPr lang="cs-CZ" sz="1200" dirty="0" smtClean="0"/>
          </a:p>
          <a:p>
            <a:pPr marL="3541713" lvl="8" indent="-227013">
              <a:lnSpc>
                <a:spcPct val="150000"/>
              </a:lnSpc>
            </a:pPr>
            <a:r>
              <a:rPr lang="cs-CZ" sz="1200" dirty="0" err="1" smtClean="0"/>
              <a:t>fils</a:t>
            </a:r>
            <a:r>
              <a:rPr lang="cs-CZ" sz="1200" dirty="0" smtClean="0"/>
              <a:t> </a:t>
            </a:r>
            <a:r>
              <a:rPr lang="cs-CZ" sz="1200" dirty="0" err="1" smtClean="0"/>
              <a:t>du</a:t>
            </a:r>
            <a:r>
              <a:rPr lang="cs-CZ" sz="1200" dirty="0" smtClean="0"/>
              <a:t> Grand Duc Jean</a:t>
            </a:r>
          </a:p>
          <a:p>
            <a:pPr marL="3541713" lvl="8" indent="-227013">
              <a:lnSpc>
                <a:spcPct val="150000"/>
              </a:lnSpc>
            </a:pPr>
            <a:r>
              <a:rPr lang="cs-CZ" sz="1200" dirty="0" err="1" smtClean="0"/>
              <a:t>dernier</a:t>
            </a:r>
            <a:r>
              <a:rPr lang="cs-CZ" sz="1200" dirty="0" smtClean="0"/>
              <a:t> prince </a:t>
            </a:r>
            <a:r>
              <a:rPr lang="cs-CZ" sz="1200" dirty="0" err="1" smtClean="0"/>
              <a:t>capétien</a:t>
            </a:r>
            <a:r>
              <a:rPr lang="cs-CZ" sz="1200" dirty="0" smtClean="0"/>
              <a:t> </a:t>
            </a:r>
            <a:r>
              <a:rPr lang="cs-CZ" sz="1200" dirty="0" err="1" smtClean="0"/>
              <a:t>régnant</a:t>
            </a:r>
            <a:endParaRPr lang="cs-CZ" sz="1200" dirty="0" smtClean="0"/>
          </a:p>
          <a:p>
            <a:pPr marL="265113" lvl="8" indent="-227013">
              <a:lnSpc>
                <a:spcPct val="150000"/>
              </a:lnSpc>
              <a:buNone/>
            </a:pPr>
            <a:endParaRPr lang="cs-CZ" sz="1200" dirty="0" smtClean="0">
              <a:solidFill>
                <a:schemeClr val="tx2"/>
              </a:solidFill>
            </a:endParaRPr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Henri_de_Luxembourg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2420888"/>
            <a:ext cx="2064230" cy="3096344"/>
          </a:xfrm>
          <a:prstGeom prst="rect">
            <a:avLst/>
          </a:prstGeom>
        </p:spPr>
      </p:pic>
      <p:pic>
        <p:nvPicPr>
          <p:cNvPr id="7" name="Obrázek 6" descr="henri_famill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79912" y="3645024"/>
            <a:ext cx="3168352" cy="2206813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5589240"/>
            <a:ext cx="6042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9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949280"/>
            <a:ext cx="6891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 marL="457200" indent="-457200" algn="ctr">
              <a:buNone/>
            </a:pPr>
            <a:r>
              <a:rPr lang="cs-CZ" sz="2800" dirty="0" err="1" smtClean="0">
                <a:solidFill>
                  <a:schemeClr val="tx2"/>
                </a:solidFill>
              </a:rPr>
              <a:t>Le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système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politique</a:t>
            </a:r>
            <a:endParaRPr lang="cs-CZ" sz="2800" dirty="0" smtClean="0">
              <a:solidFill>
                <a:schemeClr val="tx2"/>
              </a:solidFill>
            </a:endParaRPr>
          </a:p>
          <a:p>
            <a:pPr marL="457200" indent="-457200"/>
            <a:r>
              <a:rPr lang="cs-CZ" sz="2000" dirty="0" err="1" smtClean="0">
                <a:solidFill>
                  <a:schemeClr val="tx2"/>
                </a:solidFill>
              </a:rPr>
              <a:t>Le</a:t>
            </a:r>
            <a:r>
              <a:rPr lang="cs-CZ" sz="2000" dirty="0" smtClean="0">
                <a:solidFill>
                  <a:schemeClr val="tx2"/>
                </a:solidFill>
              </a:rPr>
              <a:t>  </a:t>
            </a:r>
            <a:r>
              <a:rPr lang="cs-CZ" sz="2000" dirty="0" err="1" smtClean="0">
                <a:solidFill>
                  <a:schemeClr val="tx2"/>
                </a:solidFill>
              </a:rPr>
              <a:t>pouvoir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exécutif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err="1" smtClean="0"/>
              <a:t>le</a:t>
            </a:r>
            <a:r>
              <a:rPr lang="cs-CZ" sz="2000" dirty="0" smtClean="0"/>
              <a:t> Grand Duc</a:t>
            </a: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				</a:t>
            </a:r>
            <a:r>
              <a:rPr lang="cs-CZ" sz="2000" dirty="0" err="1" smtClean="0"/>
              <a:t>le</a:t>
            </a:r>
            <a:r>
              <a:rPr lang="cs-CZ" sz="2000" dirty="0" smtClean="0"/>
              <a:t> gouvernement </a:t>
            </a:r>
            <a:r>
              <a:rPr lang="cs-CZ" sz="2000" dirty="0" err="1" smtClean="0"/>
              <a:t>et</a:t>
            </a:r>
            <a:r>
              <a:rPr lang="cs-CZ" sz="2000" dirty="0" smtClean="0"/>
              <a:t>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Premier</a:t>
            </a:r>
            <a:r>
              <a:rPr lang="cs-CZ" sz="2000" dirty="0" smtClean="0"/>
              <a:t> </a:t>
            </a:r>
            <a:r>
              <a:rPr lang="cs-CZ" sz="2000" dirty="0" err="1" smtClean="0"/>
              <a:t>Ministre</a:t>
            </a:r>
            <a:endParaRPr lang="cs-CZ" sz="2000" dirty="0" smtClean="0"/>
          </a:p>
          <a:p>
            <a:pPr marL="457200" indent="-457200"/>
            <a:r>
              <a:rPr lang="cs-CZ" sz="2000" dirty="0" err="1" smtClean="0">
                <a:solidFill>
                  <a:schemeClr val="tx2"/>
                </a:solidFill>
              </a:rPr>
              <a:t>Le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pouvoir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législatif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smtClean="0"/>
              <a:t>la </a:t>
            </a:r>
            <a:r>
              <a:rPr lang="cs-CZ" sz="2000" dirty="0" err="1" smtClean="0"/>
              <a:t>chambre</a:t>
            </a:r>
            <a:r>
              <a:rPr lang="cs-CZ" sz="2000" dirty="0" smtClean="0"/>
              <a:t> des </a:t>
            </a:r>
            <a:r>
              <a:rPr lang="cs-CZ" sz="2000" dirty="0" err="1" smtClean="0"/>
              <a:t>Députés</a:t>
            </a:r>
            <a:r>
              <a:rPr lang="cs-CZ" sz="2000" dirty="0" smtClean="0"/>
              <a:t> (60 </a:t>
            </a:r>
            <a:r>
              <a:rPr lang="cs-CZ" sz="2000" dirty="0" err="1" smtClean="0"/>
              <a:t>députés</a:t>
            </a:r>
            <a:r>
              <a:rPr lang="cs-CZ" sz="2000" dirty="0" smtClean="0"/>
              <a:t>)</a:t>
            </a:r>
          </a:p>
          <a:p>
            <a:pPr marL="457200" indent="-457200">
              <a:buNone/>
            </a:pPr>
            <a:r>
              <a:rPr lang="cs-CZ" sz="2000" dirty="0" smtClean="0">
                <a:solidFill>
                  <a:schemeClr val="tx2"/>
                </a:solidFill>
              </a:rPr>
              <a:t>				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conseil</a:t>
            </a:r>
            <a:r>
              <a:rPr lang="cs-CZ" sz="2000" dirty="0" smtClean="0"/>
              <a:t> d´</a:t>
            </a:r>
            <a:r>
              <a:rPr lang="cs-CZ" sz="2000" dirty="0" err="1" smtClean="0"/>
              <a:t>Etat</a:t>
            </a:r>
            <a:r>
              <a:rPr lang="cs-CZ" sz="2000" dirty="0" smtClean="0"/>
              <a:t> </a:t>
            </a:r>
          </a:p>
          <a:p>
            <a:pPr marL="457200" indent="-457200">
              <a:lnSpc>
                <a:spcPct val="150000"/>
              </a:lnSpc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lnSpc>
                <a:spcPct val="150000"/>
              </a:lnSpc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>
              <a:lnSpc>
                <a:spcPct val="150000"/>
              </a:lnSpc>
            </a:pPr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/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/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/>
            <a:r>
              <a:rPr lang="cs-CZ" sz="2000" dirty="0" err="1" smtClean="0">
                <a:solidFill>
                  <a:schemeClr val="tx2"/>
                </a:solidFill>
              </a:rPr>
              <a:t>Le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pouvoir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judiciaire</a:t>
            </a:r>
            <a:r>
              <a:rPr lang="cs-CZ" sz="2000" dirty="0" smtClean="0">
                <a:solidFill>
                  <a:schemeClr val="tx2"/>
                </a:solidFill>
              </a:rPr>
              <a:t>: </a:t>
            </a:r>
            <a:r>
              <a:rPr lang="cs-CZ" sz="2000" dirty="0" smtClean="0"/>
              <a:t>les </a:t>
            </a:r>
            <a:r>
              <a:rPr lang="cs-CZ" sz="2000" dirty="0" err="1" smtClean="0"/>
              <a:t>cours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les </a:t>
            </a:r>
            <a:r>
              <a:rPr lang="cs-CZ" sz="2000" dirty="0" err="1" smtClean="0"/>
              <a:t>tribunaux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				la Cour </a:t>
            </a:r>
            <a:r>
              <a:rPr lang="cs-CZ" sz="2000" dirty="0" err="1" smtClean="0"/>
              <a:t>constitutionnelle</a:t>
            </a:r>
            <a:endParaRPr lang="cs-CZ" sz="2000" dirty="0" smtClean="0"/>
          </a:p>
          <a:p>
            <a:pPr marL="265113" lvl="8" indent="-227013">
              <a:lnSpc>
                <a:spcPct val="150000"/>
              </a:lnSpc>
              <a:buNone/>
            </a:pPr>
            <a:endParaRPr lang="cs-CZ" sz="1200" dirty="0" smtClean="0">
              <a:solidFill>
                <a:schemeClr val="tx2"/>
              </a:solidFill>
            </a:endParaRPr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pic>
        <p:nvPicPr>
          <p:cNvPr id="6" name="Obrázek 5" descr="chambre des depute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1" y="2636912"/>
            <a:ext cx="3072341" cy="230425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740352" y="5013176"/>
            <a:ext cx="69121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11 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parlement_europeenne.jpg"/>
          <p:cNvPicPr>
            <a:picLocks noChangeAspect="1"/>
          </p:cNvPicPr>
          <p:nvPr/>
        </p:nvPicPr>
        <p:blipFill>
          <a:blip r:embed="rId3" cstate="print"/>
          <a:srcRect r="397" b="28065"/>
          <a:stretch>
            <a:fillRect/>
          </a:stretch>
        </p:blipFill>
        <p:spPr>
          <a:xfrm>
            <a:off x="6012160" y="5157192"/>
            <a:ext cx="2592288" cy="140415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 marL="457200" indent="-457200" algn="ctr"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L´</a:t>
            </a:r>
            <a:r>
              <a:rPr lang="cs-CZ" sz="2800" dirty="0" err="1" smtClean="0">
                <a:solidFill>
                  <a:schemeClr val="tx2"/>
                </a:solidFill>
              </a:rPr>
              <a:t>importance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politique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et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économique</a:t>
            </a:r>
            <a:endParaRPr lang="cs-CZ" sz="2800" dirty="0" smtClean="0">
              <a:solidFill>
                <a:schemeClr val="tx2"/>
              </a:solidFill>
            </a:endParaRPr>
          </a:p>
          <a:p>
            <a:pPr marL="457200" indent="-457200"/>
            <a:r>
              <a:rPr lang="cs-CZ" sz="2000" dirty="0" err="1" smtClean="0"/>
              <a:t>membre</a:t>
            </a:r>
            <a:r>
              <a:rPr lang="cs-CZ" sz="2000" dirty="0" smtClean="0"/>
              <a:t> </a:t>
            </a:r>
            <a:r>
              <a:rPr lang="cs-CZ" sz="2000" dirty="0" err="1" smtClean="0"/>
              <a:t>fondateur</a:t>
            </a:r>
            <a:r>
              <a:rPr lang="cs-CZ" sz="2000" dirty="0" smtClean="0"/>
              <a:t> de l´OTAN</a:t>
            </a:r>
          </a:p>
          <a:p>
            <a:pPr marL="457200" indent="-457200"/>
            <a:r>
              <a:rPr lang="cs-CZ" sz="2000" dirty="0" err="1" smtClean="0"/>
              <a:t>un</a:t>
            </a:r>
            <a:r>
              <a:rPr lang="cs-CZ" sz="2000" dirty="0" smtClean="0"/>
              <a:t> des 9 </a:t>
            </a:r>
            <a:r>
              <a:rPr lang="cs-CZ" sz="2000" dirty="0" err="1" smtClean="0"/>
              <a:t>membres</a:t>
            </a:r>
            <a:r>
              <a:rPr lang="cs-CZ" sz="2000" dirty="0" smtClean="0"/>
              <a:t> </a:t>
            </a:r>
            <a:r>
              <a:rPr lang="cs-CZ" sz="2000" dirty="0" err="1" smtClean="0"/>
              <a:t>fondateurs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Conseil</a:t>
            </a:r>
            <a:r>
              <a:rPr lang="cs-CZ" sz="2000" dirty="0" smtClean="0"/>
              <a:t> de l´</a:t>
            </a:r>
            <a:r>
              <a:rPr lang="cs-CZ" sz="2000" dirty="0" err="1" smtClean="0"/>
              <a:t>Europe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Membre</a:t>
            </a:r>
            <a:r>
              <a:rPr lang="cs-CZ" sz="2000" dirty="0" smtClean="0"/>
              <a:t> de l´Union </a:t>
            </a:r>
            <a:r>
              <a:rPr lang="cs-CZ" sz="2000" dirty="0" err="1" smtClean="0"/>
              <a:t>Européenne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siège</a:t>
            </a:r>
            <a:r>
              <a:rPr lang="cs-CZ" sz="2000" dirty="0" smtClean="0"/>
              <a:t> </a:t>
            </a:r>
            <a:r>
              <a:rPr lang="cs-CZ" sz="2000" dirty="0" err="1" smtClean="0"/>
              <a:t>provisoire</a:t>
            </a:r>
            <a:r>
              <a:rPr lang="cs-CZ" sz="2000" dirty="0" smtClean="0"/>
              <a:t> de la </a:t>
            </a:r>
            <a:r>
              <a:rPr lang="cs-CZ" sz="2000" dirty="0" err="1" smtClean="0"/>
              <a:t>Communauté</a:t>
            </a:r>
            <a:r>
              <a:rPr lang="cs-CZ" sz="2000" dirty="0" smtClean="0"/>
              <a:t> </a:t>
            </a:r>
            <a:r>
              <a:rPr lang="cs-CZ" sz="2000" dirty="0" err="1" smtClean="0"/>
              <a:t>Européenne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Charbon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de l´</a:t>
            </a:r>
            <a:r>
              <a:rPr lang="cs-CZ" sz="2000" dirty="0" err="1" smtClean="0"/>
              <a:t>Acier</a:t>
            </a:r>
            <a:r>
              <a:rPr lang="cs-CZ" sz="2000" dirty="0" smtClean="0"/>
              <a:t> (CECA)</a:t>
            </a:r>
          </a:p>
          <a:p>
            <a:pPr marL="457200" indent="-457200"/>
            <a:r>
              <a:rPr lang="cs-CZ" sz="2000" dirty="0" err="1" smtClean="0"/>
              <a:t>siège</a:t>
            </a:r>
            <a:r>
              <a:rPr lang="cs-CZ" sz="2000" dirty="0" smtClean="0"/>
              <a:t> de la Cour de Justice de l´UE</a:t>
            </a:r>
          </a:p>
          <a:p>
            <a:pPr marL="457200" indent="-457200"/>
            <a:r>
              <a:rPr lang="cs-CZ" sz="2000" dirty="0" err="1" smtClean="0"/>
              <a:t>siège</a:t>
            </a:r>
            <a:r>
              <a:rPr lang="cs-CZ" sz="2000" dirty="0" smtClean="0"/>
              <a:t> de la </a:t>
            </a:r>
            <a:r>
              <a:rPr lang="cs-CZ" sz="2000" dirty="0" err="1" smtClean="0"/>
              <a:t>Banque</a:t>
            </a:r>
            <a:r>
              <a:rPr lang="cs-CZ" sz="2000" dirty="0" smtClean="0"/>
              <a:t> </a:t>
            </a:r>
            <a:r>
              <a:rPr lang="cs-CZ" sz="2000" dirty="0" err="1" smtClean="0"/>
              <a:t>Européenne</a:t>
            </a:r>
            <a:r>
              <a:rPr lang="cs-CZ" sz="2000" dirty="0" smtClean="0"/>
              <a:t> d´</a:t>
            </a:r>
            <a:r>
              <a:rPr lang="cs-CZ" sz="2000" dirty="0" err="1" smtClean="0"/>
              <a:t>Investissement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siège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Secrétariat</a:t>
            </a:r>
            <a:r>
              <a:rPr lang="cs-CZ" sz="2000" dirty="0" smtClean="0"/>
              <a:t> </a:t>
            </a:r>
            <a:r>
              <a:rPr lang="cs-CZ" sz="2000" dirty="0" err="1" smtClean="0"/>
              <a:t>général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Parlement</a:t>
            </a:r>
            <a:r>
              <a:rPr lang="cs-CZ" sz="2000" dirty="0" smtClean="0"/>
              <a:t> </a:t>
            </a:r>
            <a:r>
              <a:rPr lang="cs-CZ" sz="2000" dirty="0" err="1" smtClean="0"/>
              <a:t>Européen</a:t>
            </a:r>
            <a:endParaRPr lang="cs-CZ" sz="2000" dirty="0" smtClean="0"/>
          </a:p>
          <a:p>
            <a:pPr marL="457200" indent="-457200"/>
            <a:r>
              <a:rPr lang="cs-CZ" sz="2000" dirty="0" smtClean="0"/>
              <a:t>Plus de 155 </a:t>
            </a:r>
            <a:r>
              <a:rPr lang="cs-CZ" sz="2000" dirty="0" err="1" smtClean="0"/>
              <a:t>banques</a:t>
            </a:r>
            <a:r>
              <a:rPr lang="cs-CZ" sz="2000" dirty="0" smtClean="0"/>
              <a:t> </a:t>
            </a:r>
            <a:r>
              <a:rPr lang="cs-CZ" sz="2000" dirty="0" err="1" smtClean="0"/>
              <a:t>sur</a:t>
            </a:r>
            <a:r>
              <a:rPr lang="cs-CZ" sz="2000" dirty="0" smtClean="0"/>
              <a:t> 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territoire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Grand-</a:t>
            </a:r>
            <a:r>
              <a:rPr lang="cs-CZ" sz="2000" dirty="0" err="1" smtClean="0"/>
              <a:t>Duché</a:t>
            </a:r>
            <a:r>
              <a:rPr lang="cs-CZ" sz="2000" dirty="0" smtClean="0"/>
              <a:t> </a:t>
            </a:r>
            <a:r>
              <a:rPr lang="cs-CZ" sz="1600" dirty="0" smtClean="0"/>
              <a:t>(</a:t>
            </a:r>
            <a:r>
              <a:rPr lang="cs-CZ" sz="1600" dirty="0" err="1" smtClean="0"/>
              <a:t>attractif</a:t>
            </a:r>
            <a:r>
              <a:rPr lang="cs-CZ" sz="1600" dirty="0" smtClean="0"/>
              <a:t> </a:t>
            </a:r>
            <a:r>
              <a:rPr lang="cs-CZ" sz="1600" dirty="0" err="1" smtClean="0"/>
              <a:t>grâce</a:t>
            </a:r>
            <a:r>
              <a:rPr lang="cs-CZ" sz="1600" dirty="0" smtClean="0"/>
              <a:t> à </a:t>
            </a:r>
            <a:r>
              <a:rPr lang="cs-CZ" sz="1600" dirty="0" err="1" smtClean="0"/>
              <a:t>sa</a:t>
            </a:r>
            <a:r>
              <a:rPr lang="cs-CZ" sz="1600" dirty="0" smtClean="0"/>
              <a:t> </a:t>
            </a:r>
            <a:r>
              <a:rPr lang="cs-CZ" sz="1600" dirty="0" err="1" smtClean="0"/>
              <a:t>position</a:t>
            </a:r>
            <a:r>
              <a:rPr lang="cs-CZ" sz="1600" dirty="0" smtClean="0"/>
              <a:t> </a:t>
            </a:r>
            <a:r>
              <a:rPr lang="cs-CZ" sz="1600" dirty="0" err="1" smtClean="0"/>
              <a:t>géographique</a:t>
            </a:r>
            <a:r>
              <a:rPr lang="cs-CZ" sz="1600" dirty="0" smtClean="0"/>
              <a:t>-</a:t>
            </a:r>
            <a:r>
              <a:rPr lang="cs-CZ" sz="1600" dirty="0" err="1" smtClean="0"/>
              <a:t>stratégique</a:t>
            </a:r>
            <a:r>
              <a:rPr lang="cs-CZ" sz="1600" dirty="0" smtClean="0"/>
              <a:t>, </a:t>
            </a:r>
            <a:r>
              <a:rPr lang="cs-CZ" sz="1600" dirty="0" err="1" smtClean="0"/>
              <a:t>sa</a:t>
            </a:r>
            <a:r>
              <a:rPr lang="cs-CZ" sz="1600" dirty="0" smtClean="0"/>
              <a:t> </a:t>
            </a:r>
            <a:r>
              <a:rPr lang="cs-CZ" sz="1600" dirty="0" err="1" smtClean="0"/>
              <a:t>neutralité</a:t>
            </a:r>
            <a:r>
              <a:rPr lang="cs-CZ" sz="1600" dirty="0" smtClean="0"/>
              <a:t>, </a:t>
            </a:r>
            <a:r>
              <a:rPr lang="cs-CZ" sz="1600" dirty="0" err="1" smtClean="0"/>
              <a:t>grâce</a:t>
            </a:r>
            <a:r>
              <a:rPr lang="cs-CZ" sz="1600" dirty="0" smtClean="0"/>
              <a:t> au </a:t>
            </a:r>
            <a:r>
              <a:rPr lang="cs-CZ" sz="1600" dirty="0" err="1" smtClean="0"/>
              <a:t>contact</a:t>
            </a:r>
            <a:r>
              <a:rPr lang="cs-CZ" sz="1600" dirty="0" smtClean="0"/>
              <a:t> </a:t>
            </a:r>
            <a:r>
              <a:rPr lang="cs-CZ" sz="1600" dirty="0" err="1" smtClean="0"/>
              <a:t>facile</a:t>
            </a:r>
            <a:r>
              <a:rPr lang="cs-CZ" sz="1600" dirty="0" smtClean="0"/>
              <a:t> </a:t>
            </a:r>
            <a:r>
              <a:rPr lang="cs-CZ" sz="1600" dirty="0" err="1" smtClean="0"/>
              <a:t>avec</a:t>
            </a:r>
            <a:r>
              <a:rPr lang="cs-CZ" sz="1600" dirty="0" smtClean="0"/>
              <a:t> les </a:t>
            </a:r>
            <a:r>
              <a:rPr lang="cs-CZ" sz="1600" dirty="0" err="1" smtClean="0"/>
              <a:t>organismes</a:t>
            </a:r>
            <a:r>
              <a:rPr lang="cs-CZ" sz="1600" dirty="0" smtClean="0"/>
              <a:t> </a:t>
            </a:r>
            <a:r>
              <a:rPr lang="cs-CZ" sz="1600" dirty="0" err="1" smtClean="0"/>
              <a:t>du</a:t>
            </a:r>
            <a:r>
              <a:rPr lang="cs-CZ" sz="1600" dirty="0" smtClean="0"/>
              <a:t> gouvernement </a:t>
            </a:r>
            <a:r>
              <a:rPr lang="cs-CZ" sz="1600" dirty="0" err="1" smtClean="0"/>
              <a:t>et</a:t>
            </a:r>
            <a:r>
              <a:rPr lang="cs-CZ" sz="1600" dirty="0" smtClean="0"/>
              <a:t> au </a:t>
            </a:r>
            <a:r>
              <a:rPr lang="cs-CZ" sz="1600" dirty="0" err="1" smtClean="0"/>
              <a:t>cadre</a:t>
            </a:r>
            <a:r>
              <a:rPr lang="cs-CZ" sz="1600" dirty="0" smtClean="0"/>
              <a:t> </a:t>
            </a:r>
            <a:r>
              <a:rPr lang="cs-CZ" sz="1600" dirty="0" err="1" smtClean="0"/>
              <a:t>fiscal</a:t>
            </a:r>
            <a:r>
              <a:rPr lang="cs-CZ" sz="1600" dirty="0" smtClean="0"/>
              <a:t> </a:t>
            </a:r>
            <a:r>
              <a:rPr lang="cs-CZ" sz="1600" dirty="0" err="1" smtClean="0"/>
              <a:t>stable</a:t>
            </a:r>
            <a:r>
              <a:rPr lang="cs-CZ" sz="1600" dirty="0" smtClean="0"/>
              <a:t> </a:t>
            </a:r>
            <a:r>
              <a:rPr lang="cs-CZ" sz="1600" dirty="0" err="1" smtClean="0"/>
              <a:t>et</a:t>
            </a:r>
            <a:r>
              <a:rPr lang="cs-CZ" sz="1600" dirty="0" smtClean="0"/>
              <a:t> </a:t>
            </a:r>
            <a:r>
              <a:rPr lang="cs-CZ" sz="1600" dirty="0" err="1" smtClean="0"/>
              <a:t>avantageux</a:t>
            </a:r>
            <a:r>
              <a:rPr lang="cs-CZ" sz="1600" dirty="0" smtClean="0"/>
              <a:t>)</a:t>
            </a:r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956376" y="6596390"/>
            <a:ext cx="6527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Obr. 12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 marL="457200" indent="-457200" algn="ctr">
              <a:buNone/>
            </a:pPr>
            <a:r>
              <a:rPr lang="cs-CZ" sz="2800" dirty="0" smtClean="0">
                <a:solidFill>
                  <a:schemeClr val="tx2"/>
                </a:solidFill>
              </a:rPr>
              <a:t>La </a:t>
            </a:r>
            <a:r>
              <a:rPr lang="cs-CZ" sz="2800" dirty="0" err="1" smtClean="0">
                <a:solidFill>
                  <a:schemeClr val="tx2"/>
                </a:solidFill>
              </a:rPr>
              <a:t>situation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langagi</a:t>
            </a:r>
            <a:r>
              <a:rPr lang="cs-CZ" sz="2800" dirty="0" err="1" smtClean="0">
                <a:solidFill>
                  <a:schemeClr val="tx2"/>
                </a:solidFill>
                <a:latin typeface="Arial"/>
                <a:cs typeface="Arial"/>
              </a:rPr>
              <a:t>ère</a:t>
            </a:r>
            <a:endParaRPr lang="cs-CZ" sz="2800" dirty="0" smtClean="0">
              <a:solidFill>
                <a:schemeClr val="tx2"/>
              </a:solidFill>
              <a:latin typeface="Arial"/>
              <a:cs typeface="Arial"/>
            </a:endParaRPr>
          </a:p>
          <a:p>
            <a:pPr marL="457200" indent="-457200"/>
            <a:r>
              <a:rPr lang="cs-CZ" sz="2000" dirty="0" err="1" smtClean="0"/>
              <a:t>pays</a:t>
            </a:r>
            <a:r>
              <a:rPr lang="cs-CZ" sz="2000" dirty="0" smtClean="0"/>
              <a:t> </a:t>
            </a:r>
            <a:r>
              <a:rPr lang="cs-CZ" sz="2000" dirty="0" err="1" smtClean="0"/>
              <a:t>trilingue</a:t>
            </a:r>
            <a:endParaRPr lang="cs-CZ" sz="2000" dirty="0" smtClean="0"/>
          </a:p>
          <a:p>
            <a:pPr marL="457200" indent="-457200"/>
            <a:r>
              <a:rPr lang="cs-CZ" sz="2000" dirty="0" err="1" smtClean="0"/>
              <a:t>luxembourgeois</a:t>
            </a:r>
            <a:r>
              <a:rPr lang="cs-CZ" sz="2000" dirty="0" smtClean="0"/>
              <a:t> = </a:t>
            </a:r>
            <a:r>
              <a:rPr lang="cs-CZ" sz="2000" dirty="0" err="1" smtClean="0"/>
              <a:t>langue</a:t>
            </a:r>
            <a:r>
              <a:rPr lang="cs-CZ" sz="2000" dirty="0" smtClean="0"/>
              <a:t> </a:t>
            </a:r>
            <a:r>
              <a:rPr lang="cs-CZ" sz="2000" dirty="0" err="1" smtClean="0"/>
              <a:t>nationale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latin typeface="Arial"/>
                <a:cs typeface="Arial"/>
              </a:rPr>
              <a:t>çais</a:t>
            </a:r>
            <a:r>
              <a:rPr lang="cs-CZ" sz="2000" dirty="0" smtClean="0">
                <a:latin typeface="Arial"/>
                <a:cs typeface="Arial"/>
              </a:rPr>
              <a:t> = </a:t>
            </a:r>
            <a:r>
              <a:rPr lang="cs-CZ" sz="2000" dirty="0" err="1" smtClean="0">
                <a:latin typeface="Arial"/>
                <a:cs typeface="Arial"/>
              </a:rPr>
              <a:t>langue</a:t>
            </a:r>
            <a:r>
              <a:rPr lang="cs-CZ" sz="2000" dirty="0" smtClean="0">
                <a:latin typeface="Arial"/>
                <a:cs typeface="Arial"/>
              </a:rPr>
              <a:t> de la </a:t>
            </a:r>
            <a:r>
              <a:rPr lang="cs-CZ" sz="2000" dirty="0" err="1" smtClean="0">
                <a:latin typeface="Arial"/>
                <a:cs typeface="Arial"/>
              </a:rPr>
              <a:t>législation</a:t>
            </a:r>
            <a:endParaRPr lang="cs-CZ" sz="2000" dirty="0" smtClean="0">
              <a:latin typeface="Arial"/>
              <a:cs typeface="Arial"/>
            </a:endParaRPr>
          </a:p>
          <a:p>
            <a:pPr marL="457200" indent="-457200">
              <a:buNone/>
            </a:pPr>
            <a:r>
              <a:rPr lang="cs-CZ" sz="2000" dirty="0" smtClean="0">
                <a:latin typeface="Arial"/>
                <a:cs typeface="Arial"/>
              </a:rPr>
              <a:t>	allemand + 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cs typeface="Arial"/>
              </a:rPr>
              <a:t>çais</a:t>
            </a:r>
            <a:r>
              <a:rPr lang="cs-CZ" sz="2000" dirty="0" smtClean="0">
                <a:cs typeface="Arial"/>
              </a:rPr>
              <a:t> + </a:t>
            </a:r>
            <a:r>
              <a:rPr lang="cs-CZ" sz="2000" dirty="0" err="1" smtClean="0"/>
              <a:t>luxembourgeois</a:t>
            </a:r>
            <a:r>
              <a:rPr lang="cs-CZ" sz="2000" dirty="0" smtClean="0"/>
              <a:t> = </a:t>
            </a:r>
            <a:r>
              <a:rPr lang="cs-CZ" sz="2000" dirty="0" err="1" smtClean="0"/>
              <a:t>langues</a:t>
            </a:r>
            <a:r>
              <a:rPr lang="cs-CZ" sz="2000" dirty="0" smtClean="0"/>
              <a:t> </a:t>
            </a:r>
            <a:r>
              <a:rPr lang="cs-CZ" sz="2000" dirty="0" err="1" smtClean="0"/>
              <a:t>administratives</a:t>
            </a:r>
            <a:r>
              <a:rPr lang="cs-CZ" sz="2000" dirty="0" smtClean="0"/>
              <a:t> </a:t>
            </a:r>
            <a:r>
              <a:rPr lang="cs-CZ" sz="2000" dirty="0" err="1" smtClean="0"/>
              <a:t>et</a:t>
            </a:r>
            <a:r>
              <a:rPr lang="cs-CZ" sz="2000" dirty="0" smtClean="0"/>
              <a:t> </a:t>
            </a:r>
            <a:r>
              <a:rPr lang="cs-CZ" sz="2000" dirty="0" err="1" smtClean="0"/>
              <a:t>judiciaires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err="1" smtClean="0">
                <a:solidFill>
                  <a:schemeClr val="tx2"/>
                </a:solidFill>
              </a:rPr>
              <a:t>Politique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linquistique</a:t>
            </a:r>
            <a:r>
              <a:rPr lang="cs-CZ" sz="2000" dirty="0" smtClean="0">
                <a:solidFill>
                  <a:schemeClr val="tx2"/>
                </a:solidFill>
              </a:rPr>
              <a:t> </a:t>
            </a:r>
            <a:r>
              <a:rPr lang="cs-CZ" sz="2000" dirty="0" err="1" smtClean="0">
                <a:solidFill>
                  <a:schemeClr val="tx2"/>
                </a:solidFill>
              </a:rPr>
              <a:t>dans</a:t>
            </a:r>
            <a:r>
              <a:rPr lang="cs-CZ" sz="2000" dirty="0" smtClean="0">
                <a:solidFill>
                  <a:schemeClr val="tx2"/>
                </a:solidFill>
              </a:rPr>
              <a:t> l´</a:t>
            </a:r>
            <a:r>
              <a:rPr lang="cs-CZ" sz="2000" dirty="0" err="1" smtClean="0">
                <a:solidFill>
                  <a:schemeClr val="tx2"/>
                </a:solidFill>
              </a:rPr>
              <a:t>Enseignement</a:t>
            </a:r>
            <a:endParaRPr lang="cs-CZ" sz="2000" dirty="0" smtClean="0">
              <a:solidFill>
                <a:schemeClr val="tx2"/>
              </a:solidFill>
            </a:endParaRPr>
          </a:p>
          <a:p>
            <a:pPr marL="457200" indent="-457200"/>
            <a:r>
              <a:rPr lang="cs-CZ" sz="2000" b="1" dirty="0" smtClean="0"/>
              <a:t>À l´</a:t>
            </a:r>
            <a:r>
              <a:rPr lang="cs-CZ" sz="2000" b="1" dirty="0" err="1" smtClean="0"/>
              <a:t>école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maternelle</a:t>
            </a:r>
            <a:endParaRPr lang="cs-CZ" sz="2000" b="1" dirty="0" smtClean="0"/>
          </a:p>
          <a:p>
            <a:pPr marL="457200" indent="-45720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luxembourgeois</a:t>
            </a:r>
            <a:endParaRPr lang="cs-CZ" sz="2000" dirty="0" smtClean="0"/>
          </a:p>
          <a:p>
            <a:pPr marL="457200" indent="-457200"/>
            <a:r>
              <a:rPr lang="cs-CZ" sz="2000" b="1" dirty="0" smtClean="0"/>
              <a:t>À l´</a:t>
            </a:r>
            <a:r>
              <a:rPr lang="cs-CZ" sz="2000" b="1" dirty="0" err="1" smtClean="0"/>
              <a:t>école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primaire</a:t>
            </a:r>
            <a:endParaRPr lang="cs-CZ" sz="2000" b="1" dirty="0" smtClean="0"/>
          </a:p>
          <a:p>
            <a:pPr marL="457200" indent="-457200">
              <a:buNone/>
            </a:pPr>
            <a:r>
              <a:rPr lang="cs-CZ" sz="2000" dirty="0" smtClean="0"/>
              <a:t>	l´allemand = </a:t>
            </a:r>
            <a:r>
              <a:rPr lang="cs-CZ" sz="2000" dirty="0" err="1" smtClean="0"/>
              <a:t>langue</a:t>
            </a:r>
            <a:r>
              <a:rPr lang="cs-CZ" sz="2000" dirty="0" smtClean="0"/>
              <a:t> d´</a:t>
            </a:r>
            <a:r>
              <a:rPr lang="cs-CZ" sz="2000" dirty="0" err="1" smtClean="0"/>
              <a:t>alphabétisation</a:t>
            </a:r>
            <a:endParaRPr lang="cs-CZ" sz="2000" dirty="0" smtClean="0"/>
          </a:p>
          <a:p>
            <a:pPr marL="457200" indent="-45720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latin typeface="Arial"/>
                <a:cs typeface="Arial"/>
              </a:rPr>
              <a:t>çais</a:t>
            </a:r>
            <a:r>
              <a:rPr lang="cs-CZ" sz="2000" dirty="0" smtClean="0">
                <a:latin typeface="Arial"/>
                <a:cs typeface="Arial"/>
              </a:rPr>
              <a:t> </a:t>
            </a:r>
          </a:p>
          <a:p>
            <a:pPr marL="457200" indent="-457200">
              <a:buNone/>
            </a:pPr>
            <a:r>
              <a:rPr lang="cs-CZ" sz="2000" dirty="0" smtClean="0">
                <a:latin typeface="Arial"/>
                <a:cs typeface="Arial"/>
              </a:rPr>
              <a:t>	</a:t>
            </a:r>
            <a:r>
              <a:rPr lang="cs-CZ" sz="2000" dirty="0" err="1" smtClean="0">
                <a:latin typeface="Arial"/>
                <a:cs typeface="Arial"/>
              </a:rPr>
              <a:t>le</a:t>
            </a:r>
            <a:r>
              <a:rPr lang="cs-CZ" sz="2000" dirty="0" smtClean="0">
                <a:latin typeface="Arial"/>
                <a:cs typeface="Arial"/>
              </a:rPr>
              <a:t> </a:t>
            </a:r>
            <a:r>
              <a:rPr lang="cs-CZ" sz="2000" dirty="0" err="1" smtClean="0">
                <a:latin typeface="Arial"/>
                <a:cs typeface="Arial"/>
              </a:rPr>
              <a:t>luxembourgeois</a:t>
            </a:r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642466"/>
          </a:xfrm>
        </p:spPr>
        <p:txBody>
          <a:bodyPr/>
          <a:lstStyle/>
          <a:p>
            <a:pPr algn="ctr"/>
            <a:r>
              <a:rPr lang="cs-CZ" sz="1400" dirty="0" smtClean="0">
                <a:solidFill>
                  <a:schemeClr val="bg2">
                    <a:lumMod val="10000"/>
                  </a:schemeClr>
                </a:solidFill>
              </a:rPr>
              <a:t>Gymnázium Kladno</a:t>
            </a:r>
            <a:endParaRPr lang="cs-CZ" sz="14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22205"/>
          </a:xfrm>
        </p:spPr>
        <p:txBody>
          <a:bodyPr/>
          <a:lstStyle/>
          <a:p>
            <a:pPr marL="457200" indent="-457200"/>
            <a:r>
              <a:rPr lang="cs-CZ" sz="2000" b="1" dirty="0" smtClean="0"/>
              <a:t>À l´</a:t>
            </a:r>
            <a:r>
              <a:rPr lang="cs-CZ" sz="2000" b="1" dirty="0" err="1" smtClean="0"/>
              <a:t>école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secondaire</a:t>
            </a:r>
            <a:endParaRPr lang="cs-CZ" sz="2000" b="1" dirty="0" smtClean="0"/>
          </a:p>
          <a:p>
            <a:pPr marL="457200" indent="-457200">
              <a:buNone/>
            </a:pPr>
            <a:r>
              <a:rPr lang="cs-CZ" sz="2000" dirty="0" smtClean="0"/>
              <a:t>	l´allemand</a:t>
            </a:r>
          </a:p>
          <a:p>
            <a:pPr marL="457200" indent="-45720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cs typeface="Arial"/>
              </a:rPr>
              <a:t>çais</a:t>
            </a:r>
            <a:endParaRPr lang="cs-CZ" sz="2000" dirty="0" smtClean="0">
              <a:cs typeface="Arial"/>
            </a:endParaRPr>
          </a:p>
          <a:p>
            <a:pPr marL="457200" indent="-457200">
              <a:buNone/>
            </a:pPr>
            <a:r>
              <a:rPr lang="cs-CZ" sz="2000" dirty="0" smtClean="0">
                <a:cs typeface="Arial"/>
              </a:rPr>
              <a:t>	l´</a:t>
            </a:r>
            <a:r>
              <a:rPr lang="cs-CZ" sz="2000" dirty="0" err="1" smtClean="0">
                <a:cs typeface="Arial"/>
              </a:rPr>
              <a:t>anglais</a:t>
            </a:r>
            <a:r>
              <a:rPr lang="cs-CZ" sz="2000" dirty="0" smtClean="0"/>
              <a:t> </a:t>
            </a:r>
          </a:p>
          <a:p>
            <a:pPr marL="457200" indent="-457200">
              <a:buNone/>
            </a:pPr>
            <a:r>
              <a:rPr lang="cs-CZ" sz="2000" dirty="0" smtClean="0"/>
              <a:t>	les </a:t>
            </a:r>
            <a:r>
              <a:rPr lang="cs-CZ" sz="2000" dirty="0" err="1" smtClean="0"/>
              <a:t>mathématiques</a:t>
            </a:r>
            <a:r>
              <a:rPr lang="cs-CZ" sz="2000" dirty="0" smtClean="0"/>
              <a:t> </a:t>
            </a:r>
            <a:r>
              <a:rPr lang="cs-CZ" sz="2000" dirty="0" err="1" smtClean="0"/>
              <a:t>en</a:t>
            </a:r>
            <a:r>
              <a:rPr lang="cs-CZ" sz="2000" dirty="0" smtClean="0"/>
              <a:t> 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cs typeface="Arial"/>
              </a:rPr>
              <a:t>çais</a:t>
            </a:r>
            <a:r>
              <a:rPr lang="cs-CZ" sz="2000" dirty="0" smtClean="0">
                <a:cs typeface="Arial"/>
              </a:rPr>
              <a:t>, </a:t>
            </a:r>
            <a:r>
              <a:rPr lang="cs-CZ" sz="2000" dirty="0" err="1" smtClean="0">
                <a:cs typeface="Arial"/>
              </a:rPr>
              <a:t>le</a:t>
            </a:r>
            <a:r>
              <a:rPr lang="cs-CZ" sz="2000" dirty="0" smtClean="0">
                <a:cs typeface="Arial"/>
              </a:rPr>
              <a:t> reste des </a:t>
            </a:r>
            <a:r>
              <a:rPr lang="cs-CZ" sz="2000" dirty="0" err="1" smtClean="0">
                <a:cs typeface="Arial"/>
              </a:rPr>
              <a:t>cours</a:t>
            </a:r>
            <a:r>
              <a:rPr lang="cs-CZ" sz="2000" dirty="0" smtClean="0">
                <a:cs typeface="Arial"/>
              </a:rPr>
              <a:t> </a:t>
            </a:r>
            <a:r>
              <a:rPr lang="cs-CZ" sz="2000" dirty="0" err="1" smtClean="0">
                <a:cs typeface="Arial"/>
              </a:rPr>
              <a:t>en</a:t>
            </a:r>
            <a:r>
              <a:rPr lang="cs-CZ" sz="2000" dirty="0" smtClean="0">
                <a:cs typeface="Arial"/>
              </a:rPr>
              <a:t> allemand</a:t>
            </a:r>
            <a:endParaRPr lang="cs-CZ" sz="2000" dirty="0" smtClean="0"/>
          </a:p>
          <a:p>
            <a:pPr marL="457200" indent="-457200"/>
            <a:r>
              <a:rPr lang="cs-CZ" sz="2000" b="1" dirty="0" smtClean="0"/>
              <a:t>À l´</a:t>
            </a:r>
            <a:r>
              <a:rPr lang="cs-CZ" sz="2000" b="1" dirty="0" err="1" smtClean="0"/>
              <a:t>université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Luxembourg</a:t>
            </a:r>
            <a:endParaRPr lang="cs-CZ" sz="2000" b="1" dirty="0" smtClean="0"/>
          </a:p>
          <a:p>
            <a:pPr marL="457200" indent="-457200">
              <a:buNone/>
            </a:pPr>
            <a:r>
              <a:rPr lang="cs-CZ" sz="2000" b="1" dirty="0" smtClean="0"/>
              <a:t>	- </a:t>
            </a:r>
            <a:r>
              <a:rPr lang="cs-CZ" sz="2000" b="1" dirty="0" err="1" smtClean="0"/>
              <a:t>variable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fonction</a:t>
            </a:r>
            <a:r>
              <a:rPr lang="cs-CZ" sz="2000" b="1" dirty="0" smtClean="0"/>
              <a:t> de l</a:t>
            </a:r>
            <a:r>
              <a:rPr lang="cs-CZ" sz="2000" b="1" dirty="0" smtClean="0">
                <a:latin typeface="Arial"/>
                <a:cs typeface="Arial"/>
              </a:rPr>
              <a:t>a </a:t>
            </a:r>
            <a:r>
              <a:rPr lang="cs-CZ" sz="2000" b="1" dirty="0" err="1" smtClean="0">
                <a:latin typeface="Arial"/>
                <a:cs typeface="Arial"/>
              </a:rPr>
              <a:t>formation</a:t>
            </a:r>
            <a:endParaRPr lang="cs-CZ" sz="2000" b="1" dirty="0" smtClean="0"/>
          </a:p>
          <a:p>
            <a:pPr marL="457200" indent="-457200">
              <a:buNone/>
            </a:pPr>
            <a:r>
              <a:rPr lang="cs-CZ" sz="2000" dirty="0" smtClean="0"/>
              <a:t>	</a:t>
            </a:r>
            <a:r>
              <a:rPr lang="cs-CZ" sz="2000" dirty="0" err="1" smtClean="0"/>
              <a:t>le</a:t>
            </a:r>
            <a:r>
              <a:rPr lang="cs-CZ" sz="2000" dirty="0" smtClean="0"/>
              <a:t> 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cs typeface="Arial"/>
              </a:rPr>
              <a:t>çais</a:t>
            </a:r>
            <a:endParaRPr lang="cs-CZ" sz="2000" dirty="0" smtClean="0">
              <a:cs typeface="Arial"/>
            </a:endParaRPr>
          </a:p>
          <a:p>
            <a:pPr marL="457200" indent="-457200">
              <a:buNone/>
            </a:pPr>
            <a:r>
              <a:rPr lang="cs-CZ" sz="2000" dirty="0" smtClean="0">
                <a:cs typeface="Arial"/>
              </a:rPr>
              <a:t>	l´</a:t>
            </a:r>
            <a:r>
              <a:rPr lang="cs-CZ" sz="2000" dirty="0" err="1" smtClean="0">
                <a:cs typeface="Arial"/>
              </a:rPr>
              <a:t>anglais</a:t>
            </a:r>
            <a:endParaRPr lang="cs-CZ" sz="2000" dirty="0" smtClean="0">
              <a:cs typeface="Arial"/>
            </a:endParaRPr>
          </a:p>
          <a:p>
            <a:pPr marL="457200" indent="-457200">
              <a:buNone/>
            </a:pPr>
            <a:r>
              <a:rPr lang="cs-CZ" sz="2000" dirty="0" smtClean="0">
                <a:cs typeface="Arial"/>
              </a:rPr>
              <a:t>	l´allemand</a:t>
            </a:r>
          </a:p>
          <a:p>
            <a:pPr marL="457200" indent="-457200">
              <a:buNone/>
            </a:pPr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/>
            <a:endParaRPr lang="cs-CZ" sz="2000" dirty="0" smtClean="0"/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11113">
              <a:buNone/>
            </a:pPr>
            <a:endParaRPr lang="cs-CZ" sz="1600" dirty="0" smtClean="0"/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		</a:t>
            </a:r>
            <a:endParaRPr lang="cs-CZ" sz="20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HRAZDIROVÁ, Iveta. Diplomová práce: </a:t>
            </a:r>
            <a:r>
              <a:rPr lang="cs-CZ" sz="2000" dirty="0" err="1" smtClean="0"/>
              <a:t>Politique</a:t>
            </a:r>
            <a:r>
              <a:rPr lang="cs-CZ" sz="2000" dirty="0" smtClean="0"/>
              <a:t> </a:t>
            </a:r>
            <a:r>
              <a:rPr lang="cs-CZ" sz="2000" dirty="0" err="1" smtClean="0"/>
              <a:t>linguistique</a:t>
            </a:r>
            <a:r>
              <a:rPr lang="cs-CZ" sz="2000" dirty="0" smtClean="0"/>
              <a:t> au </a:t>
            </a:r>
            <a:r>
              <a:rPr lang="cs-CZ" sz="2000" dirty="0" err="1" smtClean="0"/>
              <a:t>Luxembourg</a:t>
            </a:r>
            <a:r>
              <a:rPr lang="cs-CZ" sz="2000" dirty="0" smtClean="0"/>
              <a:t>. Praha, 2009, 70s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dirty="0" smtClean="0"/>
              <a:t>MICHALČÍKOVÁ, Hana, </a:t>
            </a:r>
            <a:r>
              <a:rPr lang="cs-CZ" sz="2000" dirty="0" err="1" smtClean="0"/>
              <a:t>Pays</a:t>
            </a:r>
            <a:r>
              <a:rPr lang="cs-CZ" sz="2000" dirty="0" smtClean="0"/>
              <a:t> de </a:t>
            </a:r>
            <a:r>
              <a:rPr lang="cs-CZ" sz="2000" dirty="0" err="1" smtClean="0"/>
              <a:t>langue</a:t>
            </a:r>
            <a:r>
              <a:rPr lang="cs-CZ" sz="2000" dirty="0" smtClean="0"/>
              <a:t> </a:t>
            </a:r>
            <a:r>
              <a:rPr lang="cs-CZ" sz="2000" dirty="0" err="1" smtClean="0"/>
              <a:t>fran</a:t>
            </a:r>
            <a:r>
              <a:rPr lang="cs-CZ" sz="2000" dirty="0" err="1" smtClean="0">
                <a:cs typeface="Arial"/>
              </a:rPr>
              <a:t>çaise</a:t>
            </a:r>
            <a:r>
              <a:rPr lang="cs-CZ" sz="2000" dirty="0" smtClean="0">
                <a:cs typeface="Arial"/>
              </a:rPr>
              <a:t>, </a:t>
            </a:r>
            <a:r>
              <a:rPr lang="cs-CZ" sz="2000" dirty="0" err="1" smtClean="0">
                <a:cs typeface="Arial"/>
              </a:rPr>
              <a:t>Themes</a:t>
            </a:r>
            <a:r>
              <a:rPr lang="cs-CZ" sz="2000" dirty="0" smtClean="0">
                <a:cs typeface="Arial"/>
              </a:rPr>
              <a:t> de</a:t>
            </a:r>
          </a:p>
          <a:p>
            <a:pPr>
              <a:buNone/>
            </a:pPr>
            <a:r>
              <a:rPr lang="cs-CZ" sz="2000" dirty="0" smtClean="0">
                <a:cs typeface="Arial"/>
              </a:rPr>
              <a:t>     baccalauréat, PRÁH Praha, 1995, 57.publikace </a:t>
            </a:r>
            <a:endParaRPr lang="cs-CZ" sz="20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733256"/>
            <a:ext cx="4032448" cy="88118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4190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93049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040560"/>
          </a:xfrm>
        </p:spPr>
        <p:txBody>
          <a:bodyPr/>
          <a:lstStyle/>
          <a:p>
            <a:pPr>
              <a:buNone/>
            </a:pPr>
            <a:r>
              <a:rPr lang="en-US" sz="2000" dirty="0" smtClean="0"/>
              <a:t>[</a:t>
            </a:r>
            <a:r>
              <a:rPr lang="cs-CZ" sz="2000" dirty="0" smtClean="0"/>
              <a:t>Obr.1</a:t>
            </a:r>
            <a:r>
              <a:rPr lang="en-US" sz="2000" dirty="0" smtClean="0"/>
              <a:t>]</a:t>
            </a:r>
            <a:r>
              <a:rPr lang="cs-CZ" sz="2000" dirty="0" smtClean="0"/>
              <a:t> SAN JOSE, PROSTŘEDNICTVÍM WIKIMEDIA COMMONS.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2"/>
              </a:rPr>
              <a:t>http://commons.wikimedia.org/wiki/File:Europe_countries_map_cs.png?uselang=cs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[Obr.2</a:t>
            </a:r>
            <a:r>
              <a:rPr lang="cs-CZ" sz="2000" dirty="0" smtClean="0"/>
              <a:t>, Obr.5</a:t>
            </a:r>
            <a:r>
              <a:rPr lang="en-US" sz="2000" dirty="0" smtClean="0"/>
              <a:t>]</a:t>
            </a:r>
            <a:r>
              <a:rPr lang="cs-CZ" sz="2000" dirty="0" smtClean="0"/>
              <a:t> CIA, PROSTŘEDNICTVÍM WIKIMEDIA COMMONS.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3"/>
              </a:rPr>
              <a:t>http://cs.wikipedia.org/wiki/Soubor:Luxembourg-CIA_WFB_Map.png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[Obr.3</a:t>
            </a:r>
            <a:r>
              <a:rPr lang="cs-CZ" sz="2000" dirty="0" smtClean="0"/>
              <a:t>, Obr.4</a:t>
            </a:r>
            <a:r>
              <a:rPr lang="en-US" sz="2000" dirty="0" smtClean="0"/>
              <a:t>]</a:t>
            </a:r>
            <a:r>
              <a:rPr lang="cs-CZ" sz="2000" dirty="0" smtClean="0"/>
              <a:t> vlastní foto</a:t>
            </a: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[Obr.6]</a:t>
            </a:r>
            <a:r>
              <a:rPr lang="cs-CZ" sz="2000" dirty="0" smtClean="0"/>
              <a:t> KLAUSKLEIN, PROSTŘEDNICTVÍM WIKIMEDIA COMMONS.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WWW: </a:t>
            </a:r>
            <a:r>
              <a:rPr lang="cs-CZ" sz="2000" dirty="0" smtClean="0">
                <a:hlinkClick r:id="rId4"/>
              </a:rPr>
              <a:t>http://commons.wikimedia.org/wiki/File:Esch_sur_S%C3%BBre_Idylle.jpg?uselang=cs</a:t>
            </a:r>
            <a:r>
              <a:rPr lang="cs-CZ" sz="2000" dirty="0" smtClean="0"/>
              <a:t> </a:t>
            </a:r>
            <a:endParaRPr lang="en-US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Obrázek 3"/>
          <p:cNvPicPr/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976819"/>
            <a:ext cx="4032448" cy="88118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4190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2238"/>
            <a:ext cx="7543800" cy="85849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843710"/>
          </a:xfrm>
        </p:spPr>
        <p:txBody>
          <a:bodyPr/>
          <a:lstStyle/>
          <a:p>
            <a:pPr>
              <a:buNone/>
            </a:pPr>
            <a:r>
              <a:rPr lang="en-US" sz="2000" dirty="0" smtClean="0"/>
              <a:t>[Obr.7]</a:t>
            </a:r>
            <a:r>
              <a:rPr lang="cs-CZ" sz="2000" dirty="0" smtClean="0"/>
              <a:t> MMFE, PROSTŘEDNICTVÍM WIKIMEDIA COMMONS. 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WWW: </a:t>
            </a:r>
            <a:r>
              <a:rPr lang="cs-CZ" sz="2000" dirty="0" smtClean="0">
                <a:hlinkClick r:id="rId2"/>
              </a:rPr>
              <a:t>http://commons.wikimedia.org/wiki/File:Ehnen,_Pavillon_route_du_Vin_01.jpg?uselang=cs</a:t>
            </a: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[Obr.8]</a:t>
            </a:r>
            <a:r>
              <a:rPr lang="cs-CZ" sz="2000" dirty="0" smtClean="0"/>
              <a:t> KRISCHNIG, PROSTŘEDNICTVÍM WIKIMEDIA COMMONS. 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WWW: </a:t>
            </a:r>
            <a:r>
              <a:rPr lang="cs-CZ" sz="2000" dirty="0" smtClean="0">
                <a:hlinkClick r:id="rId3"/>
              </a:rPr>
              <a:t>http://commons.wikimedia.org/wiki/File:Grab_Johann_von_Luxemburg.jpg?uselang=cs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[Obr.9]</a:t>
            </a:r>
            <a:r>
              <a:rPr lang="cs-CZ" sz="2000" dirty="0" smtClean="0"/>
              <a:t> ALEPH, PROSTŘEDNICTVÍM WIKIMEDIA COMMONS. 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WWW: </a:t>
            </a:r>
            <a:r>
              <a:rPr lang="cs-CZ" sz="2000" dirty="0" smtClean="0">
                <a:hlinkClick r:id="rId4"/>
              </a:rPr>
              <a:t>http://commons.wikimedia.org/wiki/File:Henri_of_Luxembourg_(2009).jpg?uselang=cs</a:t>
            </a:r>
            <a:endParaRPr lang="en-US" sz="2000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733256"/>
            <a:ext cx="4032448" cy="881181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543800" cy="98072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4824536"/>
          </a:xfrm>
        </p:spPr>
        <p:txBody>
          <a:bodyPr/>
          <a:lstStyle/>
          <a:p>
            <a:pPr>
              <a:buNone/>
            </a:pPr>
            <a:r>
              <a:rPr lang="en-US" sz="2000" dirty="0" smtClean="0"/>
              <a:t>[Obr.10]</a:t>
            </a:r>
            <a:r>
              <a:rPr lang="cs-CZ" sz="2000" dirty="0" smtClean="0"/>
              <a:t> DISQUATUFAIS, PROSTŘEDNICTVÍM WIKIMEDIA COMMONS. 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 na </a:t>
            </a:r>
            <a:r>
              <a:rPr lang="cs-CZ" sz="2000" dirty="0" smtClean="0"/>
              <a:t>WWW</a:t>
            </a:r>
            <a:r>
              <a:rPr lang="cs-CZ" sz="2000" dirty="0" smtClean="0"/>
              <a:t>: </a:t>
            </a:r>
            <a:r>
              <a:rPr lang="cs-CZ" sz="2000" dirty="0" smtClean="0">
                <a:hlinkClick r:id="rId2"/>
              </a:rPr>
              <a:t>http://commons.wikimedia.org/wiki/File:GrandDuc_epouse_heritier.jpg?uselang=cs</a:t>
            </a:r>
            <a:r>
              <a:rPr lang="cs-CZ" sz="2000" dirty="0" smtClean="0"/>
              <a:t> </a:t>
            </a:r>
          </a:p>
          <a:p>
            <a:pPr>
              <a:buNone/>
            </a:pPr>
            <a:r>
              <a:rPr lang="en-US" sz="2000" dirty="0" smtClean="0"/>
              <a:t>[Obr.11]</a:t>
            </a:r>
            <a:r>
              <a:rPr lang="cs-CZ" sz="2000" dirty="0" smtClean="0"/>
              <a:t> CHRISTIAN RIES, PROSTŘEDNICTVÍM WIKIMEDIA COMMONS. 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WWW: </a:t>
            </a:r>
            <a:r>
              <a:rPr lang="cs-CZ" sz="2000" dirty="0" smtClean="0">
                <a:hlinkClick r:id="rId3"/>
              </a:rPr>
              <a:t>http://commons.wikimedia.org/wiki/File:Luxembourg_government_Juncker_Asselborn_20090729.jpg?uselang=cs</a:t>
            </a:r>
            <a:endParaRPr lang="cs-CZ" sz="2000" dirty="0" smtClean="0"/>
          </a:p>
          <a:p>
            <a:pPr>
              <a:buNone/>
            </a:pPr>
            <a:r>
              <a:rPr lang="en-US" sz="2000" dirty="0" smtClean="0"/>
              <a:t>[Obr.12]</a:t>
            </a:r>
            <a:r>
              <a:rPr lang="cs-CZ" sz="2000" dirty="0" smtClean="0"/>
              <a:t> CARANORN, PROSTŘEDNICTVÍM WIKIMEDIA COMMONS. </a:t>
            </a:r>
            <a:r>
              <a:rPr lang="cs-CZ" sz="2000" dirty="0" err="1" smtClean="0"/>
              <a:t>Wikipedia.org</a:t>
            </a:r>
            <a:r>
              <a:rPr lang="cs-CZ" sz="2000" dirty="0" smtClean="0"/>
              <a:t> [online]. [cit. 10.10.2013]. </a:t>
            </a:r>
            <a:r>
              <a:rPr lang="cs-CZ" sz="2000" dirty="0" smtClean="0"/>
              <a:t>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</a:t>
            </a:r>
            <a:r>
              <a:rPr lang="cs-CZ" sz="2000" dirty="0" smtClean="0"/>
              <a:t>na </a:t>
            </a:r>
            <a:r>
              <a:rPr lang="cs-CZ" sz="2000" dirty="0" smtClean="0"/>
              <a:t>WWW: </a:t>
            </a:r>
            <a:r>
              <a:rPr lang="cs-CZ" sz="2000" dirty="0" smtClean="0">
                <a:hlinkClick r:id="rId4"/>
              </a:rPr>
              <a:t>http://commons.wikimedia.org/wiki/File:Luxembourg_City_Kirchberg1_fromBock.jpg?uselang=cs</a:t>
            </a:r>
            <a:endParaRPr lang="cs-CZ" sz="2000" dirty="0"/>
          </a:p>
        </p:txBody>
      </p:sp>
      <p:pic>
        <p:nvPicPr>
          <p:cNvPr id="4" name="Obrázek 3"/>
          <p:cNvPicPr/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5976819"/>
            <a:ext cx="4032448" cy="88118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4481</TotalTime>
  <Words>901</Words>
  <Application>Microsoft Office PowerPoint</Application>
  <PresentationFormat>Předvádění na obrazovce (4:3)</PresentationFormat>
  <Paragraphs>274</Paragraphs>
  <Slides>20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Síť</vt:lpstr>
      <vt:lpstr>Snímek 1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Gymnázium Kladno</vt:lpstr>
      <vt:lpstr>Zdroje</vt:lpstr>
      <vt:lpstr>Citace</vt:lpstr>
      <vt:lpstr>Citace</vt:lpstr>
      <vt:lpstr>Citace</vt:lpstr>
    </vt:vector>
  </TitlesOfParts>
  <Company>KSVI MFF UK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Počítačové sítě</dc:title>
  <dc:creator>Pelikanova</dc:creator>
  <cp:lastModifiedBy>pe</cp:lastModifiedBy>
  <cp:revision>204</cp:revision>
  <cp:lastPrinted>2001-10-13T19:40:46Z</cp:lastPrinted>
  <dcterms:created xsi:type="dcterms:W3CDTF">2001-09-22T14:04:06Z</dcterms:created>
  <dcterms:modified xsi:type="dcterms:W3CDTF">2014-03-06T08:13:40Z</dcterms:modified>
</cp:coreProperties>
</file>