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3" r:id="rId3"/>
    <p:sldId id="258" r:id="rId4"/>
    <p:sldId id="259" r:id="rId5"/>
    <p:sldId id="260" r:id="rId6"/>
    <p:sldId id="261" r:id="rId7"/>
    <p:sldId id="262" r:id="rId8"/>
    <p:sldId id="257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857364"/>
            <a:ext cx="7772400" cy="1470025"/>
          </a:xfrm>
        </p:spPr>
        <p:txBody>
          <a:bodyPr anchor="ctr"/>
          <a:lstStyle>
            <a:lvl1pPr algn="r">
              <a:defRPr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62792" y="3357562"/>
            <a:ext cx="6400800" cy="1752600"/>
          </a:xfrm>
        </p:spPr>
        <p:txBody>
          <a:bodyPr/>
          <a:lstStyle>
            <a:lvl1pPr marL="0" indent="0" algn="r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EFD347E-917B-49FB-862F-65BF099D1E5E}" type="datetimeFigureOut">
              <a:rPr lang="cs-CZ" smtClean="0"/>
              <a:pPr>
                <a:defRPr/>
              </a:pPr>
              <a:t>30.5.2012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93DA423-CE9C-4DBD-AF28-5D3DFAC73CF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250">
        <p14:gallery dir="l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23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10" name="Chevron 9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3" name="Rectangle 22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9E3D34F-F706-4A3A-B912-19F2F9C3DDE7}" type="datetimeFigureOut">
              <a:rPr lang="cs-CZ" smtClean="0"/>
              <a:pPr>
                <a:defRPr/>
              </a:pPr>
              <a:t>30.5.2012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8500A4D-EF13-4E8D-B42D-2D8665BAE45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50">
        <p14:gallery dir="l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286113"/>
            <a:ext cx="7772400" cy="1362075"/>
          </a:xfrm>
        </p:spPr>
        <p:txBody>
          <a:bodyPr anchor="t"/>
          <a:lstStyle>
            <a:lvl1pPr algn="r">
              <a:defRPr sz="4000" b="0" cap="all"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1785926"/>
            <a:ext cx="7772400" cy="150018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r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r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E6C6A3F-B1D4-4D4F-9759-1657C9713009}" type="datetimeFigureOut">
              <a:rPr lang="cs-CZ" smtClean="0"/>
              <a:pPr>
                <a:defRPr/>
              </a:pPr>
              <a:t>30.5.2012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7D56A44-92BE-4F23-951E-C6BED09CA19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250">
        <p14:gallery dir="l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9" name="Chevron 8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B20E614-E413-4130-86E8-F3BA96FFD868}" type="datetimeFigureOut">
              <a:rPr lang="cs-CZ" smtClean="0"/>
              <a:pPr>
                <a:defRPr/>
              </a:pPr>
              <a:t>30.5.2012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3099C6E-E8BE-42B3-9CAE-3703D048295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50">
        <p14:gallery dir="l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11" name="Chevron 10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12" name="Rectangle 11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142F85A-64C1-4166-AC4E-30966EB42C57}" type="datetimeFigureOut">
              <a:rPr lang="cs-CZ" smtClean="0"/>
              <a:pPr>
                <a:defRPr/>
              </a:pPr>
              <a:t>30.5.2012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058F7BA-E319-4E3D-8184-88F94EC4BCA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50">
        <p14:gallery dir="l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7" name="Chevron 6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8" name="Rectangle 7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E2A354B-6B29-4989-9377-86CC58F3A4C6}" type="datetimeFigureOut">
              <a:rPr lang="cs-CZ" smtClean="0"/>
              <a:pPr>
                <a:defRPr/>
              </a:pPr>
              <a:t>30.5.2012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486C9C7-0BBE-46D6-BEAA-C39EE981258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50">
        <p14:gallery dir="l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6EB1A20-A5E5-4B61-BDEA-E1B5DB1C38E6}" type="datetimeFigureOut">
              <a:rPr lang="cs-CZ" smtClean="0"/>
              <a:pPr>
                <a:defRPr/>
              </a:pPr>
              <a:t>30.5.2012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E243146-5B6A-4BCB-A27B-D52FC3D3E27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50">
        <p14:gallery dir="l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80745" y="285728"/>
            <a:ext cx="5106055" cy="1162050"/>
          </a:xfrm>
        </p:spPr>
        <p:txBody>
          <a:bodyPr anchor="ctr">
            <a:normAutofit/>
          </a:bodyPr>
          <a:lstStyle>
            <a:lvl1pPr algn="ctr">
              <a:defRPr sz="3200" b="0" kern="1200" cap="all">
                <a:ln w="11430"/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44450" dist="41910" dir="3600000" algn="tl">
                    <a:srgbClr val="000000">
                      <a:alpha val="5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6218"/>
            <a:ext cx="5111750" cy="467967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85729"/>
            <a:ext cx="3008313" cy="5840435"/>
          </a:xfrm>
        </p:spPr>
        <p:txBody>
          <a:bodyPr anchor="b"/>
          <a:lstStyle>
            <a:lvl1pPr marL="0" indent="0">
              <a:spcAft>
                <a:spcPts val="0"/>
              </a:spcAft>
              <a:buNone/>
              <a:defRPr sz="1400"/>
            </a:lvl1pPr>
            <a:lvl2pPr marL="457200" indent="0">
              <a:spcAft>
                <a:spcPts val="0"/>
              </a:spcAft>
              <a:buNone/>
              <a:defRPr sz="1200"/>
            </a:lvl2pPr>
            <a:lvl3pPr marL="914400" indent="0">
              <a:spcAft>
                <a:spcPts val="0"/>
              </a:spcAft>
              <a:buNone/>
              <a:defRPr sz="1000"/>
            </a:lvl3pPr>
            <a:lvl4pPr marL="1371600" indent="0">
              <a:spcAft>
                <a:spcPts val="0"/>
              </a:spcAft>
              <a:buNone/>
              <a:defRPr sz="900"/>
            </a:lvl4pPr>
            <a:lvl5pPr marL="1828800" indent="0">
              <a:spcAft>
                <a:spcPts val="0"/>
              </a:spcAft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FDFE307-3B12-4D12-B190-827C38A1E9D6}" type="datetimeFigureOut">
              <a:rPr lang="cs-CZ" smtClean="0"/>
              <a:pPr>
                <a:defRPr/>
              </a:pPr>
              <a:t>30.5.2012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4C61285-A6FE-4F2F-8F28-D7F1EFDA0B5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50">
        <p14:gallery dir="l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15272" y="615868"/>
            <a:ext cx="928694" cy="5813528"/>
          </a:xfrm>
        </p:spPr>
        <p:txBody>
          <a:bodyPr vert="eaVert" anchor="ctr">
            <a:normAutofit/>
          </a:bodyPr>
          <a:lstStyle>
            <a:lvl1pPr algn="l">
              <a:defRPr sz="2800" b="0" kern="1200" cap="all">
                <a:ln w="11430"/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44450" dist="41910" dir="18600000" algn="tl">
                    <a:srgbClr val="000000">
                      <a:alpha val="5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14348" y="612777"/>
            <a:ext cx="6858048" cy="4745051"/>
          </a:xfrm>
          <a:ln w="38100" cap="flat" cmpd="sng" algn="ctr">
            <a:gradFill flip="none" rotWithShape="1">
              <a:gsLst>
                <a:gs pos="0">
                  <a:srgbClr val="000082"/>
                </a:gs>
                <a:gs pos="30000">
                  <a:srgbClr val="66008F"/>
                </a:gs>
                <a:gs pos="64999">
                  <a:srgbClr val="BA0066"/>
                </a:gs>
                <a:gs pos="89999">
                  <a:srgbClr val="FF0000"/>
                </a:gs>
                <a:gs pos="100000">
                  <a:srgbClr val="FF8200"/>
                </a:gs>
              </a:gsLst>
              <a:path path="rect">
                <a:fillToRect l="100000" t="100000"/>
              </a:path>
              <a:tileRect r="-100000" b="-100000"/>
            </a:gradFill>
            <a:prstDash val="solid"/>
          </a:ln>
          <a:effectLst>
            <a:outerShdw blurRad="38100" dist="50800" dir="5400000" algn="tl" rotWithShape="0">
              <a:srgbClr val="000000">
                <a:alpha val="50000"/>
              </a:srgbClr>
            </a:outerShdw>
          </a:effectLst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4348" y="5500702"/>
            <a:ext cx="6858048" cy="92869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287EDAB-6726-41C8-9D62-0068845C825F}" type="datetimeFigureOut">
              <a:rPr lang="cs-CZ" smtClean="0"/>
              <a:pPr>
                <a:defRPr/>
              </a:pPr>
              <a:t>30.5.2012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1037F50-B987-44D1-BADE-A1F99BB5026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250">
        <p14:gallery dir="l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8" name="Chevron 7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9" name="Rectangle 8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82919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A0F08BC-BE3F-4783-8D12-26FD8B38ED92}" type="datetimeFigureOut">
              <a:rPr lang="cs-CZ" smtClean="0"/>
              <a:pPr>
                <a:defRPr/>
              </a:pPr>
              <a:t>30.5.2012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2736451-8B6C-4E08-8C1F-EDD14ADF068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50">
        <p14:gallery dir="l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8"/>
            <a:ext cx="1471594" cy="6154758"/>
          </a:xfrm>
        </p:spPr>
        <p:txBody>
          <a:bodyPr vert="eaVert"/>
          <a:lstStyle>
            <a:lvl1pPr>
              <a:defRPr>
                <a:effectLst>
                  <a:outerShdw blurRad="50800" dist="50800" dir="18900000" algn="tl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686568" cy="6154758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B7C9C87-635E-480D-8610-EFA8A5AD44A3}" type="datetimeFigureOut">
              <a:rPr lang="cs-CZ" smtClean="0"/>
              <a:pPr>
                <a:defRPr/>
              </a:pPr>
              <a:t>30.5.2012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FDB397E-B4BA-479E-B7A9-8224C1E0D86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50">
        <p14:gallery dir="l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13" cstate="print">
              <a:alphaModFix amt="30000"/>
              <a:duotone>
                <a:schemeClr val="accent1"/>
                <a:srgbClr val="FFFFFF"/>
              </a:duotone>
            </a:blip>
            <a:tile tx="0" ty="0" sx="100000" sy="100000" flip="none" algn="tl"/>
          </a:blipFill>
          <a:ln w="25400" cap="flat" cmpd="sng" algn="ctr">
            <a:noFill/>
            <a:prstDash val="solid"/>
          </a:ln>
          <a:effectLst/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rtl="0" eaLnBrk="1" latinLnBrk="0" hangingPunct="1"/>
            <a:endParaRPr kumimoji="0" lang="zh-CN" altLang="en-US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grpSp>
        <p:nvGrpSpPr>
          <p:cNvPr id="8" name="Group 17"/>
          <p:cNvGrpSpPr/>
          <p:nvPr/>
        </p:nvGrpSpPr>
        <p:grpSpPr>
          <a:xfrm>
            <a:off x="0" y="6570024"/>
            <a:ext cx="9144000" cy="288000"/>
            <a:chOff x="0" y="6353387"/>
            <a:chExt cx="9144000" cy="361763"/>
          </a:xfrm>
        </p:grpSpPr>
        <p:grpSp>
          <p:nvGrpSpPr>
            <p:cNvPr id="9" name="Group 16"/>
            <p:cNvGrpSpPr/>
            <p:nvPr/>
          </p:nvGrpSpPr>
          <p:grpSpPr>
            <a:xfrm>
              <a:off x="0" y="6353387"/>
              <a:ext cx="8756597" cy="360000"/>
              <a:chOff x="1" y="6353387"/>
              <a:chExt cx="8756597" cy="360000"/>
            </a:xfrm>
          </p:grpSpPr>
          <p:sp>
            <p:nvSpPr>
              <p:cNvPr id="10" name="Freeform 9"/>
              <p:cNvSpPr/>
              <p:nvPr userDrawn="1"/>
            </p:nvSpPr>
            <p:spPr>
              <a:xfrm>
                <a:off x="1" y="6533387"/>
                <a:ext cx="8756597" cy="180000"/>
              </a:xfrm>
              <a:custGeom>
                <a:avLst/>
                <a:gdLst/>
                <a:ahLst/>
                <a:cxnLst/>
                <a:rect l="0" t="0" r="0" b="0"/>
                <a:pathLst>
                  <a:path w="7867650" h="177288">
                    <a:moveTo>
                      <a:pt x="7867650" y="177288"/>
                    </a:moveTo>
                    <a:lnTo>
                      <a:pt x="0" y="171450"/>
                    </a:lnTo>
                    <a:lnTo>
                      <a:pt x="0" y="0"/>
                    </a:lnTo>
                    <a:lnTo>
                      <a:pt x="7753350" y="0"/>
                    </a:lnTo>
                    <a:close/>
                  </a:path>
                </a:pathLst>
              </a:custGeom>
              <a:gradFill flip="none" rotWithShape="1">
                <a:gsLst>
                  <a:gs pos="25000">
                    <a:schemeClr val="accent1">
                      <a:shade val="50000"/>
                      <a:alpha val="75000"/>
                    </a:schemeClr>
                  </a:gs>
                  <a:gs pos="100000">
                    <a:schemeClr val="accent1">
                      <a:tint val="40000"/>
                      <a:alpha val="5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/>
              </a:p>
            </p:txBody>
          </p:sp>
          <p:sp>
            <p:nvSpPr>
              <p:cNvPr id="11" name="Freeform 10"/>
              <p:cNvSpPr/>
              <p:nvPr userDrawn="1"/>
            </p:nvSpPr>
            <p:spPr>
              <a:xfrm flipV="1">
                <a:off x="1" y="6353387"/>
                <a:ext cx="8756597" cy="180000"/>
              </a:xfrm>
              <a:custGeom>
                <a:avLst/>
                <a:gdLst/>
                <a:ahLst/>
                <a:cxnLst/>
                <a:rect l="0" t="0" r="0" b="0"/>
                <a:pathLst>
                  <a:path w="7867650" h="177288">
                    <a:moveTo>
                      <a:pt x="7867650" y="177288"/>
                    </a:moveTo>
                    <a:lnTo>
                      <a:pt x="0" y="171450"/>
                    </a:lnTo>
                    <a:lnTo>
                      <a:pt x="0" y="0"/>
                    </a:lnTo>
                    <a:lnTo>
                      <a:pt x="7753350" y="0"/>
                    </a:lnTo>
                    <a:close/>
                  </a:path>
                </a:pathLst>
              </a:custGeom>
              <a:gradFill flip="none" rotWithShape="1">
                <a:gsLst>
                  <a:gs pos="25000">
                    <a:schemeClr val="accent1">
                      <a:shade val="75000"/>
                      <a:alpha val="75000"/>
                    </a:schemeClr>
                  </a:gs>
                  <a:gs pos="100000">
                    <a:schemeClr val="accent1">
                      <a:tint val="40000"/>
                      <a:alpha val="5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/>
              </a:p>
            </p:txBody>
          </p:sp>
        </p:grpSp>
        <p:grpSp>
          <p:nvGrpSpPr>
            <p:cNvPr id="15" name="Group 15"/>
            <p:cNvGrpSpPr/>
            <p:nvPr/>
          </p:nvGrpSpPr>
          <p:grpSpPr>
            <a:xfrm>
              <a:off x="8640700" y="6354583"/>
              <a:ext cx="503300" cy="360567"/>
              <a:chOff x="8640700" y="6354583"/>
              <a:chExt cx="503300" cy="360567"/>
            </a:xfrm>
          </p:grpSpPr>
          <p:sp>
            <p:nvSpPr>
              <p:cNvPr id="12" name="Chevron 11"/>
              <p:cNvSpPr/>
              <p:nvPr userDrawn="1"/>
            </p:nvSpPr>
            <p:spPr>
              <a:xfrm flipH="1">
                <a:off x="8640700" y="6354583"/>
                <a:ext cx="249884" cy="360000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13" name="Chevron 12"/>
              <p:cNvSpPr/>
              <p:nvPr userDrawn="1"/>
            </p:nvSpPr>
            <p:spPr>
              <a:xfrm flipH="1">
                <a:off x="8767248" y="6355150"/>
                <a:ext cx="249884" cy="360000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/>
                  </a:gs>
                  <a:gs pos="100000">
                    <a:schemeClr val="accent1">
                      <a:shade val="75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14" name="Chevron 13"/>
              <p:cNvSpPr/>
              <p:nvPr userDrawn="1"/>
            </p:nvSpPr>
            <p:spPr>
              <a:xfrm flipH="1">
                <a:off x="8894116" y="6355000"/>
                <a:ext cx="249884" cy="360000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>
                      <a:shade val="75000"/>
                    </a:schemeClr>
                  </a:gs>
                  <a:gs pos="100000">
                    <a:schemeClr val="accent1">
                      <a:shade val="50000"/>
                      <a:shade val="2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>
                  <a:solidFill>
                    <a:schemeClr val="tx1"/>
                  </a:solidFill>
                </a:endParaRPr>
              </a:p>
            </p:txBody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threePt" dir="tl">
                <a:rot lat="0" lon="0" rev="7200000"/>
              </a:lightRig>
            </a:scene3d>
            <a:sp3d contourW="6350">
              <a:contourClr>
                <a:schemeClr val="accent1"/>
              </a:contourClr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0" y="6570000"/>
            <a:ext cx="1643042" cy="288000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13A1EE7C-7D4B-45C6-9A4B-30F8DC3C0C69}" type="datetimeFigureOut">
              <a:rPr lang="cs-CZ" smtClean="0"/>
              <a:pPr>
                <a:defRPr/>
              </a:pPr>
              <a:t>30.5.2012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43042" y="6570000"/>
            <a:ext cx="4214842" cy="288000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8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72528" y="6570000"/>
            <a:ext cx="571472" cy="288000"/>
          </a:xfrm>
          <a:prstGeom prst="rect">
            <a:avLst/>
          </a:prstGeom>
        </p:spPr>
        <p:txBody>
          <a:bodyPr vert="horz" rtlCol="0" anchor="ctr"/>
          <a:lstStyle>
            <a:lvl1pPr algn="ct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</a:lstStyle>
          <a:p>
            <a:pPr>
              <a:defRPr/>
            </a:pPr>
            <a:fld id="{C41EC9C6-721C-4C97-8BAC-B82F5FD0AF4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1250">
        <p14:gallery dir="l"/>
      </p:transition>
    </mc:Choice>
    <mc:Fallback>
      <p:transition spd="slow">
        <p:fade/>
      </p:transition>
    </mc:Fallback>
  </mc:AlternateContent>
  <p:txStyles>
    <p:titleStyle>
      <a:lvl1pPr algn="ctr" rtl="0" eaLnBrk="1" latinLnBrk="0" hangingPunct="1">
        <a:spcBef>
          <a:spcPct val="0"/>
        </a:spcBef>
        <a:buNone/>
        <a:defRPr kumimoji="0" lang="zh-CN" altLang="en-US" sz="4400" b="1" kern="1200" dirty="0">
          <a:ln w="11430"/>
          <a:gradFill flip="none" rotWithShape="1">
            <a:gsLst>
              <a:gs pos="0">
                <a:schemeClr val="accent2"/>
              </a:gs>
              <a:gs pos="45000">
                <a:schemeClr val="accent2">
                  <a:tint val="60000"/>
                </a:schemeClr>
              </a:gs>
              <a:gs pos="90000">
                <a:schemeClr val="accent2">
                  <a:tint val="40000"/>
                </a:schemeClr>
              </a:gs>
              <a:gs pos="100000">
                <a:schemeClr val="accent2">
                  <a:tint val="20000"/>
                </a:schemeClr>
              </a:gs>
            </a:gsLst>
            <a:lin ang="5400000" scaled="1"/>
            <a:tileRect/>
          </a:gradFill>
          <a:effectLst>
            <a:outerShdw blurRad="44450" dist="41910" dir="3600000" algn="tl">
              <a:srgbClr val="000000">
                <a:alpha val="50000"/>
              </a:srgbClr>
            </a:outerShdw>
          </a:effectLst>
          <a:latin typeface="+mj-lt"/>
          <a:ea typeface="+mj-ea"/>
          <a:cs typeface="+mj-cs"/>
        </a:defRPr>
      </a:lvl1pPr>
      <a:lvl2pPr eaLnBrk="1" latinLnBrk="0" hangingPunct="1">
        <a:defRPr kumimoji="0">
          <a:solidFill>
            <a:schemeClr val="tx2"/>
          </a:solidFill>
        </a:defRPr>
      </a:lvl2pPr>
      <a:lvl3pPr eaLnBrk="1" latinLnBrk="0" hangingPunct="1">
        <a:defRPr kumimoji="0">
          <a:solidFill>
            <a:schemeClr val="tx2"/>
          </a:solidFill>
        </a:defRPr>
      </a:lvl3pPr>
      <a:lvl4pPr eaLnBrk="1" latinLnBrk="0" hangingPunct="1">
        <a:defRPr kumimoji="0">
          <a:solidFill>
            <a:schemeClr val="tx2"/>
          </a:solidFill>
        </a:defRPr>
      </a:lvl4pPr>
      <a:lvl5pPr eaLnBrk="1" latinLnBrk="0" hangingPunct="1">
        <a:defRPr kumimoji="0">
          <a:solidFill>
            <a:schemeClr val="tx2"/>
          </a:solidFill>
        </a:defRPr>
      </a:lvl5pPr>
      <a:lvl6pPr eaLnBrk="1" latinLnBrk="0" hangingPunct="1">
        <a:defRPr kumimoji="0">
          <a:solidFill>
            <a:schemeClr val="tx2"/>
          </a:solidFill>
        </a:defRPr>
      </a:lvl6pPr>
      <a:lvl7pPr eaLnBrk="1" latinLnBrk="0" hangingPunct="1">
        <a:defRPr kumimoji="0">
          <a:solidFill>
            <a:schemeClr val="tx2"/>
          </a:solidFill>
        </a:defRPr>
      </a:lvl7pPr>
      <a:lvl8pPr eaLnBrk="1" latinLnBrk="0" hangingPunct="1">
        <a:defRPr kumimoji="0">
          <a:solidFill>
            <a:schemeClr val="tx2"/>
          </a:solidFill>
        </a:defRPr>
      </a:lvl8pPr>
      <a:lvl9pPr eaLnBrk="1" latinLnBrk="0" hangingPunct="1">
        <a:defRPr kumimoji="0">
          <a:solidFill>
            <a:schemeClr val="tx2"/>
          </a:solidFill>
        </a:defRPr>
      </a:lvl9pPr>
    </p:titleStyle>
    <p:bodyStyle>
      <a:lvl1pPr marL="342900" indent="-3429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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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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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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upload.wikimedia.org/wikipedia/commons/7/78/Mal%C3%A1_Mor%C3%A1vka_znak.png" TargetMode="Externa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4.gif"/><Relationship Id="rId4" Type="http://schemas.openxmlformats.org/officeDocument/2006/relationships/hyperlink" Target="http://upload.wikimedia.org/wikipedia/commons/f/fc/Mala_Moravka_CZ_flag.gif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Mala_Moravka_CZ_flag.gif" TargetMode="External"/><Relationship Id="rId2" Type="http://schemas.openxmlformats.org/officeDocument/2006/relationships/hyperlink" Target="http://cs.wikipedia.org/wiki/Soubor:Mal%C3%A1_Mor%C3%A1vka_znak.pn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dirty="0" smtClean="0"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Malá Morávka a </a:t>
            </a:r>
            <a:br>
              <a:rPr lang="cs-CZ" dirty="0" smtClean="0"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</a:br>
            <a:r>
              <a:rPr lang="cs-CZ" dirty="0" smtClean="0"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Karlov pod Pradědem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750" y="3886200"/>
            <a:ext cx="8064500" cy="1990725"/>
          </a:xfrm>
        </p:spPr>
        <p:txBody>
          <a:bodyPr rtlCol="0" anchor="b">
            <a:normAutofit/>
          </a:bodyPr>
          <a:lstStyle/>
          <a:p>
            <a:pPr>
              <a:defRPr/>
            </a:pPr>
            <a:r>
              <a:rPr lang="cs-CZ" sz="1400" dirty="0" smtClean="0"/>
              <a:t>Základní škola a mateřská škola </a:t>
            </a:r>
            <a:r>
              <a:rPr lang="cs-CZ" sz="1400" dirty="0" err="1" smtClean="0"/>
              <a:t>Nesovice</a:t>
            </a:r>
            <a:r>
              <a:rPr lang="cs-CZ" sz="1400" dirty="0" smtClean="0"/>
              <a:t>, příspěvková organizace; </a:t>
            </a:r>
            <a:r>
              <a:rPr lang="cs-CZ" sz="1400" dirty="0" smtClean="0">
                <a:solidFill>
                  <a:schemeClr val="bg1">
                    <a:lumMod val="50000"/>
                  </a:schemeClr>
                </a:solidFill>
              </a:rPr>
              <a:t>CZ.1.07/1.4.00/21.1167</a:t>
            </a:r>
            <a:endParaRPr lang="cs-CZ" sz="1400" dirty="0" smtClean="0">
              <a:solidFill>
                <a:schemeClr val="bg1">
                  <a:lumMod val="50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Inovace </a:t>
            </a:r>
            <a:r>
              <a:rPr lang="cs-CZ" sz="1400" dirty="0" smtClean="0"/>
              <a:t>a zkvalitnění výuky prostřednictvím ICT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smtClean="0"/>
              <a:t>VY_32_INOVACE_05_Malá </a:t>
            </a:r>
            <a:r>
              <a:rPr lang="cs-CZ" sz="1400" dirty="0" smtClean="0"/>
              <a:t>Morávka a Karlov pod Pradědem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Obecné informace o obci.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Mgr. Iva Hanáková</a:t>
            </a:r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080" y="778145"/>
            <a:ext cx="3184078" cy="77814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5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Anotace:</a:t>
            </a:r>
          </a:p>
          <a:p>
            <a:r>
              <a:rPr lang="cs-CZ" dirty="0" smtClean="0"/>
              <a:t>Obecné informace o obci Malá Morávka a </a:t>
            </a:r>
            <a:r>
              <a:rPr lang="cs-CZ" dirty="0" err="1" smtClean="0"/>
              <a:t>Karlov</a:t>
            </a:r>
            <a:r>
              <a:rPr lang="cs-CZ" dirty="0" smtClean="0"/>
              <a:t> pod Pradědem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Ročník:	2. – 5.</a:t>
            </a:r>
          </a:p>
          <a:p>
            <a:pPr>
              <a:buNone/>
            </a:pPr>
            <a:r>
              <a:rPr lang="cs-CZ" dirty="0" smtClean="0"/>
              <a:t>Vzdělávací oblast: Člověk a jeho svět</a:t>
            </a:r>
          </a:p>
          <a:p>
            <a:pPr>
              <a:buNone/>
            </a:pPr>
            <a:r>
              <a:rPr lang="cs-CZ" dirty="0" smtClean="0"/>
              <a:t>Předmět:	Prvouka, Vlastivěda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50">
        <p14:gallery dir="l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Základní informace</a:t>
            </a:r>
            <a:endParaRPr lang="cs-CZ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sz="2800" b="1" dirty="0" smtClean="0"/>
              <a:t>Oficiální název: 	</a:t>
            </a:r>
            <a:r>
              <a:rPr lang="cs-CZ" sz="2800" dirty="0" smtClean="0"/>
              <a:t>Obec Malá Morávka</a:t>
            </a:r>
          </a:p>
          <a:p>
            <a:pPr>
              <a:lnSpc>
                <a:spcPct val="150000"/>
              </a:lnSpc>
            </a:pPr>
            <a:r>
              <a:rPr lang="cs-CZ" sz="2800" b="1" dirty="0" smtClean="0"/>
              <a:t>Přidružené části:</a:t>
            </a:r>
            <a:r>
              <a:rPr lang="cs-CZ" sz="2800" dirty="0" smtClean="0"/>
              <a:t>	Karlov pod Pradědem</a:t>
            </a:r>
          </a:p>
          <a:p>
            <a:pPr>
              <a:lnSpc>
                <a:spcPct val="150000"/>
              </a:lnSpc>
            </a:pPr>
            <a:r>
              <a:rPr lang="cs-CZ" sz="2800" b="1" dirty="0" smtClean="0"/>
              <a:t>Okres:</a:t>
            </a:r>
            <a:r>
              <a:rPr lang="cs-CZ" sz="2800" dirty="0" smtClean="0"/>
              <a:t> 			Bruntál</a:t>
            </a:r>
          </a:p>
          <a:p>
            <a:pPr>
              <a:lnSpc>
                <a:spcPct val="150000"/>
              </a:lnSpc>
            </a:pPr>
            <a:r>
              <a:rPr lang="cs-CZ" sz="2800" b="1" dirty="0" smtClean="0"/>
              <a:t>Kraj:			</a:t>
            </a:r>
            <a:r>
              <a:rPr lang="cs-CZ" sz="2800" dirty="0" smtClean="0"/>
              <a:t>Moravskoslezský</a:t>
            </a:r>
            <a:endParaRPr lang="cs-CZ" sz="2800" b="1" dirty="0" smtClean="0"/>
          </a:p>
          <a:p>
            <a:pPr>
              <a:lnSpc>
                <a:spcPct val="150000"/>
              </a:lnSpc>
            </a:pPr>
            <a:r>
              <a:rPr lang="cs-CZ" sz="2800" b="1" dirty="0" smtClean="0"/>
              <a:t>Nadmořská výška: </a:t>
            </a:r>
            <a:r>
              <a:rPr lang="cs-CZ" sz="2800" dirty="0" smtClean="0"/>
              <a:t>	660m n. m.</a:t>
            </a:r>
          </a:p>
          <a:p>
            <a:pPr>
              <a:lnSpc>
                <a:spcPct val="150000"/>
              </a:lnSpc>
            </a:pPr>
            <a:r>
              <a:rPr lang="cs-CZ" sz="2800" b="1" dirty="0" smtClean="0"/>
              <a:t>Počet obyvatel: 	</a:t>
            </a:r>
            <a:r>
              <a:rPr lang="cs-CZ" sz="2800" dirty="0" smtClean="0"/>
              <a:t>742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808383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5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Znak a vlajka obce</a:t>
            </a:r>
            <a:endParaRPr lang="cs-CZ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  <p:pic>
        <p:nvPicPr>
          <p:cNvPr id="15362" name="Picture 2" descr="Soubor:Malá Morávka znak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2576" y="1700808"/>
            <a:ext cx="3531392" cy="3960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5364" name="Picture 4" descr="Soubor:Mala Moravka CZ flag.gif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700808"/>
            <a:ext cx="3878796" cy="2585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893561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5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Historie</a:t>
            </a:r>
            <a:endParaRPr lang="cs-CZ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První písemná zmínka o obci Malá Morávka je z roku 1594. </a:t>
            </a:r>
          </a:p>
          <a:p>
            <a:r>
              <a:rPr lang="cs-CZ" sz="2400" dirty="0" smtClean="0"/>
              <a:t>První písemná zmínka o Karlovu pod Pradědem je z roku 1680.</a:t>
            </a:r>
          </a:p>
          <a:p>
            <a:r>
              <a:rPr lang="cs-CZ" sz="2400" dirty="0" smtClean="0"/>
              <a:t>Od roku 1901 byla do obce zavedena železniční trať, která byla roku 2009 zrušena z důvodu malého využití a kvůli špatné sjízdnosti v zimě.</a:t>
            </a:r>
          </a:p>
          <a:p>
            <a:r>
              <a:rPr lang="cs-CZ" sz="2400" dirty="0" smtClean="0"/>
              <a:t>Rozkládá se po obou stranách historické části zemské hranice Moravy a Slezska, kterou tvoří řeka Moravice.</a:t>
            </a:r>
          </a:p>
          <a:p>
            <a:r>
              <a:rPr lang="cs-CZ" sz="2400" dirty="0" smtClean="0"/>
              <a:t>V obci je mateřská i základní škola, zdravotnické zařízení a pošta.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8217687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5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Muzea a pamětihodnosti</a:t>
            </a:r>
            <a:endParaRPr lang="cs-CZ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Muzeum Kapličkový vrch</a:t>
            </a:r>
          </a:p>
          <a:p>
            <a:pPr lvl="1"/>
            <a:r>
              <a:rPr lang="cs-CZ" sz="2400" dirty="0" smtClean="0"/>
              <a:t>Nachází se v kapli Nejsvětější trojice na Kapličkovém vrchu</a:t>
            </a:r>
          </a:p>
          <a:p>
            <a:r>
              <a:rPr lang="cs-CZ" sz="2800" dirty="0" smtClean="0"/>
              <a:t>Pamětihodnosti</a:t>
            </a:r>
          </a:p>
          <a:p>
            <a:pPr lvl="1"/>
            <a:r>
              <a:rPr lang="cs-CZ" sz="2400" b="1" dirty="0" smtClean="0"/>
              <a:t>Římskokatolický farní kostel Nejsvětější trojice</a:t>
            </a:r>
          </a:p>
          <a:p>
            <a:pPr lvl="1"/>
            <a:r>
              <a:rPr lang="cs-CZ" sz="2400" b="1" dirty="0" smtClean="0"/>
              <a:t>Náhrobek dr. prof. F. </a:t>
            </a:r>
            <a:r>
              <a:rPr lang="cs-CZ" sz="2400" b="1" dirty="0" err="1" smtClean="0"/>
              <a:t>Kolematiho</a:t>
            </a:r>
            <a:endParaRPr lang="cs-CZ" sz="2400" b="1" dirty="0" smtClean="0"/>
          </a:p>
          <a:p>
            <a:pPr lvl="1"/>
            <a:r>
              <a:rPr lang="cs-CZ" sz="2400" b="1" dirty="0" smtClean="0"/>
              <a:t>Náhrobek rodiny Weissů na hřbitově</a:t>
            </a:r>
            <a:r>
              <a:rPr lang="cs-CZ" sz="2400" dirty="0" smtClean="0"/>
              <a:t> </a:t>
            </a:r>
          </a:p>
          <a:p>
            <a:pPr lvl="2"/>
            <a:r>
              <a:rPr lang="cs-CZ" sz="1400" dirty="0" smtClean="0"/>
              <a:t>(majitelé drátovny, hudebníci, zasloužili se o stavbu kostela na Kapličkovém vrchu)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41656516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5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Proč navštívit tuto obec</a:t>
            </a:r>
            <a:endParaRPr lang="cs-CZ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180728"/>
          </a:xfrm>
        </p:spPr>
        <p:txBody>
          <a:bodyPr>
            <a:normAutofit/>
          </a:bodyPr>
          <a:lstStyle/>
          <a:p>
            <a:r>
              <a:rPr lang="cs-CZ" sz="2800" dirty="0" smtClean="0"/>
              <a:t>Rekreační a sportovní vyžití. V zimě lyžování, v létě pak turistika a cykloturistika.</a:t>
            </a:r>
          </a:p>
          <a:p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2708920"/>
            <a:ext cx="82089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Tipy na výlety</a:t>
            </a:r>
            <a:endParaRPr lang="cs-CZ" sz="28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99592" y="3501008"/>
            <a:ext cx="3456384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LÉTO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716016" y="3501008"/>
            <a:ext cx="3456384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ZIMA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899592" y="4005064"/>
            <a:ext cx="345638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Lázně Karlova Studánka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Přírodní rezervace Praděd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err="1" smtClean="0"/>
              <a:t>Švýcárna</a:t>
            </a:r>
            <a:r>
              <a:rPr lang="cs-CZ" dirty="0" smtClean="0"/>
              <a:t> – horská chata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Jelení studánka, Alfrédova chata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údolí Bílé Opavy (vodopády)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Velká kotlina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716016" y="4077072"/>
            <a:ext cx="34563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err="1" smtClean="0"/>
              <a:t>snowpark</a:t>
            </a:r>
            <a:r>
              <a:rPr lang="cs-CZ" dirty="0" smtClean="0"/>
              <a:t> v blízkém okolí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lanové centrum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317630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5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 animBg="1"/>
      <p:bldP spid="6" grpId="0" animBg="1"/>
      <p:bldP spid="7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Bibliografické citace</a:t>
            </a:r>
          </a:p>
        </p:txBody>
      </p:sp>
      <p:sp>
        <p:nvSpPr>
          <p:cNvPr id="3075" name="Obdélník 3"/>
          <p:cNvSpPr>
            <a:spLocks noChangeArrowheads="1"/>
          </p:cNvSpPr>
          <p:nvPr/>
        </p:nvSpPr>
        <p:spPr bwMode="auto">
          <a:xfrm>
            <a:off x="539750" y="1773238"/>
            <a:ext cx="8064500" cy="15081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marL="342900" indent="-342900">
              <a:buFont typeface="Calibri" pitchFamily="34" charset="0"/>
              <a:buAutoNum type="arabicPeriod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[cit. 2011-05-15]. Dostupný na WWW: </a:t>
            </a:r>
            <a:r>
              <a:rPr lang="cs-CZ" sz="1400" dirty="0" smtClean="0">
                <a:latin typeface="Calibri"/>
                <a:cs typeface="Calibri"/>
              </a:rPr>
              <a:t>&lt;</a:t>
            </a:r>
            <a:r>
              <a:rPr lang="cs-CZ" sz="1400" i="1" dirty="0" smtClean="0">
                <a:latin typeface="Calibri" pitchFamily="34" charset="0"/>
                <a:hlinkClick r:id="rId2"/>
              </a:rPr>
              <a:t>http://cs.wikipedia.org/wiki/Soubor:Mal%C3%A1_Mor%C3%A1vka_znak.png</a:t>
            </a:r>
            <a:r>
              <a:rPr lang="cs-CZ" sz="1400" dirty="0" smtClean="0">
                <a:latin typeface="Calibri"/>
                <a:cs typeface="Calibri"/>
              </a:rPr>
              <a:t>&gt;</a:t>
            </a:r>
          </a:p>
          <a:p>
            <a:pPr marL="342900" indent="-342900">
              <a:buFont typeface="Calibri" pitchFamily="34" charset="0"/>
              <a:buAutoNum type="arabicPeriod"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[cit. 2011-05-15]. Dostupný na WWW: </a:t>
            </a:r>
            <a:r>
              <a:rPr lang="cs-CZ" sz="1400" dirty="0" smtClean="0">
                <a:latin typeface="Calibri"/>
                <a:cs typeface="Calibri"/>
              </a:rPr>
              <a:t>&lt;</a:t>
            </a:r>
            <a:r>
              <a:rPr lang="cs-CZ" sz="1400" i="1" dirty="0" smtClean="0">
                <a:latin typeface="Calibri" pitchFamily="34" charset="0"/>
                <a:hlinkClick r:id="rId3"/>
              </a:rPr>
              <a:t>http://cs.wikipedia.org/wiki/</a:t>
            </a:r>
            <a:r>
              <a:rPr lang="cs-CZ" sz="1400" i="1" dirty="0" err="1" smtClean="0">
                <a:latin typeface="Calibri" pitchFamily="34" charset="0"/>
                <a:hlinkClick r:id="rId3"/>
              </a:rPr>
              <a:t>Soubor:Mala_Moravka_CZ_flag.gif</a:t>
            </a:r>
            <a:r>
              <a:rPr lang="cs-CZ" sz="1400" dirty="0" smtClean="0">
                <a:latin typeface="Calibri"/>
                <a:cs typeface="Calibri"/>
              </a:rPr>
              <a:t>&gt;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 marL="342900" indent="-342900">
              <a:buFont typeface="Calibri" pitchFamily="34" charset="0"/>
              <a:buAutoNum type="arabicPeriod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342900" indent="-342900">
              <a:buFont typeface="Calibri" pitchFamily="34" charset="0"/>
              <a:buAutoNum type="arabicPeriod"/>
            </a:pPr>
            <a:endParaRPr lang="cs-CZ" i="1" dirty="0">
              <a:latin typeface="Calibri" pitchFamily="34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5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Welcome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Welcome">
      <a:majorFont>
        <a:latin typeface="Book Antiqua"/>
        <a:ea typeface=""/>
        <a:cs typeface=""/>
        <a:font script="Jpan" typeface="ＭＳ Ｐゴシック"/>
        <a:font script="Hang" typeface="돋움"/>
        <a:font script="Hans" typeface="华文中宋"/>
        <a:font script="Hant" typeface="微軟正黑體"/>
        <a:font script="Arab" typeface="Times New  Roman"/>
        <a:font script="Hebr" typeface="Times New 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 Cherokee"/>
        <a:font script="Yiii" typeface="Microsoft Yi  Baiti"/>
        <a:font script="Tibt" typeface="Microsoft  Himalaya"/>
        <a:font script="Thaa" typeface="MV Boli"/>
        <a:font script="Deva" typeface="Mangal"/>
        <a:font script="Telu" typeface="Gautami"/>
        <a:font script="Taml" typeface="Latha"/>
        <a:font script="Syrc" typeface="Estrangelo  Edessa"/>
        <a:font script="Orya" typeface="Kalinga"/>
        <a:font script="Mlym" typeface="Kartika"/>
        <a:font script="Laoo" typeface="DokChampa"/>
        <a:font script="Sinh" typeface="Iskoola Pota"/>
        <a:font script="Mong" typeface="Mongolian  Baiti"/>
        <a:font script="Viet" typeface="Times New  Roman"/>
        <a:font script="Uigh" typeface="Microsoft  Uighur"/>
      </a:majorFont>
      <a:min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Times New  Roman"/>
        <a:font script="Hebr" typeface="Times New 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 Cherokee"/>
        <a:font script="Yiii" typeface="Microsoft Yi  Baiti"/>
        <a:font script="Tibt" typeface="Microsoft  Himalaya"/>
        <a:font script="Thaa" typeface="MV Boli"/>
        <a:font script="Deva" typeface="Mangal"/>
        <a:font script="Telu" typeface="Gautami"/>
        <a:font script="Taml" typeface="Latha"/>
        <a:font script="Syrc" typeface="Estrangelo  Edessa"/>
        <a:font script="Orya" typeface="Kalinga"/>
        <a:font script="Mlym" typeface="Kartika"/>
        <a:font script="Laoo" typeface="DokChampa"/>
        <a:font script="Sinh" typeface="Iskoola Pota"/>
        <a:font script="Mong" typeface="Mongolian  Baiti"/>
        <a:font script="Viet" typeface="Times New  Roman"/>
        <a:font script="Uigh" typeface="Microsoft  Uighur"/>
      </a:minorFont>
    </a:fontScheme>
    <a:fmtScheme name="Welcome">
      <a:fillStyleLst>
        <a:solidFill>
          <a:schemeClr val="phClr">
            <a:tint val="100000"/>
            <a:shade val="100000"/>
            <a:hueMod val="100000"/>
            <a:satMod val="150000"/>
          </a:schemeClr>
        </a:solidFill>
        <a:gradFill rotWithShape="1">
          <a:gsLst>
            <a:gs pos="0">
              <a:schemeClr val="phClr">
                <a:tint val="10000"/>
                <a:shade val="100000"/>
                <a:hueMod val="100000"/>
                <a:satMod val="10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300000"/>
              </a:schemeClr>
            </a:gs>
          </a:gsLst>
          <a:lin ang="16200000" scaled="1"/>
        </a:gradFill>
        <a:gradFill flip="none" rotWithShape="1">
          <a:gsLst>
            <a:gs pos="0">
              <a:schemeClr val="phClr">
                <a:tint val="70000"/>
              </a:schemeClr>
            </a:gs>
            <a:gs pos="30000">
              <a:schemeClr val="phClr">
                <a:tint val="90000"/>
              </a:schemeClr>
            </a:gs>
            <a:gs pos="88000">
              <a:schemeClr val="phClr">
                <a:shade val="30000"/>
              </a:schemeClr>
            </a:gs>
            <a:gs pos="100000">
              <a:schemeClr val="phClr">
                <a:shade val="20000"/>
              </a:schemeClr>
            </a:gs>
          </a:gsLst>
          <a:lin ang="5400000" scaled="1"/>
          <a:tileRect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>
              <a:schemeClr val="phClr">
                <a:tint val="100000"/>
                <a:shade val="100000"/>
                <a:hueMod val="100000"/>
                <a:satMod val="100000"/>
              </a:schemeClr>
            </a:glow>
          </a:effectLst>
        </a:effectStyle>
        <a:effectStyle>
          <a:effectLst>
            <a:outerShdw blurRad="39000" dist="25400" dir="5400000">
              <a:srgbClr val="000000">
                <a:alpha val="40000"/>
              </a:srgbClr>
            </a:outerShdw>
          </a:effectLst>
        </a:effectStyle>
        <a:effectStyle>
          <a:effectLst>
            <a:outerShdw blurRad="39000" dist="25400" dir="5400000">
              <a:srgbClr val="000000">
                <a:alpha val="3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30000"/>
                <a:hueMod val="100000"/>
              </a:schemeClr>
            </a:gs>
            <a:gs pos="20000">
              <a:schemeClr val="phClr">
                <a:tint val="100000"/>
                <a:shade val="100000"/>
                <a:hueMod val="100000"/>
              </a:schemeClr>
            </a:gs>
            <a:gs pos="100000">
              <a:schemeClr val="phClr">
                <a:tint val="90000"/>
                <a:shade val="100000"/>
                <a:hueMod val="100000"/>
                <a:satMod val="16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30000"/>
                <a:hueMod val="100000"/>
                <a:satMod val="1600000"/>
              </a:schemeClr>
            </a:gs>
            <a:gs pos="20000">
              <a:schemeClr val="phClr">
                <a:tint val="100000"/>
                <a:shade val="100000"/>
                <a:hueMod val="100000"/>
                <a:satMod val="500000"/>
              </a:schemeClr>
            </a:gs>
            <a:gs pos="100000">
              <a:schemeClr val="phClr">
                <a:tint val="90000"/>
                <a:shade val="100000"/>
                <a:hueMod val="100000"/>
                <a:satMod val="1600000"/>
              </a:schemeClr>
            </a:gs>
          </a:gsLst>
          <a:lin ang="16200000" scaled="1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přivítání</Template>
  <TotalTime>71</TotalTime>
  <Words>273</Words>
  <Application>Microsoft Office PowerPoint</Application>
  <PresentationFormat>Předvádění na obrazovce (4:3)</PresentationFormat>
  <Paragraphs>50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Welcome</vt:lpstr>
      <vt:lpstr>Malá Morávka a  Karlov pod Pradědem</vt:lpstr>
      <vt:lpstr>Snímek 2</vt:lpstr>
      <vt:lpstr>Základní informace</vt:lpstr>
      <vt:lpstr>Znak a vlajka obce</vt:lpstr>
      <vt:lpstr>Historie</vt:lpstr>
      <vt:lpstr>Muzea a pamětihodnosti</vt:lpstr>
      <vt:lpstr>Proč navštívit tuto obec</vt:lpstr>
      <vt:lpstr>Bibliografické 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DUMu</dc:title>
  <dc:creator>Iva</dc:creator>
  <cp:lastModifiedBy>Iva</cp:lastModifiedBy>
  <cp:revision>10</cp:revision>
  <dcterms:created xsi:type="dcterms:W3CDTF">2011-04-12T15:51:18Z</dcterms:created>
  <dcterms:modified xsi:type="dcterms:W3CDTF">2012-05-30T18:07:58Z</dcterms:modified>
</cp:coreProperties>
</file>