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B4B3064-834A-45C9-BC7C-70A3C58C455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pPr>
              <a:defRPr/>
            </a:pPr>
            <a:fld id="{44F366AB-9085-48E1-BD72-3CA99C7BF2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BF56C4-92C7-4A34-A14E-641AACF535EA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6145E6-D473-495B-9599-2B67D51E22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5EB377E-290D-4212-8DB2-54A6180727DF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8A32A4-8AF7-4CF2-91C2-7927E0B6F9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188FB2-9A96-4911-8E19-4368FD3C0ECF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E48CD0-C029-4426-86C0-FFC280C3CA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34CBE2-DC96-4611-A94E-C7122CCEDCF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2FAF01-DF14-463B-A30A-4F70A1E2BB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456696D5-6345-4A9E-AA6D-C1FAF5C79246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623D79-FB6C-4923-BC39-D60F205027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7DB22E-383C-44D1-A66C-CA94C1257051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573BED-1550-4110-9F0B-D3B316F4AE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72735C2-D8A0-4F31-B751-53508C38C8FE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24F2C8-F585-4616-942F-8FC5DD4989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26FD2ECC-8759-4C08-AF3B-519DCE07EB4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583151-80A3-4F1F-A371-91D50533A2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74C898-00CA-4419-9D61-611073069F91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121362-F921-4E52-90BA-7906C9045D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FB5FEA-558F-453C-9CA9-31D4C3E83A65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F232BF-FE8D-40CE-92A0-95F6993958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A3DACD4-DF13-49ED-A9D8-753DEE31C04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881212D-33B6-42B0-A880-6763DDF2C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6/6a/Jan_Vil%C3%ADmek_-_Karel_Jarom%C3%ADr_Erben.jpg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chive.org/details/stoprostonrodn00erbeuof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 anchor="ctr">
            <a:normAutofit/>
          </a:bodyPr>
          <a:lstStyle/>
          <a:p>
            <a:pPr algn="r">
              <a:spcBef>
                <a:spcPct val="20000"/>
              </a:spcBef>
              <a:buClr>
                <a:schemeClr val="hlink"/>
              </a:buClr>
              <a:buSzPct val="60000"/>
              <a:defRPr/>
            </a:pPr>
            <a:r>
              <a:rPr lang="cs-CZ" sz="1050" dirty="0" smtClean="0"/>
              <a:t>Základní škola a mateřská škola Nesovice, příspěvková organizace; </a:t>
            </a:r>
            <a:r>
              <a:rPr lang="cs-CZ" sz="1050" dirty="0"/>
              <a:t>CZ.1.07/1.4.00/21.1167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50" dirty="0" smtClean="0"/>
              <a:t>III/2 Inovace a zkvalitnění výuky prostřednictvím ICT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50" dirty="0" smtClean="0"/>
              <a:t>VY_32_INOVACE_20_Kytice – K. J. Erben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50" dirty="0" smtClean="0"/>
              <a:t>Život a dílo spisovatele, výběr balad ze sbírky Kytice.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50" dirty="0" smtClean="0"/>
              <a:t>Mgr. Iva Hanáková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050" dirty="0" smtClean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eaLnBrk="1" hangingPunct="1"/>
            <a:r>
              <a:rPr lang="cs-CZ" sz="8000" b="1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KYTICE</a:t>
            </a:r>
            <a:r>
              <a:rPr lang="cs-CZ" b="1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Karel Jaromír Erben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0290" y="692696"/>
            <a:ext cx="3256086" cy="79574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Život a dílo spisovatele, výběr balad ze sbírky Kytice.</a:t>
            </a:r>
          </a:p>
          <a:p>
            <a:endParaRPr lang="cs-CZ" dirty="0" smtClean="0"/>
          </a:p>
          <a:p>
            <a:r>
              <a:rPr lang="cs-CZ" dirty="0" smtClean="0"/>
              <a:t>Předmět: Český jazyk – čtení</a:t>
            </a:r>
          </a:p>
          <a:p>
            <a:r>
              <a:rPr lang="cs-CZ" smtClean="0"/>
              <a:t>Ročník: 4.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Karel Jaromír Erben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7. listopadu 1811 – 21. listopadu 1870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dirty="0" smtClean="0"/>
              <a:t>Český historik, právník, archivář, spisovatel, básník, překladatel.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sz="3800" i="1" spc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Sběratel českých lidových písní a pohádek.</a:t>
            </a:r>
          </a:p>
        </p:txBody>
      </p:sp>
      <p:pic>
        <p:nvPicPr>
          <p:cNvPr id="15362" name="Picture 2" descr="Soubor:Jan Vilímek - Karel Jaromír Erb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2312"/>
            <a:ext cx="41338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7010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Dílo: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Sto prostonárodních pohádek a pověstí slovanských v nářečích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původních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i="1" dirty="0"/>
              <a:t>Prostonárodní české písně a </a:t>
            </a:r>
            <a:r>
              <a:rPr lang="cs-CZ" i="1" dirty="0" smtClean="0"/>
              <a:t>říkadla</a:t>
            </a:r>
          </a:p>
          <a:p>
            <a:pPr>
              <a:lnSpc>
                <a:spcPct val="150000"/>
              </a:lnSpc>
            </a:pPr>
            <a:r>
              <a:rPr lang="cs-CZ" i="1" dirty="0" smtClean="0"/>
              <a:t>Kytice z pověstí národních</a:t>
            </a:r>
          </a:p>
          <a:p>
            <a:pPr>
              <a:lnSpc>
                <a:spcPct val="150000"/>
              </a:lnSpc>
            </a:pPr>
            <a:r>
              <a:rPr lang="cs-CZ" i="1" dirty="0" smtClean="0"/>
              <a:t>České pohádky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4819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 pro vás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Znáte nějaké pohádky od Karla Jaromíra Erbena?</a:t>
            </a:r>
          </a:p>
          <a:p>
            <a:pPr lvl="3"/>
            <a:endParaRPr lang="cs-CZ" sz="2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3"/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Zlatovláska</a:t>
            </a:r>
          </a:p>
          <a:p>
            <a:pPr lvl="3"/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Pták Ohnivák a liška Ryška</a:t>
            </a:r>
          </a:p>
          <a:p>
            <a:pPr lvl="3"/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Dlouhý, Široký a Bystrozraký</a:t>
            </a:r>
          </a:p>
          <a:p>
            <a:pPr lvl="3"/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Tři zlaté vlasy děda Vševěda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503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KYTICE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200" dirty="0" smtClean="0"/>
              <a:t>Jediná sbírka básni, kterou K. J. Erben vydal.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3200" dirty="0" smtClean="0"/>
              <a:t>Autor vychází z lidové tradice.</a:t>
            </a:r>
          </a:p>
          <a:p>
            <a:pPr algn="ctr"/>
            <a:r>
              <a:rPr lang="cs-CZ" sz="3200" dirty="0" smtClean="0"/>
              <a:t>Sbírka obsahuje 13 básní.</a:t>
            </a:r>
          </a:p>
          <a:p>
            <a:pPr lvl="4"/>
            <a:r>
              <a:rPr lang="cs-CZ" dirty="0" smtClean="0"/>
              <a:t>Kytice</a:t>
            </a:r>
          </a:p>
          <a:p>
            <a:pPr lvl="4"/>
            <a:r>
              <a:rPr lang="cs-CZ" dirty="0" smtClean="0"/>
              <a:t>Poklad</a:t>
            </a:r>
          </a:p>
          <a:p>
            <a:pPr lvl="4"/>
            <a:r>
              <a:rPr lang="cs-CZ" dirty="0" smtClean="0"/>
              <a:t>Svatební košile</a:t>
            </a:r>
          </a:p>
          <a:p>
            <a:pPr lvl="4"/>
            <a:r>
              <a:rPr lang="cs-CZ" dirty="0" smtClean="0"/>
              <a:t>Polednice</a:t>
            </a:r>
          </a:p>
          <a:p>
            <a:pPr lvl="4"/>
            <a:r>
              <a:rPr lang="cs-CZ" dirty="0" smtClean="0"/>
              <a:t>Zlatý kolovrat</a:t>
            </a:r>
          </a:p>
          <a:p>
            <a:pPr lvl="4"/>
            <a:r>
              <a:rPr lang="cs-CZ" dirty="0" smtClean="0"/>
              <a:t>Štědrý den</a:t>
            </a:r>
          </a:p>
          <a:p>
            <a:pPr lvl="4"/>
            <a:r>
              <a:rPr lang="cs-CZ" dirty="0" smtClean="0"/>
              <a:t>Holoubek</a:t>
            </a:r>
          </a:p>
          <a:p>
            <a:pPr lvl="4"/>
            <a:r>
              <a:rPr lang="cs-CZ" dirty="0" smtClean="0"/>
              <a:t>Záhořovo lože</a:t>
            </a:r>
          </a:p>
          <a:p>
            <a:pPr lvl="4"/>
            <a:r>
              <a:rPr lang="cs-CZ" dirty="0" smtClean="0"/>
              <a:t>Vodník </a:t>
            </a:r>
          </a:p>
          <a:p>
            <a:pPr lvl="4"/>
            <a:r>
              <a:rPr lang="cs-CZ" dirty="0" smtClean="0"/>
              <a:t>Vrba</a:t>
            </a:r>
          </a:p>
          <a:p>
            <a:pPr lvl="4"/>
            <a:r>
              <a:rPr lang="cs-CZ" dirty="0" smtClean="0"/>
              <a:t>Lilie</a:t>
            </a:r>
          </a:p>
          <a:p>
            <a:pPr lvl="4"/>
            <a:r>
              <a:rPr lang="cs-CZ" dirty="0" smtClean="0"/>
              <a:t>Dceřina kletba</a:t>
            </a:r>
          </a:p>
          <a:p>
            <a:pPr lvl="4"/>
            <a:r>
              <a:rPr lang="cs-CZ" dirty="0" smtClean="0"/>
              <a:t>Věštkyně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83568" y="1772816"/>
            <a:ext cx="7776864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Znáte nějaké básně z této sbírky?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571294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ČETBA - POLEDNICE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Vlastními slovy převyprávějte obsah básně. Jak tato báseň končí?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Vyhledejte v básni slova zastaralá a zkuste je nahradit slovy, které se dnes používají běžně.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Jak asi vypadá taková Polednice? 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Tato báseň ji částečně popisuje, zkuste ji nakreslit.</a:t>
            </a:r>
          </a:p>
          <a:p>
            <a:pPr lvl="1"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b="1" dirty="0" smtClean="0"/>
              <a:t>Viděli jste filmovou podobu sbírky Kytice od K. J. Erbena?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49694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050" dirty="0" smtClean="0">
                <a:latin typeface="Calibri" pitchFamily="34" charset="0"/>
              </a:rPr>
              <a:t>[</a:t>
            </a:r>
            <a:r>
              <a:rPr lang="cs-CZ" sz="1050" dirty="0">
                <a:latin typeface="Calibri" pitchFamily="34" charset="0"/>
              </a:rPr>
              <a:t>cit. 2007-12-03]. Dostupný z WWW: </a:t>
            </a:r>
            <a:r>
              <a:rPr lang="cs-CZ" sz="1050" i="1" dirty="0" smtClean="0">
                <a:latin typeface="Calibri" pitchFamily="34" charset="0"/>
              </a:rPr>
              <a:t>&lt;</a:t>
            </a:r>
            <a:r>
              <a:rPr lang="cs-CZ" sz="1050" i="1" u="sng" dirty="0" smtClean="0">
                <a:latin typeface="Calibri" pitchFamily="34" charset="0"/>
              </a:rPr>
              <a:t>http://cs.wikipedia.org/wiki/Soubor:Jan_Vil%C3%ADmek_-_Karel_Jarom%C3%ADr_Erben.jpg</a:t>
            </a:r>
            <a:r>
              <a:rPr lang="cs-CZ" sz="1050" i="1" dirty="0" smtClean="0">
                <a:latin typeface="Calibri" pitchFamily="34" charset="0"/>
              </a:rPr>
              <a:t>&gt;. </a:t>
            </a:r>
          </a:p>
          <a:p>
            <a:pPr marL="342900" indent="-342900">
              <a:buFont typeface="Calibri" pitchFamily="34" charset="0"/>
              <a:buAutoNum type="arabicPeriod"/>
            </a:pPr>
            <a:endParaRPr lang="cs-CZ" sz="1050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50</TotalTime>
  <Words>272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KYTICE Karel Jaromír Erben</vt:lpstr>
      <vt:lpstr>Anotace</vt:lpstr>
      <vt:lpstr>Karel Jaromír Erben</vt:lpstr>
      <vt:lpstr>Dílo:</vt:lpstr>
      <vt:lpstr>Otázky pro vás </vt:lpstr>
      <vt:lpstr>KYTICE</vt:lpstr>
      <vt:lpstr>ČETBA - POLEDNICE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10</cp:revision>
  <dcterms:created xsi:type="dcterms:W3CDTF">2011-04-12T15:51:18Z</dcterms:created>
  <dcterms:modified xsi:type="dcterms:W3CDTF">2013-07-01T07:56:40Z</dcterms:modified>
</cp:coreProperties>
</file>