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2B5F9-8F61-468C-978A-3FAEBC266D5E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DC3C-6926-4E9D-BA7B-E5861DE37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83825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2B5F9-8F61-468C-978A-3FAEBC266D5E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DC3C-6926-4E9D-BA7B-E5861DE37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89414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2B5F9-8F61-468C-978A-3FAEBC266D5E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DC3C-6926-4E9D-BA7B-E5861DE37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87185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2B5F9-8F61-468C-978A-3FAEBC266D5E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DC3C-6926-4E9D-BA7B-E5861DE37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74988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2B5F9-8F61-468C-978A-3FAEBC266D5E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DC3C-6926-4E9D-BA7B-E5861DE37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5251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2B5F9-8F61-468C-978A-3FAEBC266D5E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DC3C-6926-4E9D-BA7B-E5861DE37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69420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2B5F9-8F61-468C-978A-3FAEBC266D5E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DC3C-6926-4E9D-BA7B-E5861DE37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62447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2B5F9-8F61-468C-978A-3FAEBC266D5E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DC3C-6926-4E9D-BA7B-E5861DE37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42436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2B5F9-8F61-468C-978A-3FAEBC266D5E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DC3C-6926-4E9D-BA7B-E5861DE37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87884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2B5F9-8F61-468C-978A-3FAEBC266D5E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DC3C-6926-4E9D-BA7B-E5861DE37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16619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2B5F9-8F61-468C-978A-3FAEBC266D5E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1ADC3C-6926-4E9D-BA7B-E5861DE37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84650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22B5F9-8F61-468C-978A-3FAEBC266D5E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1ADC3C-6926-4E9D-BA7B-E5861DE375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3266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200019"/>
              </p:ext>
            </p:extLst>
          </p:nvPr>
        </p:nvGraphicFramePr>
        <p:xfrm>
          <a:off x="1431887" y="2204864"/>
          <a:ext cx="6208395" cy="19388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rgbClr val="FFC000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5.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rgbClr val="FFC000">
                        <a:alpha val="15000"/>
                      </a:srgb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rgbClr val="FFC000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Člověk a jeho svět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rgbClr val="FFC000">
                        <a:alpha val="15000"/>
                      </a:srgb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rgbClr val="FFC000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Vlastivěda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rgbClr val="FFC000">
                        <a:alpha val="15000"/>
                      </a:srgb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Tematický okruh: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rgbClr val="FFC000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Místo,</a:t>
                      </a:r>
                      <a:r>
                        <a:rPr lang="cs-CZ" sz="1400" kern="50" baseline="0" dirty="0" smtClean="0">
                          <a:effectLst/>
                        </a:rPr>
                        <a:t> kde žijeme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rgbClr val="FFC000">
                        <a:alpha val="15000"/>
                      </a:srgb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Téma: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rgbClr val="FFC000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Královéhradecký</a:t>
                      </a:r>
                      <a:r>
                        <a:rPr lang="cs-CZ" sz="1400" kern="50" baseline="0" dirty="0" smtClean="0">
                          <a:effectLst/>
                        </a:rPr>
                        <a:t> </a:t>
                      </a:r>
                      <a:r>
                        <a:rPr lang="cs-CZ" sz="1400" kern="50" dirty="0" smtClean="0">
                          <a:effectLst/>
                        </a:rPr>
                        <a:t>kraj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rgbClr val="FFC000">
                        <a:alpha val="15000"/>
                      </a:srgbClr>
                    </a:solidFill>
                  </a:tcPr>
                </a:tc>
              </a:tr>
              <a:tr h="223972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rgbClr val="FFC000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Mgr. Dana Málková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rgbClr val="FFC000">
                        <a:alpha val="15000"/>
                      </a:srgbClr>
                    </a:solidFill>
                  </a:tcPr>
                </a:tc>
              </a:tr>
              <a:tr h="221396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rgbClr val="FFC000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2. července 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rgbClr val="FFC000">
                        <a:alpha val="15000"/>
                      </a:srgb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rgbClr val="FFC000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Podpora</a:t>
                      </a:r>
                      <a:r>
                        <a:rPr lang="cs-CZ" sz="1400" kern="50" baseline="0" dirty="0" smtClean="0">
                          <a:effectLst/>
                        </a:rPr>
                        <a:t> výkladové hodiny  Pardubický </a:t>
                      </a:r>
                      <a:r>
                        <a:rPr lang="cs-CZ" sz="1400" kern="50" baseline="0" dirty="0" smtClean="0">
                          <a:effectLst/>
                        </a:rPr>
                        <a:t>kraj.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rgbClr val="FFC000">
                        <a:alpha val="15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2315402" y="4293096"/>
            <a:ext cx="4392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VY_32_INOVACE_06-33</a:t>
            </a:r>
            <a:endParaRPr lang="cs-CZ" sz="32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8585" y="5229200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bdélník 7"/>
          <p:cNvSpPr/>
          <p:nvPr/>
        </p:nvSpPr>
        <p:spPr>
          <a:xfrm>
            <a:off x="1063973" y="188640"/>
            <a:ext cx="6895350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6000" b="1" spc="50" dirty="0" smtClean="0">
                <a:ln w="11430"/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KRÁLOVÉHRADECKÝ </a:t>
            </a:r>
          </a:p>
          <a:p>
            <a:pPr algn="ctr"/>
            <a:r>
              <a:rPr lang="cs-CZ" sz="6000" b="1" spc="50" dirty="0" smtClean="0">
                <a:ln w="11430"/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KRAJ</a:t>
            </a:r>
            <a:endParaRPr lang="cs-CZ" sz="6000" b="1" cap="none" spc="50" dirty="0">
              <a:ln w="11430"/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88117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759" y="1628800"/>
            <a:ext cx="7895769" cy="4541024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KRÁLOVÉHRADECKÝ </a:t>
            </a:r>
            <a:r>
              <a:rPr lang="cs-CZ" dirty="0" smtClean="0"/>
              <a:t>KRAJ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875445" y="5382336"/>
            <a:ext cx="5328592" cy="769441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/>
              <a:t>ROZLOHA 4 758 Km</a:t>
            </a:r>
            <a:r>
              <a:rPr lang="cs-CZ" sz="4400" baseline="30000" dirty="0" smtClean="0"/>
              <a:t>2</a:t>
            </a:r>
            <a:endParaRPr lang="cs-CZ" sz="4400" baseline="30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875445" y="3789040"/>
            <a:ext cx="5328592" cy="1446550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/>
              <a:t>POLOHA – SEVERO-VÝCHOD ČECH</a:t>
            </a:r>
            <a:endParaRPr lang="cs-CZ" sz="4400" baseline="30000" dirty="0"/>
          </a:p>
        </p:txBody>
      </p:sp>
    </p:spTree>
    <p:extLst>
      <p:ext uri="{BB962C8B-B14F-4D97-AF65-F5344CB8AC3E}">
        <p14:creationId xmlns:p14="http://schemas.microsoft.com/office/powerpoint/2010/main" val="3630833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KRÁLOVÉHRADECKÝ KRAJ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6120680" cy="2908919"/>
          </a:xfrm>
        </p:spPr>
        <p:txBody>
          <a:bodyPr>
            <a:normAutofit/>
          </a:bodyPr>
          <a:lstStyle/>
          <a:p>
            <a:r>
              <a:rPr lang="cs-CZ" dirty="0" smtClean="0"/>
              <a:t>KRAJSKÉ MĚSTO – Hradec Králové</a:t>
            </a:r>
          </a:p>
          <a:p>
            <a:r>
              <a:rPr lang="cs-CZ" dirty="0" smtClean="0"/>
              <a:t>POČET OBYVATEL – 560 830</a:t>
            </a:r>
          </a:p>
          <a:p>
            <a:r>
              <a:rPr lang="cs-CZ" dirty="0" smtClean="0"/>
              <a:t>OKRESY:  </a:t>
            </a:r>
            <a:r>
              <a:rPr lang="cs-CZ" sz="4800" b="1" dirty="0" smtClean="0"/>
              <a:t>5 </a:t>
            </a:r>
            <a:endParaRPr lang="cs-CZ" b="1" dirty="0" smtClean="0"/>
          </a:p>
          <a:p>
            <a:r>
              <a:rPr lang="cs-CZ" dirty="0" smtClean="0"/>
              <a:t>POČET OBCÍ:</a:t>
            </a:r>
            <a:endParaRPr lang="cs-CZ" sz="4800" b="1" dirty="0" smtClean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14900" y="2636912"/>
            <a:ext cx="4177106" cy="2554545"/>
          </a:xfrm>
          <a:prstGeom prst="rect">
            <a:avLst/>
          </a:prstGeom>
          <a:solidFill>
            <a:schemeClr val="bg2">
              <a:lumMod val="50000"/>
              <a:alpha val="77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Náchod</a:t>
            </a:r>
          </a:p>
          <a:p>
            <a:r>
              <a:rPr lang="cs-CZ" sz="3200" b="1" dirty="0" smtClean="0"/>
              <a:t>Jičín</a:t>
            </a:r>
          </a:p>
          <a:p>
            <a:r>
              <a:rPr lang="cs-CZ" sz="3200" b="1" dirty="0" smtClean="0"/>
              <a:t>Hradec Králové</a:t>
            </a:r>
          </a:p>
          <a:p>
            <a:r>
              <a:rPr lang="cs-CZ" sz="3200" b="1" dirty="0" smtClean="0"/>
              <a:t>Rychnov nad Kněžnou</a:t>
            </a:r>
          </a:p>
          <a:p>
            <a:r>
              <a:rPr lang="cs-CZ" sz="3200" b="1" dirty="0" smtClean="0"/>
              <a:t>Trutnov</a:t>
            </a:r>
            <a:endParaRPr lang="cs-CZ" sz="32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90464" y="5191457"/>
            <a:ext cx="7848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DALŠÍ VELKÁ MĚSTA: Vrchlabí, Dvůr Králové nad Labem, Rychnov nad Kněžnou, Nové Město nad Metují, Vamberk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111293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8421"/>
            <a:ext cx="8229600" cy="1143000"/>
          </a:xfrm>
        </p:spPr>
        <p:txBody>
          <a:bodyPr/>
          <a:lstStyle/>
          <a:p>
            <a:r>
              <a:rPr lang="cs-CZ" dirty="0" smtClean="0"/>
              <a:t>SYMBOLY KRAJE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75656" y="1449986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ZNAK KRAJE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932040" y="143919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VLAJKA KRAJE</a:t>
            </a:r>
            <a:endParaRPr lang="cs-CZ" sz="28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132856"/>
            <a:ext cx="3797170" cy="457490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1602" y="2151345"/>
            <a:ext cx="6258272" cy="4169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115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759" y="1628800"/>
            <a:ext cx="7895769" cy="4541024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POVRCH, VODSTVO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69759" y="4353942"/>
            <a:ext cx="5760641" cy="181588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Pohraničí – Krkonoše a Orlické hory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Jihozápad – Polabská nížina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Český ráj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Prachovské skály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363805" y="1768619"/>
            <a:ext cx="2115102" cy="440120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Labe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Cidlina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Divoká Orlice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Tichá Orlice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Metuje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Vodní nádrž Rozkoš</a:t>
            </a:r>
          </a:p>
        </p:txBody>
      </p:sp>
    </p:spTree>
    <p:extLst>
      <p:ext uri="{BB962C8B-B14F-4D97-AF65-F5344CB8AC3E}">
        <p14:creationId xmlns:p14="http://schemas.microsoft.com/office/powerpoint/2010/main" val="3004052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cap="all" dirty="0" smtClean="0"/>
              <a:t>Průmysl</a:t>
            </a:r>
            <a:endParaRPr lang="cs-CZ" cap="all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Textilní průmysl – tradiční výroba:</a:t>
            </a:r>
          </a:p>
          <a:p>
            <a:r>
              <a:rPr lang="cs-CZ" dirty="0" smtClean="0"/>
              <a:t>Trutnov, Vrchlabí, Dvůr Králové nad Labem</a:t>
            </a:r>
          </a:p>
          <a:p>
            <a:r>
              <a:rPr lang="cs-CZ" dirty="0" smtClean="0"/>
              <a:t>Náchod</a:t>
            </a:r>
          </a:p>
          <a:p>
            <a:endParaRPr lang="cs-CZ" dirty="0" smtClean="0"/>
          </a:p>
          <a:p>
            <a:r>
              <a:rPr lang="cs-CZ" dirty="0" smtClean="0"/>
              <a:t>Výroba ruční krajky – Vamberk</a:t>
            </a:r>
          </a:p>
          <a:p>
            <a:endParaRPr lang="cs-CZ" dirty="0" smtClean="0"/>
          </a:p>
          <a:p>
            <a:r>
              <a:rPr lang="cs-CZ" dirty="0" smtClean="0"/>
              <a:t>Výroba klavírů – Hradec Králové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3021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ZEMĚDĚLSTVÍ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dirty="0" smtClean="0"/>
              <a:t>Polabská nížina:</a:t>
            </a:r>
          </a:p>
          <a:p>
            <a:pPr marL="0" indent="0" algn="just">
              <a:buNone/>
            </a:pPr>
            <a:r>
              <a:rPr lang="cs-CZ" dirty="0" smtClean="0"/>
              <a:t>Pšenice, kukuřice, cukrovka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Podhorské oblasti:</a:t>
            </a:r>
          </a:p>
          <a:p>
            <a:pPr algn="just"/>
            <a:r>
              <a:rPr lang="cs-CZ" dirty="0" smtClean="0"/>
              <a:t>Méně náročné plodiny – oves, brambory, len</a:t>
            </a:r>
          </a:p>
          <a:p>
            <a:pPr algn="just"/>
            <a:endParaRPr lang="cs-CZ" dirty="0"/>
          </a:p>
          <a:p>
            <a:pPr algn="just"/>
            <a:r>
              <a:rPr lang="cs-CZ" dirty="0" smtClean="0"/>
              <a:t>Chov skotu a ovcí</a:t>
            </a:r>
          </a:p>
          <a:p>
            <a:pPr marL="0" indent="0" algn="just">
              <a:buNone/>
            </a:pPr>
            <a:endParaRPr lang="cs-CZ" dirty="0" smtClean="0"/>
          </a:p>
          <a:p>
            <a:pPr algn="just"/>
            <a:endParaRPr lang="cs-CZ" dirty="0" smtClean="0"/>
          </a:p>
          <a:p>
            <a:pPr marL="0" indent="0" algn="just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352232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ZAJÍMAVOSTI KRAJE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900808"/>
          </a:xfrm>
        </p:spPr>
        <p:txBody>
          <a:bodyPr/>
          <a:lstStyle/>
          <a:p>
            <a:r>
              <a:rPr lang="cs-CZ" dirty="0" smtClean="0"/>
              <a:t>Sídlo krajského úřadu – Hradec Králové</a:t>
            </a:r>
          </a:p>
          <a:p>
            <a:r>
              <a:rPr lang="cs-CZ" dirty="0" smtClean="0"/>
              <a:t>Hejtman Královéhradeckého kraje je:</a:t>
            </a:r>
          </a:p>
          <a:p>
            <a:pPr marL="0" indent="0">
              <a:buNone/>
            </a:pPr>
            <a:r>
              <a:rPr lang="cs-CZ" dirty="0" smtClean="0"/>
              <a:t>        Bc</a:t>
            </a:r>
            <a:r>
              <a:rPr lang="cs-CZ" dirty="0" smtClean="0"/>
              <a:t>. Lubomír Franc</a:t>
            </a: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467544" y="4135593"/>
            <a:ext cx="8229600" cy="190080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Chráněné krajinné oblasti zasahující do KHK:</a:t>
            </a:r>
          </a:p>
          <a:p>
            <a:pPr marL="0" indent="0" algn="ctr">
              <a:buNone/>
            </a:pPr>
            <a:endParaRPr lang="cs-CZ" dirty="0" smtClean="0"/>
          </a:p>
          <a:p>
            <a:r>
              <a:rPr lang="cs-CZ" dirty="0" smtClean="0"/>
              <a:t>CHKO Broumovsko, CHKO Český ráj, CHKO Orlické hory, CHKO Broumovsko, NP Krkonoše</a:t>
            </a:r>
          </a:p>
        </p:txBody>
      </p:sp>
    </p:spTree>
    <p:extLst>
      <p:ext uri="{BB962C8B-B14F-4D97-AF65-F5344CB8AC3E}">
        <p14:creationId xmlns:p14="http://schemas.microsoft.com/office/powerpoint/2010/main" val="3633035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Národní kulturní památky a jiné zajímavosti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361456" y="1988840"/>
            <a:ext cx="448530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800" dirty="0" smtClean="0"/>
              <a:t>Gotická katedrála sv. Ducha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800" dirty="0" smtClean="0"/>
              <a:t>Hrad Kost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800" dirty="0" smtClean="0"/>
              <a:t>Babiččino údolí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800" dirty="0" smtClean="0"/>
              <a:t>Prachovské skály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800" dirty="0" smtClean="0"/>
              <a:t>Sněžka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800" dirty="0" smtClean="0"/>
              <a:t>Barokní hospitál KUKS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800" dirty="0" smtClean="0"/>
              <a:t>Zámky – Náchod, N. Město n/M, Opočno, Rychnov n/K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800" dirty="0" smtClean="0"/>
              <a:t>Klášter v Broumově</a:t>
            </a:r>
          </a:p>
        </p:txBody>
      </p:sp>
    </p:spTree>
    <p:extLst>
      <p:ext uri="{BB962C8B-B14F-4D97-AF65-F5344CB8AC3E}">
        <p14:creationId xmlns:p14="http://schemas.microsoft.com/office/powerpoint/2010/main" val="2031973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Národní kulturní památky a jiné zajímavosti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887" y="1617720"/>
            <a:ext cx="6948264" cy="5211198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8627" y="1616058"/>
            <a:ext cx="6974524" cy="5184575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887" y="1610234"/>
            <a:ext cx="6948264" cy="5211198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8628" y="1617719"/>
            <a:ext cx="6979456" cy="5182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608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546848" cy="562074"/>
          </a:xfrm>
        </p:spPr>
        <p:txBody>
          <a:bodyPr>
            <a:normAutofit fontScale="90000"/>
          </a:bodyPr>
          <a:lstStyle/>
          <a:p>
            <a:r>
              <a:rPr lang="cs-CZ" sz="3200" dirty="0" smtClean="0"/>
              <a:t>Použitá literatura, zdroje: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760640"/>
          </a:xfrm>
        </p:spPr>
        <p:txBody>
          <a:bodyPr>
            <a:noAutofit/>
          </a:bodyPr>
          <a:lstStyle/>
          <a:p>
            <a:r>
              <a:rPr lang="cs-CZ" sz="1400" dirty="0"/>
              <a:t>Soubor:2004 </a:t>
            </a:r>
            <a:r>
              <a:rPr lang="cs-CZ" sz="1400" dirty="0" err="1"/>
              <a:t>Kralovehradecky</a:t>
            </a:r>
            <a:r>
              <a:rPr lang="cs-CZ" sz="1400" dirty="0"/>
              <a:t> kraj.PNG. In </a:t>
            </a:r>
            <a:r>
              <a:rPr lang="cs-CZ" sz="1400" i="1" dirty="0" err="1"/>
              <a:t>Wikipedia</a:t>
            </a:r>
            <a:r>
              <a:rPr lang="cs-CZ" sz="1400" i="1" dirty="0"/>
              <a:t> 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St. </a:t>
            </a:r>
            <a:r>
              <a:rPr lang="cs-CZ" sz="1400" dirty="0" err="1"/>
              <a:t>Petersburg</a:t>
            </a:r>
            <a:r>
              <a:rPr lang="cs-CZ" sz="1400" dirty="0"/>
              <a:t> (Florida) 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[cit. </a:t>
            </a:r>
            <a:r>
              <a:rPr lang="cs-CZ" sz="1400" dirty="0" smtClean="0"/>
              <a:t>2011-7-2]. </a:t>
            </a:r>
            <a:r>
              <a:rPr lang="cs-CZ" sz="1400" dirty="0"/>
              <a:t>Dostupné z WWW: &lt;http://cs.wikipedia.org/wiki/Soubor:2004_Kralovehradecky_kraj.PNG</a:t>
            </a:r>
            <a:r>
              <a:rPr lang="cs-CZ" sz="1400" dirty="0" smtClean="0"/>
              <a:t>&gt;.</a:t>
            </a:r>
          </a:p>
          <a:p>
            <a:r>
              <a:rPr lang="cs-CZ" sz="1400" dirty="0" err="1"/>
              <a:t>Soubor:Hradec</a:t>
            </a:r>
            <a:r>
              <a:rPr lang="cs-CZ" sz="1400" dirty="0"/>
              <a:t> </a:t>
            </a:r>
            <a:r>
              <a:rPr lang="cs-CZ" sz="1400" dirty="0" err="1"/>
              <a:t>Kralove</a:t>
            </a:r>
            <a:r>
              <a:rPr lang="cs-CZ" sz="1400" dirty="0"/>
              <a:t> Region </a:t>
            </a:r>
            <a:r>
              <a:rPr lang="cs-CZ" sz="1400" dirty="0" err="1"/>
              <a:t>CoA</a:t>
            </a:r>
            <a:r>
              <a:rPr lang="cs-CZ" sz="1400" dirty="0"/>
              <a:t> </a:t>
            </a:r>
            <a:r>
              <a:rPr lang="cs-CZ" sz="1400" dirty="0" err="1"/>
              <a:t>CZ.svg</a:t>
            </a:r>
            <a:r>
              <a:rPr lang="cs-CZ" sz="1400" dirty="0"/>
              <a:t>. In </a:t>
            </a:r>
            <a:r>
              <a:rPr lang="cs-CZ" sz="1400" i="1" dirty="0" err="1"/>
              <a:t>Wikipedia</a:t>
            </a:r>
            <a:r>
              <a:rPr lang="cs-CZ" sz="1400" i="1" dirty="0"/>
              <a:t> 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St. </a:t>
            </a:r>
            <a:r>
              <a:rPr lang="cs-CZ" sz="1400" dirty="0" err="1"/>
              <a:t>Petersburg</a:t>
            </a:r>
            <a:r>
              <a:rPr lang="cs-CZ" sz="1400" dirty="0"/>
              <a:t> (Florida) 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[cit. </a:t>
            </a:r>
            <a:r>
              <a:rPr lang="cs-CZ" sz="1400" dirty="0" smtClean="0"/>
              <a:t>2011-7-2]. </a:t>
            </a:r>
            <a:r>
              <a:rPr lang="cs-CZ" sz="1400" dirty="0"/>
              <a:t>Dostupné z WWW: &lt;http://cs.wikipedia.org/wiki/</a:t>
            </a:r>
            <a:r>
              <a:rPr lang="cs-CZ" sz="1400" dirty="0" err="1"/>
              <a:t>Soubor:Hradec_Kralove_Region_CoA_CZ.svg</a:t>
            </a:r>
            <a:r>
              <a:rPr lang="cs-CZ" sz="1400" dirty="0" smtClean="0"/>
              <a:t>&gt;.</a:t>
            </a:r>
          </a:p>
          <a:p>
            <a:r>
              <a:rPr lang="cs-CZ" sz="1400" dirty="0" err="1"/>
              <a:t>Soubor:Flag</a:t>
            </a:r>
            <a:r>
              <a:rPr lang="cs-CZ" sz="1400" dirty="0"/>
              <a:t> </a:t>
            </a:r>
            <a:r>
              <a:rPr lang="cs-CZ" sz="1400" dirty="0" err="1"/>
              <a:t>of</a:t>
            </a:r>
            <a:r>
              <a:rPr lang="cs-CZ" sz="1400" dirty="0"/>
              <a:t> Hradec </a:t>
            </a:r>
            <a:r>
              <a:rPr lang="cs-CZ" sz="1400" dirty="0" err="1"/>
              <a:t>Kralove</a:t>
            </a:r>
            <a:r>
              <a:rPr lang="cs-CZ" sz="1400" dirty="0"/>
              <a:t> </a:t>
            </a:r>
            <a:r>
              <a:rPr lang="cs-CZ" sz="1400" dirty="0" err="1"/>
              <a:t>Region.svg</a:t>
            </a:r>
            <a:r>
              <a:rPr lang="cs-CZ" sz="1400" dirty="0"/>
              <a:t>. In </a:t>
            </a:r>
            <a:r>
              <a:rPr lang="cs-CZ" sz="1400" i="1" dirty="0" err="1"/>
              <a:t>Wikipedia</a:t>
            </a:r>
            <a:r>
              <a:rPr lang="cs-CZ" sz="1400" i="1" dirty="0"/>
              <a:t> 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St. </a:t>
            </a:r>
            <a:r>
              <a:rPr lang="cs-CZ" sz="1400" dirty="0" err="1"/>
              <a:t>Petersburg</a:t>
            </a:r>
            <a:r>
              <a:rPr lang="cs-CZ" sz="1400" dirty="0"/>
              <a:t> (Florida) 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[cit. </a:t>
            </a:r>
            <a:r>
              <a:rPr lang="cs-CZ" sz="1400" dirty="0" smtClean="0"/>
              <a:t>2011-7-2]. </a:t>
            </a:r>
            <a:r>
              <a:rPr lang="cs-CZ" sz="1400" dirty="0"/>
              <a:t>Dostupné z WWW: &lt;http://cs.wikipedia.org/wiki/</a:t>
            </a:r>
            <a:r>
              <a:rPr lang="cs-CZ" sz="1400" dirty="0" err="1"/>
              <a:t>Soubor:Flag_of_Hradec_Kralove_Region.svg</a:t>
            </a:r>
            <a:r>
              <a:rPr lang="cs-CZ" sz="1400" dirty="0" smtClean="0"/>
              <a:t>&gt;.</a:t>
            </a:r>
          </a:p>
          <a:p>
            <a:r>
              <a:rPr lang="cs-CZ" sz="1400" dirty="0"/>
              <a:t>Soubor:Babi%C4%8D%C4%8Dino %C3%BAdol%C3%AD, pam%C3%A1tn%C3%ADk Babi%C4%8Dky, detail.jpg, autor: Honza Groh (</a:t>
            </a:r>
            <a:r>
              <a:rPr lang="cs-CZ" sz="1400" dirty="0" err="1"/>
              <a:t>Jagro</a:t>
            </a:r>
            <a:r>
              <a:rPr lang="cs-CZ" sz="1400" dirty="0"/>
              <a:t>). In </a:t>
            </a:r>
            <a:r>
              <a:rPr lang="cs-CZ" sz="1400" i="1" dirty="0" err="1"/>
              <a:t>Wikipedia</a:t>
            </a:r>
            <a:r>
              <a:rPr lang="cs-CZ" sz="1400" i="1" dirty="0"/>
              <a:t> 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St. </a:t>
            </a:r>
            <a:r>
              <a:rPr lang="cs-CZ" sz="1400" dirty="0" err="1"/>
              <a:t>Petersburg</a:t>
            </a:r>
            <a:r>
              <a:rPr lang="cs-CZ" sz="1400" dirty="0"/>
              <a:t> (Florida) 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[cit. </a:t>
            </a:r>
            <a:r>
              <a:rPr lang="cs-CZ" sz="1400" dirty="0" smtClean="0"/>
              <a:t>2011-7-2]. </a:t>
            </a:r>
            <a:r>
              <a:rPr lang="cs-CZ" sz="1400" dirty="0"/>
              <a:t>Dostupné z WWW: &lt;http://cs.wikipedia.org/wiki/Soubor:Babi%C4%8D%C4%8Dino_%C3%BAdol%C3%AD,_pam%C3%A1tn%C3%ADk_Babi%C4%8Dky,_detail.jpg, autor: Honza Groh (</a:t>
            </a:r>
            <a:r>
              <a:rPr lang="cs-CZ" sz="1400" dirty="0" err="1"/>
              <a:t>Jagro</a:t>
            </a:r>
            <a:r>
              <a:rPr lang="cs-CZ" sz="1400" dirty="0" smtClean="0"/>
              <a:t>)&gt;.</a:t>
            </a:r>
          </a:p>
          <a:p>
            <a:r>
              <a:rPr lang="cs-CZ" sz="1400" dirty="0"/>
              <a:t>Soubor:Sn%C4%9B%C5%BEka </a:t>
            </a:r>
            <a:r>
              <a:rPr lang="cs-CZ" sz="1400" dirty="0" err="1"/>
              <a:t>from</a:t>
            </a:r>
            <a:r>
              <a:rPr lang="cs-CZ" sz="1400" dirty="0"/>
              <a:t> %C4%8Cern%C3%A1 hora %28CZE%29.jpg, autor: David </a:t>
            </a:r>
            <a:r>
              <a:rPr lang="cs-CZ" sz="1400" dirty="0" err="1"/>
              <a:t>Paloch</a:t>
            </a:r>
            <a:r>
              <a:rPr lang="cs-CZ" sz="1400" dirty="0"/>
              <a:t> (</a:t>
            </a:r>
            <a:r>
              <a:rPr lang="cs-CZ" sz="1400" dirty="0" err="1"/>
              <a:t>Caroig</a:t>
            </a:r>
            <a:r>
              <a:rPr lang="cs-CZ" sz="1400" dirty="0"/>
              <a:t>). In </a:t>
            </a:r>
            <a:r>
              <a:rPr lang="cs-CZ" sz="1400" i="1" dirty="0" err="1"/>
              <a:t>Wikipedia</a:t>
            </a:r>
            <a:r>
              <a:rPr lang="cs-CZ" sz="1400" i="1" dirty="0"/>
              <a:t> 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St. </a:t>
            </a:r>
            <a:r>
              <a:rPr lang="cs-CZ" sz="1400" dirty="0" err="1"/>
              <a:t>Petersburg</a:t>
            </a:r>
            <a:r>
              <a:rPr lang="cs-CZ" sz="1400" dirty="0"/>
              <a:t> (Florida) 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[cit. </a:t>
            </a:r>
            <a:r>
              <a:rPr lang="cs-CZ" sz="1400" dirty="0" smtClean="0"/>
              <a:t>2011-7-2]. </a:t>
            </a:r>
            <a:r>
              <a:rPr lang="cs-CZ" sz="1400" dirty="0"/>
              <a:t>Dostupné z WWW: &lt;http://cs.wikipedia.org/wiki/Soubor:Sn%C4%9B%C5%BEka_from_%C4%8Cern%C3%A1_hora_%28CZE%29.jpg, autor: David </a:t>
            </a:r>
            <a:r>
              <a:rPr lang="cs-CZ" sz="1400" dirty="0" err="1"/>
              <a:t>Paloch</a:t>
            </a:r>
            <a:r>
              <a:rPr lang="cs-CZ" sz="1400" dirty="0"/>
              <a:t> (</a:t>
            </a:r>
            <a:r>
              <a:rPr lang="cs-CZ" sz="1400" dirty="0" err="1"/>
              <a:t>Caroig</a:t>
            </a:r>
            <a:r>
              <a:rPr lang="cs-CZ" sz="1400" dirty="0" smtClean="0"/>
              <a:t>)&gt;.</a:t>
            </a:r>
          </a:p>
          <a:p>
            <a:r>
              <a:rPr lang="cs-CZ" sz="1400" dirty="0" err="1"/>
              <a:t>Soubor:Sniezne</a:t>
            </a:r>
            <a:r>
              <a:rPr lang="cs-CZ" sz="1400" dirty="0"/>
              <a:t> Kotly </a:t>
            </a:r>
            <a:r>
              <a:rPr lang="cs-CZ" sz="1400" dirty="0" err="1"/>
              <a:t>Old</a:t>
            </a:r>
            <a:r>
              <a:rPr lang="cs-CZ" sz="1400" dirty="0"/>
              <a:t> 04.jpg. In </a:t>
            </a:r>
            <a:r>
              <a:rPr lang="cs-CZ" sz="1400" i="1" dirty="0" err="1"/>
              <a:t>Wikipedia</a:t>
            </a:r>
            <a:r>
              <a:rPr lang="cs-CZ" sz="1400" i="1" dirty="0"/>
              <a:t> 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St. </a:t>
            </a:r>
            <a:r>
              <a:rPr lang="cs-CZ" sz="1400" dirty="0" err="1"/>
              <a:t>Petersburg</a:t>
            </a:r>
            <a:r>
              <a:rPr lang="cs-CZ" sz="1400" dirty="0"/>
              <a:t> (Florida) 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[cit. </a:t>
            </a:r>
            <a:r>
              <a:rPr lang="cs-CZ" sz="1400" dirty="0" smtClean="0"/>
              <a:t>2011-7-2]. </a:t>
            </a:r>
            <a:r>
              <a:rPr lang="cs-CZ" sz="1400" dirty="0"/>
              <a:t>Dostupné z WWW: &lt;http://cs.wikipedia.org/wiki/Soubor:Sniezne_Kotly_Old_04.jpg</a:t>
            </a:r>
            <a:r>
              <a:rPr lang="cs-CZ" sz="1400" dirty="0" smtClean="0"/>
              <a:t>&gt;.</a:t>
            </a:r>
          </a:p>
          <a:p>
            <a:r>
              <a:rPr lang="cs-CZ" sz="1400" dirty="0" err="1"/>
              <a:t>Soubor:Kost-letecky-pohled.jpg</a:t>
            </a:r>
            <a:r>
              <a:rPr lang="cs-CZ" sz="1400" dirty="0"/>
              <a:t>. In </a:t>
            </a:r>
            <a:r>
              <a:rPr lang="cs-CZ" sz="1400" i="1" dirty="0" err="1"/>
              <a:t>Wikipedia</a:t>
            </a:r>
            <a:r>
              <a:rPr lang="cs-CZ" sz="1400" i="1" dirty="0"/>
              <a:t> 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St. </a:t>
            </a:r>
            <a:r>
              <a:rPr lang="cs-CZ" sz="1400" dirty="0" err="1"/>
              <a:t>Petersburg</a:t>
            </a:r>
            <a:r>
              <a:rPr lang="cs-CZ" sz="1400" dirty="0"/>
              <a:t> (Florida) 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[cit. </a:t>
            </a:r>
            <a:r>
              <a:rPr lang="cs-CZ" sz="1400" dirty="0" smtClean="0"/>
              <a:t>2011-7-2]. </a:t>
            </a:r>
            <a:r>
              <a:rPr lang="cs-CZ" sz="1400" dirty="0"/>
              <a:t>Dostupné z WWW: &lt;http://cs.wikipedia.org/wiki/</a:t>
            </a:r>
            <a:r>
              <a:rPr lang="cs-CZ" sz="1400" dirty="0" err="1"/>
              <a:t>Soubor:Kost-letecky-pohled.jpg</a:t>
            </a:r>
            <a:r>
              <a:rPr lang="cs-CZ" sz="1400" dirty="0"/>
              <a:t>&gt;.</a:t>
            </a:r>
          </a:p>
        </p:txBody>
      </p:sp>
    </p:spTree>
    <p:extLst>
      <p:ext uri="{BB962C8B-B14F-4D97-AF65-F5344CB8AC3E}">
        <p14:creationId xmlns:p14="http://schemas.microsoft.com/office/powerpoint/2010/main" val="410077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545</TotalTime>
  <Words>277</Words>
  <Application>Microsoft Office PowerPoint</Application>
  <PresentationFormat>Předvádění na obrazovce (4:3)</PresentationFormat>
  <Paragraphs>91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KRÁLOVÉHRADECKÝ KRAJ</vt:lpstr>
      <vt:lpstr>KRÁLOVÉHRADECKÝ KRAJ</vt:lpstr>
      <vt:lpstr>SYMBOLY KRAJE</vt:lpstr>
      <vt:lpstr>POVRCH, VODSTVO</vt:lpstr>
      <vt:lpstr>Průmysl</vt:lpstr>
      <vt:lpstr>ZEMĚDĚLSTVÍ</vt:lpstr>
      <vt:lpstr>ZAJÍMAVOSTI KRAJE</vt:lpstr>
      <vt:lpstr>Národní kulturní památky a jiné zajímavosti</vt:lpstr>
      <vt:lpstr>Národní kulturní památky a jiné zajímavosti</vt:lpstr>
      <vt:lpstr>Použitá literatura,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Uzivatel</dc:creator>
  <cp:lastModifiedBy>Učitel</cp:lastModifiedBy>
  <cp:revision>32</cp:revision>
  <dcterms:created xsi:type="dcterms:W3CDTF">2011-12-09T17:34:54Z</dcterms:created>
  <dcterms:modified xsi:type="dcterms:W3CDTF">2012-03-27T18:17:46Z</dcterms:modified>
</cp:coreProperties>
</file>