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8382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8941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8718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498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5251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6942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6244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4243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8788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1661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2B5F9-8F61-468C-978A-3FAEBC266D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8465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22B5F9-8F61-468C-978A-3FAEBC266D5E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ADC3C-6926-4E9D-BA7B-E5861DE375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3266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59008398"/>
              </p:ext>
            </p:extLst>
          </p:nvPr>
        </p:nvGraphicFramePr>
        <p:xfrm>
          <a:off x="1431887" y="2204864"/>
          <a:ext cx="6208395" cy="19308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Ročník: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5.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Vzdělávací oblast: 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Vzdělávací obor: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Vlastivěda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Tematický okruh: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Místo, kde žijeme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Téma: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Pardubický kraj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22397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Jméno autora: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Dana Málková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Vytvořeno dne: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11. července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Metodický popis,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(anotace):</a:t>
                      </a:r>
                      <a:endParaRPr lang="cs-CZ" sz="1200" kern="5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</a:t>
                      </a:r>
                      <a:r>
                        <a:rPr lang="cs-CZ" sz="1400" kern="50" baseline="0" dirty="0" smtClean="0">
                          <a:effectLst/>
                        </a:rPr>
                        <a:t> výkladové hodiny Pardubický kraj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gradFill>
                      <a:gsLst>
                        <a:gs pos="0">
                          <a:schemeClr val="accent1">
                            <a:tint val="66000"/>
                            <a:satMod val="1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5402" y="429309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VY_32_INOVACE_06-34</a:t>
            </a:r>
            <a:endParaRPr lang="cs-CZ" sz="32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8585" y="522920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95536" y="476672"/>
            <a:ext cx="8064896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spc="50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PARDUBICKÝ</a:t>
            </a:r>
            <a:r>
              <a:rPr lang="cs-CZ" sz="6600" b="1" spc="50" dirty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6600" b="1" spc="50" dirty="0" smtClean="0">
                <a:ln w="11430"/>
                <a:solidFill>
                  <a:schemeClr val="tx1">
                    <a:lumMod val="75000"/>
                    <a:lumOff val="2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KRAJ</a:t>
            </a:r>
            <a:endParaRPr lang="cs-CZ" sz="6600" b="1" cap="none" spc="50" dirty="0">
              <a:ln w="11430"/>
              <a:solidFill>
                <a:schemeClr val="tx1">
                  <a:lumMod val="75000"/>
                  <a:lumOff val="2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811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5265" y="1628800"/>
            <a:ext cx="8240003" cy="4739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PARDUBICKÝ KRAJ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75445" y="5382336"/>
            <a:ext cx="5328592" cy="76944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ROZLOHA 4 519 Km</a:t>
            </a:r>
            <a:r>
              <a:rPr lang="cs-CZ" sz="4400" baseline="30000" dirty="0" smtClean="0"/>
              <a:t>2</a:t>
            </a:r>
            <a:endParaRPr lang="cs-CZ" sz="44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75445" y="3789040"/>
            <a:ext cx="5328592" cy="144655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POLOHA – SEVERO-VÝCHOD ČECH</a:t>
            </a:r>
            <a:endParaRPr lang="cs-CZ" sz="44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363083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PARDUBICKÝ KRAJ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6120680" cy="2908919"/>
          </a:xfrm>
        </p:spPr>
        <p:txBody>
          <a:bodyPr>
            <a:normAutofit/>
          </a:bodyPr>
          <a:lstStyle/>
          <a:p>
            <a:r>
              <a:rPr lang="cs-CZ" dirty="0" smtClean="0"/>
              <a:t>KRAJSKÉ MĚSTO – Pardubice</a:t>
            </a:r>
          </a:p>
          <a:p>
            <a:r>
              <a:rPr lang="cs-CZ" dirty="0" smtClean="0"/>
              <a:t>POČET OBYVATEL – 520 319</a:t>
            </a:r>
          </a:p>
          <a:p>
            <a:r>
              <a:rPr lang="cs-CZ" dirty="0" smtClean="0"/>
              <a:t>OKRESY:  </a:t>
            </a:r>
            <a:r>
              <a:rPr lang="cs-CZ" sz="4800" b="1" dirty="0" smtClean="0"/>
              <a:t>4 </a:t>
            </a:r>
            <a:endParaRPr lang="cs-CZ" b="1" dirty="0" smtClean="0"/>
          </a:p>
          <a:p>
            <a:r>
              <a:rPr lang="cs-CZ" dirty="0" smtClean="0"/>
              <a:t>POČET OBCÍ:</a:t>
            </a:r>
            <a:endParaRPr lang="cs-CZ" sz="4800" b="1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14900" y="2636912"/>
            <a:ext cx="4177106" cy="2062103"/>
          </a:xfrm>
          <a:prstGeom prst="rect">
            <a:avLst/>
          </a:prstGeom>
          <a:solidFill>
            <a:srgbClr val="92D050">
              <a:alpha val="77000"/>
            </a:srgb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Chrudim</a:t>
            </a:r>
          </a:p>
          <a:p>
            <a:r>
              <a:rPr lang="cs-CZ" sz="3200" b="1" dirty="0" smtClean="0"/>
              <a:t>Pardubice</a:t>
            </a:r>
          </a:p>
          <a:p>
            <a:r>
              <a:rPr lang="cs-CZ" sz="3200" b="1" dirty="0" smtClean="0"/>
              <a:t>Svitavy</a:t>
            </a:r>
          </a:p>
          <a:p>
            <a:r>
              <a:rPr lang="cs-CZ" sz="3200" b="1" dirty="0" smtClean="0"/>
              <a:t>Ústí nad Orlicí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0464" y="5191457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DALŠÍ VELKÁ MĚSTA: Vysoké Mýto, Česká Třebová, Moravská Třebová, Přelouč, Choceň, Žamberk, Letohrad, Polička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11129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8421"/>
            <a:ext cx="8229600" cy="1143000"/>
          </a:xfrm>
        </p:spPr>
        <p:txBody>
          <a:bodyPr/>
          <a:lstStyle/>
          <a:p>
            <a:r>
              <a:rPr lang="cs-CZ" dirty="0" smtClean="0"/>
              <a:t>SYMBOLY KRAJE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1449986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ZNAK KRAJE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43919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VLAJKA KRAJE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2132856"/>
            <a:ext cx="3739877" cy="45058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8482" y="2162652"/>
            <a:ext cx="6474296" cy="431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611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5265" y="1628800"/>
            <a:ext cx="8240003" cy="4739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POVRCH, VODSTVO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6051" y="4465388"/>
            <a:ext cx="5760641" cy="193899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Severo-východ – Orlické hory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Nejzápadnější svahy Hrubého Jeseníku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Od jiho-východu – Českomoravská vrchovina, Žďárské vrchy a Železné hory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Podél toku – Polabská nížina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Nejvyšší bod – Kralický sněžník 1423 m n.m.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394994" y="3259257"/>
            <a:ext cx="2380274" cy="310854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Labe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Morava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Svitava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Chrudimka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Tichá Orlice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Vodní nádrž Seč</a:t>
            </a:r>
          </a:p>
        </p:txBody>
      </p:sp>
    </p:spTree>
    <p:extLst>
      <p:ext uri="{BB962C8B-B14F-4D97-AF65-F5344CB8AC3E}">
        <p14:creationId xmlns:p14="http://schemas.microsoft.com/office/powerpoint/2010/main" xmlns="" val="300405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all" dirty="0" smtClean="0"/>
              <a:t>Průmysl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</a:t>
            </a:r>
            <a:r>
              <a:rPr lang="cs-CZ" dirty="0" smtClean="0"/>
              <a:t>trojírenský </a:t>
            </a:r>
            <a:r>
              <a:rPr lang="cs-CZ" dirty="0" smtClean="0"/>
              <a:t>průmysl – nejdůležitější průmysl v kraji</a:t>
            </a:r>
          </a:p>
          <a:p>
            <a:r>
              <a:rPr lang="cs-CZ" dirty="0" smtClean="0"/>
              <a:t>o</a:t>
            </a:r>
            <a:r>
              <a:rPr lang="cs-CZ" dirty="0" smtClean="0"/>
              <a:t>děvní</a:t>
            </a:r>
            <a:r>
              <a:rPr lang="cs-CZ" dirty="0" smtClean="0"/>
              <a:t>, kožedělný, textilní průmysl</a:t>
            </a:r>
          </a:p>
          <a:p>
            <a:r>
              <a:rPr lang="cs-CZ" dirty="0" smtClean="0"/>
              <a:t>c</a:t>
            </a:r>
            <a:r>
              <a:rPr lang="cs-CZ" dirty="0" smtClean="0"/>
              <a:t>hemický </a:t>
            </a:r>
            <a:r>
              <a:rPr lang="cs-CZ" dirty="0" smtClean="0"/>
              <a:t>průmysl</a:t>
            </a:r>
          </a:p>
          <a:p>
            <a:r>
              <a:rPr lang="cs-CZ" dirty="0" smtClean="0"/>
              <a:t>e</a:t>
            </a:r>
            <a:r>
              <a:rPr lang="cs-CZ" dirty="0" smtClean="0"/>
              <a:t>lektrotechnický </a:t>
            </a:r>
            <a:r>
              <a:rPr lang="cs-CZ" dirty="0" smtClean="0"/>
              <a:t>průmysl</a:t>
            </a:r>
          </a:p>
          <a:p>
            <a:r>
              <a:rPr lang="cs-CZ" dirty="0" smtClean="0"/>
              <a:t>p</a:t>
            </a:r>
            <a:r>
              <a:rPr lang="cs-CZ" dirty="0" smtClean="0"/>
              <a:t>otravinářský </a:t>
            </a:r>
            <a:r>
              <a:rPr lang="cs-CZ" dirty="0" smtClean="0"/>
              <a:t>průmysl – v oblasti Polabské nížiny</a:t>
            </a:r>
          </a:p>
          <a:p>
            <a:r>
              <a:rPr lang="cs-CZ" dirty="0" smtClean="0"/>
              <a:t>t</a:t>
            </a:r>
            <a:r>
              <a:rPr lang="cs-CZ" dirty="0" smtClean="0"/>
              <a:t>epelné </a:t>
            </a:r>
            <a:r>
              <a:rPr lang="cs-CZ" dirty="0" smtClean="0"/>
              <a:t>elektrárny – Chvaletice, Opatovice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3021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Polabská nížina: přízniví podnebí a půdní podmínky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p</a:t>
            </a:r>
            <a:r>
              <a:rPr lang="cs-CZ" dirty="0" smtClean="0"/>
              <a:t>šenice</a:t>
            </a:r>
            <a:r>
              <a:rPr lang="cs-CZ" dirty="0" smtClean="0"/>
              <a:t>, kukuřice, řepka olejka, 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m</a:t>
            </a:r>
            <a:r>
              <a:rPr lang="cs-CZ" dirty="0" smtClean="0"/>
              <a:t>éně </a:t>
            </a:r>
            <a:r>
              <a:rPr lang="cs-CZ" dirty="0" smtClean="0"/>
              <a:t>náročné plodiny – oves, brambory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35223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00808"/>
          </a:xfrm>
        </p:spPr>
        <p:txBody>
          <a:bodyPr/>
          <a:lstStyle/>
          <a:p>
            <a:r>
              <a:rPr lang="cs-CZ" dirty="0" smtClean="0"/>
              <a:t>s</a:t>
            </a:r>
            <a:r>
              <a:rPr lang="cs-CZ" dirty="0" smtClean="0"/>
              <a:t>ídlo </a:t>
            </a:r>
            <a:r>
              <a:rPr lang="cs-CZ" dirty="0" smtClean="0"/>
              <a:t>krajského úřadu – Pardubice</a:t>
            </a:r>
          </a:p>
          <a:p>
            <a:r>
              <a:rPr lang="cs-CZ" dirty="0" smtClean="0"/>
              <a:t>h</a:t>
            </a:r>
            <a:r>
              <a:rPr lang="cs-CZ" dirty="0" smtClean="0"/>
              <a:t>ejtman </a:t>
            </a:r>
            <a:r>
              <a:rPr lang="cs-CZ" dirty="0" smtClean="0"/>
              <a:t>Pardubického kraje je:</a:t>
            </a:r>
          </a:p>
          <a:p>
            <a:r>
              <a:rPr lang="cs-CZ" dirty="0" smtClean="0"/>
              <a:t>Mgr. Radko Martínek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4135593"/>
            <a:ext cx="8229600" cy="190080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Chráněné krajinné oblasti zasahující do KHK:</a:t>
            </a:r>
          </a:p>
          <a:p>
            <a:pPr marL="0" indent="0" algn="ctr">
              <a:buNone/>
            </a:pPr>
            <a:endParaRPr lang="cs-CZ" dirty="0" smtClean="0"/>
          </a:p>
          <a:p>
            <a:r>
              <a:rPr lang="cs-CZ" dirty="0" smtClean="0"/>
              <a:t>CHKO Železné hory, CHKO Ždárské vrchy, CHKO Orlické hory</a:t>
            </a:r>
          </a:p>
        </p:txBody>
      </p:sp>
    </p:spTree>
    <p:extLst>
      <p:ext uri="{BB962C8B-B14F-4D97-AF65-F5344CB8AC3E}">
        <p14:creationId xmlns:p14="http://schemas.microsoft.com/office/powerpoint/2010/main" xmlns="" val="3633035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Národní kulturní památky a jiné zajímavosti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2276872"/>
            <a:ext cx="5904656" cy="4031873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Zámek Litomyšl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Muzeum Bedřicha Smetany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Muzeum loutek – Chrudim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Zřícenina hradu – Kunětická hora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Skanzen Vysočina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Holice – Africké muzeum E. Holuba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Morový sloup - Chrudim</a:t>
            </a:r>
          </a:p>
        </p:txBody>
      </p:sp>
    </p:spTree>
    <p:extLst>
      <p:ext uri="{BB962C8B-B14F-4D97-AF65-F5344CB8AC3E}">
        <p14:creationId xmlns:p14="http://schemas.microsoft.com/office/powerpoint/2010/main" xmlns="" val="203197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Národní kulturní památky a jiné zajímavosti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6316" y="1484784"/>
            <a:ext cx="7020272" cy="526520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6316" y="1480546"/>
            <a:ext cx="7075128" cy="526944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9832" y="1487578"/>
            <a:ext cx="3502752" cy="523229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6316" y="1484784"/>
            <a:ext cx="7020272" cy="5211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55608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6848" cy="56207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Použitá literatura, 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Autofit/>
          </a:bodyPr>
          <a:lstStyle/>
          <a:p>
            <a:r>
              <a:rPr lang="cs-CZ" sz="1800" dirty="0"/>
              <a:t>Soubor:2004 Pardubicky kraj.PNG.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 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[cit. </a:t>
            </a:r>
            <a:r>
              <a:rPr lang="cs-CZ" sz="1800" dirty="0" smtClean="0"/>
              <a:t>2011-7-11]. </a:t>
            </a:r>
            <a:r>
              <a:rPr lang="cs-CZ" sz="1800" dirty="0"/>
              <a:t>Dostupné z WWW: &lt;http://cs.wikipedia.org/wiki/Soubor:2004_Pardubicky_kraj.PNG</a:t>
            </a:r>
            <a:r>
              <a:rPr lang="cs-CZ" sz="1800" dirty="0" smtClean="0"/>
              <a:t>&gt;.</a:t>
            </a:r>
          </a:p>
          <a:p>
            <a:r>
              <a:rPr lang="cs-CZ" sz="1800" dirty="0" err="1"/>
              <a:t>Soubor:Flag</a:t>
            </a:r>
            <a:r>
              <a:rPr lang="cs-CZ" sz="1800" dirty="0"/>
              <a:t> </a:t>
            </a:r>
            <a:r>
              <a:rPr lang="cs-CZ" sz="1800" dirty="0" err="1"/>
              <a:t>of</a:t>
            </a:r>
            <a:r>
              <a:rPr lang="cs-CZ" sz="1800" dirty="0"/>
              <a:t> Pardubice </a:t>
            </a:r>
            <a:r>
              <a:rPr lang="cs-CZ" sz="1800" dirty="0" err="1"/>
              <a:t>Region.svg</a:t>
            </a:r>
            <a:r>
              <a:rPr lang="cs-CZ" sz="1800" dirty="0"/>
              <a:t>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 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[cit. </a:t>
            </a:r>
            <a:r>
              <a:rPr lang="cs-CZ" sz="1800" dirty="0" smtClean="0"/>
              <a:t>2011-7-11]. </a:t>
            </a:r>
            <a:r>
              <a:rPr lang="cs-CZ" sz="1800" dirty="0"/>
              <a:t>Dostupné z WWW: &lt;http://cs.wikipedia.org/wiki/</a:t>
            </a:r>
            <a:r>
              <a:rPr lang="cs-CZ" sz="1800" dirty="0" err="1"/>
              <a:t>Soubor:Flag_of_Pardubice_Region.svg</a:t>
            </a:r>
            <a:r>
              <a:rPr lang="cs-CZ" sz="1800" dirty="0" smtClean="0"/>
              <a:t>&gt;.</a:t>
            </a:r>
          </a:p>
          <a:p>
            <a:r>
              <a:rPr lang="cs-CZ" sz="1800" dirty="0"/>
              <a:t>Soubor:Litomysl3.jpg.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 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[cit. </a:t>
            </a:r>
            <a:r>
              <a:rPr lang="cs-CZ" sz="1800" dirty="0" smtClean="0"/>
              <a:t>2011-7-11]. </a:t>
            </a:r>
            <a:r>
              <a:rPr lang="cs-CZ" sz="1800" dirty="0"/>
              <a:t>Dostupné z WWW: &lt;http://cs.wikipedia.org/wiki/Soubor:Litomysl3.jpg</a:t>
            </a:r>
            <a:r>
              <a:rPr lang="cs-CZ" sz="1800" dirty="0" smtClean="0"/>
              <a:t>&gt;.</a:t>
            </a:r>
          </a:p>
          <a:p>
            <a:r>
              <a:rPr lang="cs-CZ" sz="1800" dirty="0" err="1"/>
              <a:t>Soubor:Pardubice</a:t>
            </a:r>
            <a:r>
              <a:rPr lang="cs-CZ" sz="1800" dirty="0"/>
              <a:t> zamek.png.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 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[cit. </a:t>
            </a:r>
            <a:r>
              <a:rPr lang="cs-CZ" sz="1800" dirty="0" smtClean="0"/>
              <a:t>2011-7-11]. </a:t>
            </a:r>
            <a:r>
              <a:rPr lang="cs-CZ" sz="1800" dirty="0"/>
              <a:t>Dostupné z WWW: &lt;http://cs.wikipedia.org/wiki/</a:t>
            </a:r>
            <a:r>
              <a:rPr lang="cs-CZ" sz="1800" dirty="0" err="1"/>
              <a:t>Soubor:Pardubice_zamek.png</a:t>
            </a:r>
            <a:r>
              <a:rPr lang="cs-CZ" sz="1800" dirty="0" smtClean="0"/>
              <a:t>&gt;.</a:t>
            </a:r>
          </a:p>
          <a:p>
            <a:r>
              <a:rPr lang="cs-CZ" sz="1800" dirty="0" err="1"/>
              <a:t>Soubor:LanskrounZamek.jpg</a:t>
            </a:r>
            <a:r>
              <a:rPr lang="cs-CZ" sz="1800" dirty="0"/>
              <a:t>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 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[cit. </a:t>
            </a:r>
            <a:r>
              <a:rPr lang="cs-CZ" sz="1800" dirty="0" smtClean="0"/>
              <a:t>2011-7-11]. </a:t>
            </a:r>
            <a:r>
              <a:rPr lang="cs-CZ" sz="1800" dirty="0"/>
              <a:t>Dostupné z WWW: &lt;http://cs.wikipedia.org/wiki/</a:t>
            </a:r>
            <a:r>
              <a:rPr lang="cs-CZ" sz="1800" dirty="0" err="1"/>
              <a:t>Soubor:LanskrounZamek.jpg</a:t>
            </a:r>
            <a:r>
              <a:rPr lang="cs-CZ" sz="1800" dirty="0" smtClean="0"/>
              <a:t>&gt;.</a:t>
            </a:r>
          </a:p>
          <a:p>
            <a:r>
              <a:rPr lang="cs-CZ" sz="1800" dirty="0" err="1"/>
              <a:t>Soubor:De</a:t>
            </a:r>
            <a:r>
              <a:rPr lang="cs-CZ" sz="1800" dirty="0"/>
              <a:t>- </a:t>
            </a:r>
            <a:r>
              <a:rPr lang="cs-CZ" sz="1800" dirty="0" err="1"/>
              <a:t>Policka</a:t>
            </a:r>
            <a:r>
              <a:rPr lang="cs-CZ" sz="1800" dirty="0"/>
              <a:t>, Mariens%C3%A4ule.jpg. In </a:t>
            </a:r>
            <a:r>
              <a:rPr lang="cs-CZ" sz="1800" i="1" dirty="0" err="1"/>
              <a:t>Wikipedia</a:t>
            </a:r>
            <a:r>
              <a:rPr lang="cs-CZ" sz="1800" i="1" dirty="0"/>
              <a:t> 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St. </a:t>
            </a:r>
            <a:r>
              <a:rPr lang="cs-CZ" sz="1800" dirty="0" err="1"/>
              <a:t>Petersburg</a:t>
            </a:r>
            <a:r>
              <a:rPr lang="cs-CZ" sz="1800" dirty="0"/>
              <a:t> (Florida) : </a:t>
            </a:r>
            <a:r>
              <a:rPr lang="cs-CZ" sz="1800" dirty="0" err="1"/>
              <a:t>Wikipedia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[cit. </a:t>
            </a:r>
            <a:r>
              <a:rPr lang="cs-CZ" sz="1800" dirty="0" smtClean="0"/>
              <a:t>2011-7-11]. </a:t>
            </a:r>
            <a:r>
              <a:rPr lang="cs-CZ" sz="1800" dirty="0"/>
              <a:t>Dostupné z WWW: &lt;http://cs.wikipedia.org/wiki/Soubor:De-_Policka,_Mariens%C3%A4ule.jpg&gt;.</a:t>
            </a:r>
          </a:p>
        </p:txBody>
      </p:sp>
    </p:spTree>
    <p:extLst>
      <p:ext uri="{BB962C8B-B14F-4D97-AF65-F5344CB8AC3E}">
        <p14:creationId xmlns:p14="http://schemas.microsoft.com/office/powerpoint/2010/main" xmlns="" val="41007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599</TotalTime>
  <Words>285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PARDUBICKÝ KRAJ</vt:lpstr>
      <vt:lpstr>PARDUBICKÝ KRAJ</vt:lpstr>
      <vt:lpstr>SYMBOLY KRAJE</vt:lpstr>
      <vt:lpstr>POVRCH, VODSTVO</vt:lpstr>
      <vt:lpstr>Průmysl</vt:lpstr>
      <vt:lpstr>ZEMĚDĚLSTVÍ</vt:lpstr>
      <vt:lpstr>ZAJÍMAVOSTI KRAJE</vt:lpstr>
      <vt:lpstr>Národní kulturní památky a jiné zajímavosti</vt:lpstr>
      <vt:lpstr>Národní kulturní památky a jiné zajímavosti</vt:lpstr>
      <vt:lpstr>Použitá literatura,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expert</cp:lastModifiedBy>
  <cp:revision>37</cp:revision>
  <dcterms:created xsi:type="dcterms:W3CDTF">2011-12-09T17:34:54Z</dcterms:created>
  <dcterms:modified xsi:type="dcterms:W3CDTF">2012-03-28T08:13:16Z</dcterms:modified>
</cp:coreProperties>
</file>