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8382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8941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871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498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525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694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624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4243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8788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1661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846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2B5F9-8F61-468C-978A-3FAEBC266D5E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3266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82735021"/>
              </p:ext>
            </p:extLst>
          </p:nvPr>
        </p:nvGraphicFramePr>
        <p:xfrm>
          <a:off x="1431887" y="2204864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Ročník: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5.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oblast: 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obor: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Tematický okruh: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Místo,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Téma: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Kraj Vysočina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Jméno autora: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Vytvořeno dne: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června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Metodický popis,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(anotace):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Kraj Vysočina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VY_32_INOVACE_06-35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95536" y="476672"/>
            <a:ext cx="8064896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KRAJ VYSOČINA</a:t>
            </a:r>
            <a:endParaRPr lang="cs-CZ" sz="6600" b="1" cap="none" spc="50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811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7546" y="1628800"/>
            <a:ext cx="7864390" cy="452297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75445" y="5661248"/>
            <a:ext cx="5328592" cy="769441"/>
          </a:xfrm>
          <a:prstGeom prst="rect">
            <a:avLst/>
          </a:prstGeom>
          <a:solidFill>
            <a:srgbClr val="FFC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ROZLOHA 6 795 </a:t>
            </a:r>
            <a:r>
              <a:rPr lang="cs-CZ" sz="4400" dirty="0" smtClean="0"/>
              <a:t>km</a:t>
            </a:r>
            <a:r>
              <a:rPr lang="cs-CZ" sz="4400" baseline="30000" dirty="0" smtClean="0"/>
              <a:t>2</a:t>
            </a:r>
            <a:endParaRPr lang="cs-CZ" sz="4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445" y="1340768"/>
            <a:ext cx="5328592" cy="2123658"/>
          </a:xfrm>
          <a:prstGeom prst="rect">
            <a:avLst/>
          </a:prstGeom>
          <a:solidFill>
            <a:srgbClr val="FFC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POLOHA – JIHOVÝCHOD ČECH </a:t>
            </a:r>
            <a:r>
              <a:rPr lang="cs-CZ" sz="4400" dirty="0" smtClean="0"/>
              <a:t>              a </a:t>
            </a:r>
            <a:r>
              <a:rPr lang="cs-CZ" sz="4400" dirty="0" smtClean="0"/>
              <a:t>JIHOZÁPAD MORAVY</a:t>
            </a:r>
            <a:endParaRPr lang="cs-CZ" sz="44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363083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6120680" cy="2908919"/>
          </a:xfrm>
        </p:spPr>
        <p:txBody>
          <a:bodyPr>
            <a:normAutofit/>
          </a:bodyPr>
          <a:lstStyle/>
          <a:p>
            <a:r>
              <a:rPr lang="cs-CZ" dirty="0" smtClean="0"/>
              <a:t>KRAJSKÉ MĚSTO – JIHLAVA</a:t>
            </a:r>
          </a:p>
          <a:p>
            <a:r>
              <a:rPr lang="cs-CZ" dirty="0" smtClean="0"/>
              <a:t>POČET OBYVATEL – 515 864</a:t>
            </a:r>
          </a:p>
          <a:p>
            <a:r>
              <a:rPr lang="cs-CZ" dirty="0" smtClean="0"/>
              <a:t>OKRESY:  </a:t>
            </a:r>
            <a:r>
              <a:rPr lang="cs-CZ" sz="4800" b="1" dirty="0" smtClean="0"/>
              <a:t>5 </a:t>
            </a:r>
            <a:endParaRPr lang="cs-CZ" b="1" dirty="0" smtClean="0"/>
          </a:p>
          <a:p>
            <a:r>
              <a:rPr lang="cs-CZ" dirty="0" smtClean="0"/>
              <a:t>POČET OBCÍ:</a:t>
            </a:r>
            <a:endParaRPr lang="cs-CZ" sz="4800" b="1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14900" y="2636912"/>
            <a:ext cx="4177106" cy="2554545"/>
          </a:xfrm>
          <a:prstGeom prst="rect">
            <a:avLst/>
          </a:prstGeom>
          <a:solidFill>
            <a:srgbClr val="FFC000">
              <a:alpha val="77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Jihlava</a:t>
            </a:r>
          </a:p>
          <a:p>
            <a:r>
              <a:rPr lang="cs-CZ" sz="3200" b="1" dirty="0" smtClean="0"/>
              <a:t>Žďár nad Sázavou</a:t>
            </a:r>
          </a:p>
          <a:p>
            <a:r>
              <a:rPr lang="cs-CZ" sz="3200" b="1" dirty="0" smtClean="0"/>
              <a:t>Havlíčkův Brod</a:t>
            </a:r>
          </a:p>
          <a:p>
            <a:r>
              <a:rPr lang="cs-CZ" sz="3200" b="1" dirty="0" smtClean="0"/>
              <a:t>Pelhřimov</a:t>
            </a:r>
          </a:p>
          <a:p>
            <a:r>
              <a:rPr lang="cs-CZ" sz="3200" b="1" dirty="0" smtClean="0"/>
              <a:t>Třebíč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0464" y="5191457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DALŠÍ VELKÁ MĚSTA: </a:t>
            </a:r>
          </a:p>
          <a:p>
            <a:r>
              <a:rPr lang="cs-CZ" sz="3200" dirty="0" smtClean="0"/>
              <a:t>Nové Město na Moravě, Telč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112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421"/>
            <a:ext cx="8229600" cy="1143000"/>
          </a:xfrm>
        </p:spPr>
        <p:txBody>
          <a:bodyPr/>
          <a:lstStyle/>
          <a:p>
            <a:r>
              <a:rPr lang="cs-CZ" dirty="0" smtClean="0"/>
              <a:t>SYMBOLY KRAJE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144998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ZNAK KRAJE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43919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VLAJKA KRAJE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2204864"/>
            <a:ext cx="3256589" cy="393285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25494" y="2110493"/>
            <a:ext cx="6398833" cy="4121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611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7546" y="1628800"/>
            <a:ext cx="7864390" cy="452297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POVRCH, VODSTVO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7546" y="1320265"/>
            <a:ext cx="5760641" cy="1631216"/>
          </a:xfrm>
          <a:prstGeom prst="rect">
            <a:avLst/>
          </a:prstGeom>
          <a:solidFill>
            <a:srgbClr val="FFC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Po celém území – Českomoravská vrchovina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NA SEVERU – Žďárské vrchy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Nejvyšší část kraje – Jihlavské vrchy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Prochází hlavní evropské rozvodí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Část do Severního moře, část do Černého moře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368187" y="1320265"/>
            <a:ext cx="2380274" cy="3970318"/>
          </a:xfrm>
          <a:prstGeom prst="rect">
            <a:avLst/>
          </a:prstGeom>
          <a:solidFill>
            <a:srgbClr val="FFC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Sázava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Želivka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Nežárka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Svratka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Oslava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Jihlava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Jevišovka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Moravská Dyje</a:t>
            </a:r>
          </a:p>
        </p:txBody>
      </p:sp>
    </p:spTree>
    <p:extLst>
      <p:ext uri="{BB962C8B-B14F-4D97-AF65-F5344CB8AC3E}">
        <p14:creationId xmlns:p14="http://schemas.microsoft.com/office/powerpoint/2010/main" xmlns="" val="300405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/>
              <a:t>Průmysl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Kraj vyniká těžbou kamene – ŽULA</a:t>
            </a:r>
          </a:p>
          <a:p>
            <a:r>
              <a:rPr lang="cs-CZ" dirty="0" smtClean="0"/>
              <a:t>Potravinářský průmysl – pěstování brambor</a:t>
            </a:r>
          </a:p>
          <a:p>
            <a:pPr marL="0" indent="0">
              <a:buNone/>
            </a:pPr>
            <a:r>
              <a:rPr lang="cs-CZ" dirty="0" smtClean="0"/>
              <a:t>    (</a:t>
            </a:r>
            <a:r>
              <a:rPr lang="cs-CZ" dirty="0" smtClean="0"/>
              <a:t>Havlíčkův Brod)</a:t>
            </a:r>
          </a:p>
          <a:p>
            <a:r>
              <a:rPr lang="cs-CZ" dirty="0" smtClean="0"/>
              <a:t>Jaderná elektrárna – DUKOVANY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Strojírenský průmysl</a:t>
            </a:r>
          </a:p>
          <a:p>
            <a:pPr marL="0" indent="0">
              <a:buNone/>
            </a:pPr>
            <a:r>
              <a:rPr lang="cs-CZ" dirty="0" smtClean="0"/>
              <a:t>    Žďár </a:t>
            </a:r>
            <a:r>
              <a:rPr lang="cs-CZ" dirty="0" smtClean="0"/>
              <a:t>nad Sázavou – závod ŽĎAS</a:t>
            </a:r>
          </a:p>
          <a:p>
            <a:pPr marL="0" indent="0">
              <a:buNone/>
            </a:pPr>
            <a:r>
              <a:rPr lang="cs-CZ" dirty="0" smtClean="0"/>
              <a:t>    Jihlava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3021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Méně úrodná půda, chladné podnebí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Nenáročné plodiny – brambory a len</a:t>
            </a:r>
          </a:p>
          <a:p>
            <a:pPr algn="just"/>
            <a:r>
              <a:rPr lang="cs-CZ" dirty="0" smtClean="0"/>
              <a:t>Havlíčkův Brod 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Na této půdě se také dobře pěstuje: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OVES a ŽITO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35223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r>
              <a:rPr lang="cs-CZ" dirty="0" smtClean="0"/>
              <a:t>Sídlo krajského úřadu – JIHLAVA</a:t>
            </a:r>
          </a:p>
          <a:p>
            <a:r>
              <a:rPr lang="cs-CZ" dirty="0" smtClean="0"/>
              <a:t>Hejtman Kraje Vysočina je:</a:t>
            </a:r>
          </a:p>
          <a:p>
            <a:r>
              <a:rPr lang="cs-CZ" dirty="0" smtClean="0"/>
              <a:t>MUDr. Jiří Běhounek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135593"/>
            <a:ext cx="8229600" cy="19008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Chráněné krajinné oblasti zasahující do KVY:</a:t>
            </a:r>
          </a:p>
          <a:p>
            <a:pPr marL="0" indent="0">
              <a:buNone/>
            </a:pPr>
            <a:r>
              <a:rPr lang="cs-CZ" dirty="0" smtClean="0"/>
              <a:t>   CHKO </a:t>
            </a:r>
            <a:r>
              <a:rPr lang="cs-CZ" dirty="0" smtClean="0"/>
              <a:t>Žďárské vrchy, CHKO Železné hory</a:t>
            </a:r>
          </a:p>
          <a:p>
            <a:r>
              <a:rPr lang="cs-CZ" dirty="0" smtClean="0"/>
              <a:t>Vodní nádrž Želivka – 1602 ha, V = 309 </a:t>
            </a:r>
            <a:r>
              <a:rPr lang="cs-CZ" dirty="0" smtClean="0"/>
              <a:t>mil. </a:t>
            </a:r>
            <a:r>
              <a:rPr lang="cs-CZ" dirty="0" smtClean="0"/>
              <a:t>m</a:t>
            </a:r>
            <a:r>
              <a:rPr lang="cs-CZ" baseline="30000" dirty="0" smtClean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xmlns="" val="363303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Národní kulturní památky a jiné zajímavosti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1" y="1628800"/>
            <a:ext cx="6586257" cy="507831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Světové kulturní dědictví UNESCO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Centrum Telče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Kostel na Zelené hoře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Židovská čtvrť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Bazilika sv. Prokopa v Třebíči</a:t>
            </a:r>
          </a:p>
        </p:txBody>
      </p:sp>
    </p:spTree>
    <p:extLst>
      <p:ext uri="{BB962C8B-B14F-4D97-AF65-F5344CB8AC3E}">
        <p14:creationId xmlns:p14="http://schemas.microsoft.com/office/powerpoint/2010/main" xmlns="" val="203197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Národní kulturní památky a jiné zajímavosti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3054" y="1597378"/>
            <a:ext cx="7471506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560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56207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Použitá literatura,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Autofit/>
          </a:bodyPr>
          <a:lstStyle/>
          <a:p>
            <a:r>
              <a:rPr lang="cs-CZ" sz="1800" dirty="0"/>
              <a:t>Soubor:2004 Kraj Vysocina.PNG.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 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[cit. </a:t>
            </a:r>
            <a:r>
              <a:rPr lang="cs-CZ" sz="1800" dirty="0" smtClean="0"/>
              <a:t>2011-6-20]. </a:t>
            </a:r>
            <a:r>
              <a:rPr lang="cs-CZ" sz="1800" dirty="0"/>
              <a:t>Dostupné z WWW: &lt;http://cs.wikipedia.org/wiki/Soubor:2004_Kraj_Vysocina.PNG</a:t>
            </a:r>
            <a:r>
              <a:rPr lang="cs-CZ" sz="1800" dirty="0" smtClean="0"/>
              <a:t>&gt;.</a:t>
            </a:r>
          </a:p>
          <a:p>
            <a:r>
              <a:rPr lang="cs-CZ" sz="1800" dirty="0" err="1"/>
              <a:t>Soubor:Vysocina</a:t>
            </a:r>
            <a:r>
              <a:rPr lang="cs-CZ" sz="1800" dirty="0"/>
              <a:t> Region </a:t>
            </a:r>
            <a:r>
              <a:rPr lang="cs-CZ" sz="1800" dirty="0" err="1"/>
              <a:t>CoA</a:t>
            </a:r>
            <a:r>
              <a:rPr lang="cs-CZ" sz="1800" dirty="0"/>
              <a:t> </a:t>
            </a:r>
            <a:r>
              <a:rPr lang="cs-CZ" sz="1800" dirty="0" err="1"/>
              <a:t>CZ.svg</a:t>
            </a:r>
            <a:r>
              <a:rPr lang="cs-CZ" sz="1800" dirty="0"/>
              <a:t>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 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[cit. </a:t>
            </a:r>
            <a:r>
              <a:rPr lang="cs-CZ" sz="1800" dirty="0" smtClean="0"/>
              <a:t>2011-6-20]. </a:t>
            </a:r>
            <a:r>
              <a:rPr lang="cs-CZ" sz="1800" dirty="0"/>
              <a:t>Dostupné z WWW: &lt;http://cs.wikipedia.org/wiki/</a:t>
            </a:r>
            <a:r>
              <a:rPr lang="cs-CZ" sz="1800" dirty="0" err="1"/>
              <a:t>Soubor:Vysocina_Region_CoA_CZ.svg</a:t>
            </a:r>
            <a:r>
              <a:rPr lang="cs-CZ" sz="1800" dirty="0" smtClean="0"/>
              <a:t>&gt;.</a:t>
            </a:r>
          </a:p>
          <a:p>
            <a:r>
              <a:rPr lang="cs-CZ" sz="1800" dirty="0" err="1"/>
              <a:t>Soubor:Flag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Vysocina</a:t>
            </a:r>
            <a:r>
              <a:rPr lang="cs-CZ" sz="1800" dirty="0"/>
              <a:t> </a:t>
            </a:r>
            <a:r>
              <a:rPr lang="cs-CZ" sz="1800" dirty="0" err="1"/>
              <a:t>Region.svg</a:t>
            </a:r>
            <a:r>
              <a:rPr lang="cs-CZ" sz="1800" dirty="0"/>
              <a:t>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 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[cit. </a:t>
            </a:r>
            <a:r>
              <a:rPr lang="cs-CZ" sz="1800" dirty="0" smtClean="0"/>
              <a:t>2011-6-20]. </a:t>
            </a:r>
            <a:r>
              <a:rPr lang="cs-CZ" sz="1800" dirty="0"/>
              <a:t>Dostupné z WWW: &lt;http://cs.wikipedia.org/wiki/</a:t>
            </a:r>
            <a:r>
              <a:rPr lang="cs-CZ" sz="1800" dirty="0" err="1"/>
              <a:t>Soubor:Flag_of_Vysocina_Region.svg</a:t>
            </a:r>
            <a:r>
              <a:rPr lang="cs-CZ" sz="1800" dirty="0" smtClean="0"/>
              <a:t>&gt;.</a:t>
            </a:r>
          </a:p>
          <a:p>
            <a:r>
              <a:rPr lang="cs-CZ" sz="1800" dirty="0"/>
              <a:t>Soubor:Tel%C4%8D.jpg.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 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[cit. </a:t>
            </a:r>
            <a:r>
              <a:rPr lang="cs-CZ" sz="1800" dirty="0" smtClean="0"/>
              <a:t>2011-6-20]. </a:t>
            </a:r>
            <a:r>
              <a:rPr lang="cs-CZ" sz="1800" dirty="0"/>
              <a:t>Dostupné z WWW: &lt;http://cs.wikipedia.org/wiki/Soubor:Tel%C4%8D.jpg&gt;.</a:t>
            </a:r>
          </a:p>
        </p:txBody>
      </p:sp>
    </p:spTree>
    <p:extLst>
      <p:ext uri="{BB962C8B-B14F-4D97-AF65-F5344CB8AC3E}">
        <p14:creationId xmlns:p14="http://schemas.microsoft.com/office/powerpoint/2010/main" xmlns="" val="4100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724</TotalTime>
  <Words>277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KRAJ VYSOČINA</vt:lpstr>
      <vt:lpstr>KRAJ VYSOČINA</vt:lpstr>
      <vt:lpstr>SYMBOLY KRAJE</vt:lpstr>
      <vt:lpstr>POVRCH, VODSTVO</vt:lpstr>
      <vt:lpstr>Průmysl</vt:lpstr>
      <vt:lpstr>ZEMĚDĚLSTVÍ</vt:lpstr>
      <vt:lpstr>ZAJÍMAVOSTI KRAJE</vt:lpstr>
      <vt:lpstr>Národní kulturní památky a jiné zajímavosti</vt:lpstr>
      <vt:lpstr>Národní kulturní památky a jiné zajímavosti</vt:lpstr>
      <vt:lpstr>Použitá literatura,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Dum</cp:lastModifiedBy>
  <cp:revision>51</cp:revision>
  <dcterms:created xsi:type="dcterms:W3CDTF">2011-12-09T17:34:54Z</dcterms:created>
  <dcterms:modified xsi:type="dcterms:W3CDTF">2012-03-27T18:36:53Z</dcterms:modified>
</cp:coreProperties>
</file>