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4" r:id="rId3"/>
    <p:sldId id="272" r:id="rId4"/>
    <p:sldId id="266" r:id="rId5"/>
    <p:sldId id="257" r:id="rId6"/>
    <p:sldId id="269" r:id="rId7"/>
    <p:sldId id="268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DE9A2A1-C6D9-4BE1-978C-5E5FDB85371B}">
          <p14:sldIdLst>
            <p14:sldId id="256"/>
          </p14:sldIdLst>
        </p14:section>
        <p14:section name="Oddíl bez názvu" id="{C875A50D-37DD-4F9F-B5D8-88BA9071D2B7}">
          <p14:sldIdLst>
            <p14:sldId id="274"/>
            <p14:sldId id="272"/>
            <p14:sldId id="266"/>
            <p14:sldId id="257"/>
            <p14:sldId id="269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68" autoAdjust="0"/>
    <p:restoredTop sz="94660"/>
  </p:normalViewPr>
  <p:slideViewPr>
    <p:cSldViewPr>
      <p:cViewPr>
        <p:scale>
          <a:sx n="119" d="100"/>
          <a:sy n="119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93486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publicistický styl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Rozborová část, úvodník, fejeton, titulky,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článek zpravodajský, analytický, beletristický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noviny, časopisy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samostatná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práce – využití tisku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Mechanik seřizovač,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Publicistický styl – práce s </a:t>
            </a:r>
            <a:r>
              <a:rPr lang="cs-CZ" sz="2800" b="1" dirty="0" smtClean="0"/>
              <a:t>tiskem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VY_32_INOVACE_34_692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2267744" y="1196752"/>
            <a:ext cx="49685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Práce s tiskem 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683568" y="2060848"/>
            <a:ext cx="79230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47664" y="1988840"/>
            <a:ext cx="374441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Rozborová část </a:t>
            </a:r>
            <a:endParaRPr lang="cs-CZ" dirty="0"/>
          </a:p>
        </p:txBody>
      </p:sp>
      <p:sp>
        <p:nvSpPr>
          <p:cNvPr id="12" name="Pěticípá hvězda 11"/>
          <p:cNvSpPr/>
          <p:nvPr/>
        </p:nvSpPr>
        <p:spPr>
          <a:xfrm>
            <a:off x="539552" y="234888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453952" y="2893948"/>
            <a:ext cx="720762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Použij deník podle svého výběru a s ním prováděj následující  úkoly</a:t>
            </a:r>
            <a:r>
              <a:rPr lang="cs-CZ" dirty="0" smtClean="0"/>
              <a:t>: </a:t>
            </a:r>
          </a:p>
          <a:p>
            <a:pPr marL="342900" indent="-342900">
              <a:buAutoNum type="arabicPeriod"/>
            </a:pPr>
            <a:r>
              <a:rPr lang="cs-CZ" dirty="0" smtClean="0"/>
              <a:t>Charakterizujte vybraný tisk – zaměřte se na: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a) název novin- typ názvu,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b) pro koho je tento tisk určen,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c) jak často vychází – periodikum ( denní tisk, týdeník,…)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d) kdo ho vydává – redakce tisku,</a:t>
            </a:r>
          </a:p>
          <a:p>
            <a:r>
              <a:rPr lang="cs-CZ" dirty="0" smtClean="0"/>
              <a:t>                                  e) jeho struktura – přílohy, jak často vycházejí,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f)  jaká je jeho věrohodnost – spolehlivost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např. seriózní příspěvky, bulvár,…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g) jsi jeho pravidelným čtenářem?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3431" y="1196752"/>
            <a:ext cx="84249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dirty="0"/>
              <a:t>V</a:t>
            </a:r>
            <a:r>
              <a:rPr lang="cs-CZ" dirty="0" smtClean="0"/>
              <a:t>ybraný tisk pozorně prohlédni a vypiš si některé z </a:t>
            </a:r>
            <a:r>
              <a:rPr lang="cs-CZ" b="1" dirty="0" smtClean="0"/>
              <a:t>rubrik</a:t>
            </a:r>
            <a:r>
              <a:rPr lang="cs-CZ" dirty="0" smtClean="0"/>
              <a:t> pravidelně se opakujících.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1200" dirty="0" smtClean="0"/>
              <a:t>    </a:t>
            </a:r>
            <a:r>
              <a:rPr lang="cs-CZ" sz="1200" b="1" dirty="0" smtClean="0"/>
              <a:t>Rubrika</a:t>
            </a:r>
            <a:r>
              <a:rPr lang="cs-CZ" sz="1200" dirty="0" smtClean="0"/>
              <a:t>  = oddíl pro články, zprávy apod. z určitého oboru – např. zahraniční rubrika, kulturní rubrika, … </a:t>
            </a:r>
          </a:p>
          <a:p>
            <a:r>
              <a:rPr lang="cs-CZ" dirty="0" smtClean="0"/>
              <a:t>3. Pozornost věnuj </a:t>
            </a:r>
            <a:r>
              <a:rPr lang="cs-CZ" b="1" dirty="0" smtClean="0"/>
              <a:t>obsahu 1. stránky novin</a:t>
            </a:r>
            <a:r>
              <a:rPr lang="cs-CZ" dirty="0" smtClean="0"/>
              <a:t>. Které články jsou umístěny v popředí,</a:t>
            </a:r>
          </a:p>
          <a:p>
            <a:r>
              <a:rPr lang="cs-CZ" dirty="0" smtClean="0"/>
              <a:t>    který z článku bys považoval za </a:t>
            </a:r>
            <a:r>
              <a:rPr lang="cs-CZ" b="1" dirty="0" smtClean="0"/>
              <a:t>úvodník </a:t>
            </a:r>
            <a:r>
              <a:rPr lang="cs-CZ" dirty="0" smtClean="0"/>
              <a:t>?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</a:t>
            </a:r>
            <a:r>
              <a:rPr lang="cs-CZ" sz="1200" b="1" dirty="0" smtClean="0"/>
              <a:t>Úvodník </a:t>
            </a:r>
            <a:r>
              <a:rPr lang="cs-CZ" sz="1200" dirty="0" smtClean="0"/>
              <a:t>= úvodní článek novin nebo časopisu se zásadní úvahou na aktuální (politické) téma  </a:t>
            </a:r>
            <a:r>
              <a:rPr lang="cs-CZ" dirty="0" smtClean="0"/>
              <a:t>        </a:t>
            </a:r>
            <a:r>
              <a:rPr lang="cs-CZ" sz="1200" dirty="0" smtClean="0"/>
              <a:t>politický úvodník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Které jiné články jsou  umístěny na přední straně novin? </a:t>
            </a:r>
          </a:p>
          <a:p>
            <a:r>
              <a:rPr lang="cs-CZ" dirty="0"/>
              <a:t> </a:t>
            </a:r>
            <a:r>
              <a:rPr lang="cs-CZ" dirty="0" smtClean="0"/>
              <a:t>   Odhadni důvod jejich umístění. </a:t>
            </a:r>
          </a:p>
          <a:p>
            <a:r>
              <a:rPr lang="cs-CZ" dirty="0" smtClean="0"/>
              <a:t>4. V minulosti býval na první straně novin </a:t>
            </a:r>
            <a:r>
              <a:rPr lang="cs-CZ" b="1" dirty="0" smtClean="0"/>
              <a:t>fejeton</a:t>
            </a:r>
            <a:r>
              <a:rPr lang="cs-CZ" dirty="0" smtClean="0"/>
              <a:t> – tzv. podčárník. V současně  </a:t>
            </a:r>
          </a:p>
          <a:p>
            <a:r>
              <a:rPr lang="cs-CZ" dirty="0"/>
              <a:t> </a:t>
            </a:r>
            <a:r>
              <a:rPr lang="cs-CZ" dirty="0" smtClean="0"/>
              <a:t>    vydávaných novinách může být umístěn i na jiných stránkách. Jak je tomu v novinách,</a:t>
            </a:r>
          </a:p>
          <a:p>
            <a:r>
              <a:rPr lang="cs-CZ" dirty="0"/>
              <a:t> </a:t>
            </a:r>
            <a:r>
              <a:rPr lang="cs-CZ" dirty="0" smtClean="0"/>
              <a:t>    jež rozebíráš? 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1200" b="1" dirty="0" smtClean="0"/>
              <a:t>Fejeton</a:t>
            </a:r>
            <a:r>
              <a:rPr lang="cs-CZ" sz="1200" dirty="0" smtClean="0"/>
              <a:t> =  literárně – publicistický útvar zaměřený na zdánlivě všední témata , aktuální,</a:t>
            </a:r>
            <a:r>
              <a:rPr lang="cs-CZ" sz="1200" dirty="0"/>
              <a:t> s jistou mírou kritičnosti, lehkost </a:t>
            </a:r>
            <a:r>
              <a:rPr lang="cs-CZ" sz="1200" dirty="0" smtClean="0"/>
              <a:t>     	 	vyprávění</a:t>
            </a:r>
            <a:r>
              <a:rPr lang="cs-CZ" sz="1200" dirty="0"/>
              <a:t>.  </a:t>
            </a:r>
            <a:r>
              <a:rPr lang="cs-CZ" sz="1200" dirty="0" smtClean="0"/>
              <a:t>                    Viz Nerudovy fejetony</a:t>
            </a:r>
          </a:p>
          <a:p>
            <a:r>
              <a:rPr lang="cs-CZ" sz="1200" dirty="0" smtClean="0"/>
              <a:t>      </a:t>
            </a:r>
            <a:r>
              <a:rPr lang="cs-CZ" dirty="0" smtClean="0"/>
              <a:t>Vyhledej v novinách fejeton, uveď titulek, stručný obsah, autora. </a:t>
            </a:r>
          </a:p>
          <a:p>
            <a:r>
              <a:rPr lang="cs-CZ" dirty="0" smtClean="0"/>
              <a:t>5. Práce s </a:t>
            </a:r>
            <a:r>
              <a:rPr lang="cs-CZ" b="1" dirty="0" smtClean="0"/>
              <a:t>titulky  jednotlivých textů </a:t>
            </a:r>
            <a:r>
              <a:rPr lang="cs-CZ" dirty="0" smtClean="0"/>
              <a:t>novin- výběrově na kterékoli stránce novin. </a:t>
            </a:r>
          </a:p>
          <a:p>
            <a:r>
              <a:rPr lang="cs-CZ" dirty="0"/>
              <a:t> </a:t>
            </a:r>
            <a:r>
              <a:rPr lang="cs-CZ" dirty="0" smtClean="0"/>
              <a:t>   Uveď , jak jsou jednotlivé texty nazvány, které slovní druhy v titulcích převažují, </a:t>
            </a:r>
          </a:p>
          <a:p>
            <a:r>
              <a:rPr lang="cs-CZ" dirty="0"/>
              <a:t> </a:t>
            </a:r>
            <a:r>
              <a:rPr lang="cs-CZ" dirty="0" smtClean="0"/>
              <a:t>    zda titulek je vyjádřen celou větou, neúplnou větou, jmény,…</a:t>
            </a:r>
          </a:p>
          <a:p>
            <a:r>
              <a:rPr lang="cs-CZ" dirty="0"/>
              <a:t> </a:t>
            </a:r>
            <a:r>
              <a:rPr lang="cs-CZ" dirty="0" smtClean="0"/>
              <a:t>    Odhadneš  z titulku očekávaný obsah, nebo ho zjistíš, až když přečteš  celý článek?     </a:t>
            </a:r>
            <a:r>
              <a:rPr lang="cs-CZ" sz="1200" dirty="0" smtClean="0"/>
              <a:t>    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516216" y="249289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267744" y="4365104"/>
            <a:ext cx="5634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1052736"/>
            <a:ext cx="87849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Uveď příklady </a:t>
            </a:r>
            <a:r>
              <a:rPr lang="cs-CZ" b="1" dirty="0" smtClean="0"/>
              <a:t>článků : a) zpravodajských,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b) analytických,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c) beletristických</a:t>
            </a:r>
            <a:r>
              <a:rPr lang="cs-CZ" dirty="0" smtClean="0"/>
              <a:t>. </a:t>
            </a:r>
          </a:p>
          <a:p>
            <a:r>
              <a:rPr lang="cs-CZ" dirty="0" smtClean="0"/>
              <a:t>7. Svou pozornost zaměř na </a:t>
            </a:r>
            <a:r>
              <a:rPr lang="cs-CZ" b="1" dirty="0" smtClean="0"/>
              <a:t>užitou grafiku </a:t>
            </a:r>
            <a:r>
              <a:rPr lang="cs-CZ" dirty="0" smtClean="0"/>
              <a:t>( různé typy písma, obrázky s popiskami, grafy, </a:t>
            </a:r>
          </a:p>
          <a:p>
            <a:r>
              <a:rPr lang="cs-CZ" dirty="0"/>
              <a:t> </a:t>
            </a:r>
            <a:r>
              <a:rPr lang="cs-CZ" dirty="0" smtClean="0"/>
              <a:t>   diagramy, nákresy, fotografie,…) prvky, které usnadňují čtenáři orientaci v novinách.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1200" dirty="0" smtClean="0"/>
              <a:t>Popisky- vysvětlující text k tištěnému obrázku, doprovází otištěné fotografie, schémata, grafy,… </a:t>
            </a:r>
            <a:endParaRPr lang="cs-CZ" dirty="0"/>
          </a:p>
          <a:p>
            <a:r>
              <a:rPr lang="cs-CZ" dirty="0" smtClean="0"/>
              <a:t>8. Jak je využito novin pro </a:t>
            </a:r>
            <a:r>
              <a:rPr lang="cs-CZ" b="1" dirty="0" smtClean="0"/>
              <a:t>komercionalizaci</a:t>
            </a:r>
            <a:r>
              <a:rPr lang="cs-CZ" dirty="0" smtClean="0"/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1200" b="1" dirty="0" smtClean="0"/>
              <a:t>komercionalizace</a:t>
            </a:r>
            <a:r>
              <a:rPr lang="cs-CZ" sz="1200" dirty="0" smtClean="0"/>
              <a:t> – zaměření na obchodní stránku, využití reklamy,…</a:t>
            </a:r>
          </a:p>
          <a:p>
            <a:r>
              <a:rPr lang="cs-CZ" dirty="0" smtClean="0"/>
              <a:t>9. </a:t>
            </a:r>
            <a:r>
              <a:rPr lang="cs-CZ" b="1" dirty="0" smtClean="0"/>
              <a:t>Spokojenost</a:t>
            </a:r>
            <a:r>
              <a:rPr lang="cs-CZ" dirty="0" smtClean="0"/>
              <a:t>  s vytypovanými novinami, co bys změnil?  Případně </a:t>
            </a:r>
            <a:r>
              <a:rPr lang="cs-CZ" b="1" dirty="0" smtClean="0"/>
              <a:t>kritika k redakci.         	           Doporučení  </a:t>
            </a:r>
            <a:r>
              <a:rPr lang="cs-CZ" dirty="0"/>
              <a:t>k pravidelnému odběru daného tisku.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246686"/>
            <a:ext cx="741682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95736" y="1556792"/>
            <a:ext cx="41764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Příprava nultého čísla  vlastního časopisu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971600" y="1412776"/>
            <a:ext cx="108012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331640" y="1952836"/>
            <a:ext cx="720080" cy="6120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278092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965594"/>
            <a:ext cx="6912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 </a:t>
            </a:r>
            <a:r>
              <a:rPr lang="cs-CZ" b="1" dirty="0" smtClean="0"/>
              <a:t>v pozici novináře připrav nulté číslo vlastního ( školního) časopisu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Vymysli: a) vhodný název časopisu, záhlaví časopisu,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b) jak často bude vycházet,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c) jeho zaměření, okruh předpokládaných čtenářů,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d) plánovaný obsah 1. čísla časopisu,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e) které články bude obsahovat,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f) které rubriky bude obsahovat,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g) které zábavné útvary bude obsahovat,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h) jak budeš spolupracovat  se čtenáři , využívat jejich reakce,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připomínek a námětů,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124744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i)  využití rady zkušených ( názory pedagogů,..),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j)  poučení z různých oblastí ( společenské chování, vystupování, drogová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závislost, život ve škole, soutěže, užití spisovného jazyka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a  </a:t>
            </a:r>
            <a:r>
              <a:rPr lang="cs-CZ" dirty="0"/>
              <a:t>studentského slangu,…),</a:t>
            </a:r>
          </a:p>
          <a:p>
            <a:r>
              <a:rPr lang="cs-CZ" dirty="0" smtClean="0"/>
              <a:t>                      k</a:t>
            </a:r>
            <a:r>
              <a:rPr lang="cs-CZ" dirty="0"/>
              <a:t>)  grafická úprava časopisu a typografie.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b="1" dirty="0" smtClean="0"/>
              <a:t>Naznač grafiku úvodní stránky časopisu. 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1043608" y="3212976"/>
            <a:ext cx="648072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835696" y="1340768"/>
            <a:ext cx="60486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Užité zdroje 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571999" y="198884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87824" y="2348880"/>
            <a:ext cx="36004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2150</TotalTime>
  <Words>699</Words>
  <Application>Microsoft Office PowerPoint</Application>
  <PresentationFormat>Předvádění na obrazovce (4:3)</PresentationFormat>
  <Paragraphs>140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112</cp:revision>
  <cp:lastPrinted>2014-03-06T08:10:40Z</cp:lastPrinted>
  <dcterms:created xsi:type="dcterms:W3CDTF">2010-11-01T23:40:31Z</dcterms:created>
  <dcterms:modified xsi:type="dcterms:W3CDTF">2014-03-06T13:57:31Z</dcterms:modified>
</cp:coreProperties>
</file>