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C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22B5F9-8F61-468C-978A-3FAEBC266D5E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1ADC3C-6926-4E9D-BA7B-E5861DE375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83825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22B5F9-8F61-468C-978A-3FAEBC266D5E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1ADC3C-6926-4E9D-BA7B-E5861DE375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89414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22B5F9-8F61-468C-978A-3FAEBC266D5E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1ADC3C-6926-4E9D-BA7B-E5861DE375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87185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22B5F9-8F61-468C-978A-3FAEBC266D5E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1ADC3C-6926-4E9D-BA7B-E5861DE375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74988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22B5F9-8F61-468C-978A-3FAEBC266D5E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1ADC3C-6926-4E9D-BA7B-E5861DE375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52518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22B5F9-8F61-468C-978A-3FAEBC266D5E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1ADC3C-6926-4E9D-BA7B-E5861DE375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69420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22B5F9-8F61-468C-978A-3FAEBC266D5E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1ADC3C-6926-4E9D-BA7B-E5861DE375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62447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22B5F9-8F61-468C-978A-3FAEBC266D5E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1ADC3C-6926-4E9D-BA7B-E5861DE375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42436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22B5F9-8F61-468C-978A-3FAEBC266D5E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1ADC3C-6926-4E9D-BA7B-E5861DE375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87884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22B5F9-8F61-468C-978A-3FAEBC266D5E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1ADC3C-6926-4E9D-BA7B-E5861DE375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16619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22B5F9-8F61-468C-978A-3FAEBC266D5E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1ADC3C-6926-4E9D-BA7B-E5861DE375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84650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pattFill prst="pct80">
          <a:fgClr>
            <a:srgbClr val="92D050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222B5F9-8F61-468C-978A-3FAEBC266D5E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1ADC3C-6926-4E9D-BA7B-E5861DE375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32669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jpg"/><Relationship Id="rId5" Type="http://schemas.openxmlformats.org/officeDocument/2006/relationships/image" Target="../media/image8.jpg"/><Relationship Id="rId4" Type="http://schemas.openxmlformats.org/officeDocument/2006/relationships/image" Target="../media/image7.JP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19448608"/>
              </p:ext>
            </p:extLst>
          </p:nvPr>
        </p:nvGraphicFramePr>
        <p:xfrm>
          <a:off x="1431887" y="2204864"/>
          <a:ext cx="6208395" cy="193085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08760"/>
                <a:gridCol w="4699635"/>
              </a:tblGrid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effectLst/>
                        </a:rPr>
                        <a:t>Ročník:</a:t>
                      </a:r>
                      <a:endParaRPr lang="cs-CZ" sz="1200" kern="50" dirty="0"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gradFill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effectLst/>
                        </a:rPr>
                        <a:t>5.</a:t>
                      </a:r>
                      <a:endParaRPr lang="cs-CZ" sz="1200" kern="50" dirty="0"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gradFill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5400000" scaled="0"/>
                    </a:gra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effectLst/>
                        </a:rPr>
                        <a:t>Vzdělávací oblast: </a:t>
                      </a:r>
                      <a:endParaRPr lang="cs-CZ" sz="1200" kern="50" dirty="0"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gradFill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Člověk a jeho svět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gradFill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5400000" scaled="0"/>
                    </a:gra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effectLst/>
                        </a:rPr>
                        <a:t>Vzdělávací obor:</a:t>
                      </a:r>
                      <a:endParaRPr lang="cs-CZ" sz="1200" kern="50" dirty="0"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gradFill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Vlastivěda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gradFill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5400000" scaled="0"/>
                    </a:gra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effectLst/>
                        </a:rPr>
                        <a:t>Tematický okruh:</a:t>
                      </a:r>
                      <a:endParaRPr lang="cs-CZ" sz="1200" kern="50" dirty="0"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gradFill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Místo, kde žijeme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gradFill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5400000" scaled="0"/>
                    </a:gra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effectLst/>
                        </a:rPr>
                        <a:t>Téma:</a:t>
                      </a:r>
                      <a:endParaRPr lang="cs-CZ" sz="1200" kern="50" dirty="0"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gradFill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Olomoucký</a:t>
                      </a:r>
                      <a:r>
                        <a:rPr lang="cs-CZ" sz="1400" kern="50" baseline="0" dirty="0" smtClean="0">
                          <a:effectLst/>
                        </a:rPr>
                        <a:t> kraj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gradFill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5400000" scaled="0"/>
                    </a:gradFill>
                  </a:tcPr>
                </a:tc>
              </a:tr>
              <a:tr h="223972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effectLst/>
                        </a:rPr>
                        <a:t>Jméno autora:</a:t>
                      </a:r>
                      <a:endParaRPr lang="cs-CZ" sz="1200" kern="50" dirty="0"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gradFill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Mgr. Dana Málková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gradFill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5400000" scaled="0"/>
                    </a:gra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effectLst/>
                        </a:rPr>
                        <a:t>Vytvořeno dne:</a:t>
                      </a:r>
                      <a:endParaRPr lang="cs-CZ" sz="1200" kern="50" dirty="0"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gradFill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6. května 2011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gradFill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5400000" scaled="0"/>
                    </a:gra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effectLst/>
                        </a:rPr>
                        <a:t>Metodický popis,</a:t>
                      </a:r>
                      <a:endParaRPr lang="cs-CZ" sz="1200" kern="50" dirty="0"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effectLst/>
                        </a:rPr>
                        <a:t>(anotace):</a:t>
                      </a:r>
                      <a:endParaRPr lang="cs-CZ" sz="1200" kern="50" dirty="0"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gradFill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Podpora</a:t>
                      </a:r>
                      <a:r>
                        <a:rPr lang="cs-CZ" sz="1400" kern="50" baseline="0" dirty="0" smtClean="0">
                          <a:effectLst/>
                        </a:rPr>
                        <a:t> výkladové hodiny Olomoucký </a:t>
                      </a:r>
                      <a:r>
                        <a:rPr lang="cs-CZ" sz="1400" kern="50" baseline="0" dirty="0" smtClean="0">
                          <a:effectLst/>
                        </a:rPr>
                        <a:t>kraj.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gradFill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5400000" scaled="0"/>
                    </a:gradFill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2315402" y="4293096"/>
            <a:ext cx="43924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VY_32_INOVACE_06-37</a:t>
            </a:r>
            <a:endParaRPr lang="cs-CZ" sz="3200" dirty="0">
              <a:solidFill>
                <a:srgbClr val="FF0000"/>
              </a:solidFill>
            </a:endParaRPr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8585" y="5229200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Obdélník 7"/>
          <p:cNvSpPr/>
          <p:nvPr/>
        </p:nvSpPr>
        <p:spPr>
          <a:xfrm>
            <a:off x="395536" y="476672"/>
            <a:ext cx="8064896" cy="110799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66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OLOMOUCKÝ KRAJ</a:t>
            </a:r>
            <a:endParaRPr lang="cs-CZ" sz="6600" b="1" cap="none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6881178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3" y="1535832"/>
            <a:ext cx="8331799" cy="4791794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OLOMOUCKÝ KRAJ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67543" y="2978449"/>
            <a:ext cx="5328592" cy="769441"/>
          </a:xfrm>
          <a:prstGeom prst="rect">
            <a:avLst/>
          </a:prstGeom>
          <a:solidFill>
            <a:srgbClr val="FF0000">
              <a:alpha val="50000"/>
            </a:srgb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/>
              <a:t>ROZLOHA 5 267Km</a:t>
            </a:r>
            <a:r>
              <a:rPr lang="cs-CZ" sz="4400" baseline="30000" dirty="0" smtClean="0"/>
              <a:t>2</a:t>
            </a:r>
            <a:endParaRPr lang="cs-CZ" sz="4400" baseline="30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7543" y="1535832"/>
            <a:ext cx="5328592" cy="1446550"/>
          </a:xfrm>
          <a:prstGeom prst="rect">
            <a:avLst/>
          </a:prstGeom>
          <a:solidFill>
            <a:srgbClr val="FF0000">
              <a:alpha val="50000"/>
            </a:srgb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/>
              <a:t>POLOHA – SEVER MORAVY</a:t>
            </a:r>
            <a:endParaRPr lang="cs-CZ" sz="4400" baseline="30000" dirty="0"/>
          </a:p>
        </p:txBody>
      </p:sp>
    </p:spTree>
    <p:extLst>
      <p:ext uri="{BB962C8B-B14F-4D97-AF65-F5344CB8AC3E}">
        <p14:creationId xmlns:p14="http://schemas.microsoft.com/office/powerpoint/2010/main" val="36308333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OLOMOUCKÝ KRAJ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6120680" cy="2908919"/>
          </a:xfrm>
        </p:spPr>
        <p:txBody>
          <a:bodyPr>
            <a:normAutofit/>
          </a:bodyPr>
          <a:lstStyle/>
          <a:p>
            <a:r>
              <a:rPr lang="cs-CZ" dirty="0" smtClean="0"/>
              <a:t>KRAJSKÉ MĚSTO – OLOMOUC</a:t>
            </a:r>
          </a:p>
          <a:p>
            <a:r>
              <a:rPr lang="cs-CZ" dirty="0" smtClean="0"/>
              <a:t>POČET OBYVATEL – 641 681</a:t>
            </a:r>
          </a:p>
          <a:p>
            <a:r>
              <a:rPr lang="cs-CZ" dirty="0" smtClean="0"/>
              <a:t>OKRESY:  </a:t>
            </a:r>
            <a:r>
              <a:rPr lang="cs-CZ" sz="4800" b="1" dirty="0" smtClean="0"/>
              <a:t>5 </a:t>
            </a:r>
            <a:endParaRPr lang="cs-CZ" b="1" dirty="0" smtClean="0"/>
          </a:p>
          <a:p>
            <a:r>
              <a:rPr lang="cs-CZ" dirty="0" smtClean="0"/>
              <a:t>POČET OBCÍ: 399</a:t>
            </a:r>
            <a:endParaRPr lang="cs-CZ" sz="4800" b="1" dirty="0" smtClean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300192" y="1668736"/>
            <a:ext cx="2405372" cy="2554545"/>
          </a:xfrm>
          <a:prstGeom prst="rect">
            <a:avLst/>
          </a:prstGeom>
          <a:solidFill>
            <a:srgbClr val="FF0000">
              <a:alpha val="58000"/>
            </a:srgbClr>
          </a:solidFill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Olomouc</a:t>
            </a:r>
          </a:p>
          <a:p>
            <a:r>
              <a:rPr lang="cs-CZ" sz="3200" b="1" dirty="0" smtClean="0"/>
              <a:t>Přerov</a:t>
            </a:r>
          </a:p>
          <a:p>
            <a:r>
              <a:rPr lang="cs-CZ" sz="3200" b="1" dirty="0" smtClean="0"/>
              <a:t>Prostějov</a:t>
            </a:r>
          </a:p>
          <a:p>
            <a:r>
              <a:rPr lang="cs-CZ" sz="3200" b="1" dirty="0" smtClean="0"/>
              <a:t>Šumperk</a:t>
            </a:r>
          </a:p>
          <a:p>
            <a:r>
              <a:rPr lang="cs-CZ" sz="3200" b="1" dirty="0" smtClean="0"/>
              <a:t>Jeseník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90464" y="5013176"/>
            <a:ext cx="78488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DALŠÍ VELKÁ MĚSTA: </a:t>
            </a:r>
          </a:p>
          <a:p>
            <a:r>
              <a:rPr lang="cs-CZ" sz="3200" dirty="0" smtClean="0"/>
              <a:t>Hranice, Konice, Lipník nad Bečvou, Litovel, Mohelnice, Šternberk, Uničov, Zábřeh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1112931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8421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SYMBOLY KRAJE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475656" y="1449986"/>
            <a:ext cx="27363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ZNAK KRAJE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932040" y="1439198"/>
            <a:ext cx="27363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VLAJKA KRAJE</a:t>
            </a:r>
            <a:endParaRPr lang="cs-CZ" sz="28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2132856"/>
            <a:ext cx="3739877" cy="4505876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1697" y="2134839"/>
            <a:ext cx="6806647" cy="45349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61151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5" grpId="1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472312"/>
            <a:ext cx="8603764" cy="4948207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POVRCH, VODSTVO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1520" y="4481527"/>
            <a:ext cx="5976664" cy="1938992"/>
          </a:xfrm>
          <a:prstGeom prst="rect">
            <a:avLst/>
          </a:prstGeom>
          <a:solidFill>
            <a:srgbClr val="FF0000">
              <a:alpha val="60000"/>
            </a:srgbClr>
          </a:solidFill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bg1"/>
                </a:solidFill>
              </a:rPr>
              <a:t>SEVER – nejvyšší moravské hory – JESENÍKY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bg1"/>
                </a:solidFill>
              </a:rPr>
              <a:t>Nejvyšší hora – PRADĚD 1491 m n.m.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bg1"/>
                </a:solidFill>
              </a:rPr>
              <a:t>Při řece Moravě – HORNOMORAVSKÝ ÚVAL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bg1"/>
                </a:solidFill>
              </a:rPr>
              <a:t>HRANICKÁ PROPAST – nejhlubší propast v ČR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51520" y="1472312"/>
            <a:ext cx="2428638" cy="2677656"/>
          </a:xfrm>
          <a:prstGeom prst="rect">
            <a:avLst/>
          </a:prstGeom>
          <a:solidFill>
            <a:srgbClr val="FF0000">
              <a:alpha val="50000"/>
            </a:srgbClr>
          </a:solidFill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Morava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Odra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Oskava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Bečva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Desná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Haná</a:t>
            </a:r>
          </a:p>
        </p:txBody>
      </p:sp>
    </p:spTree>
    <p:extLst>
      <p:ext uri="{BB962C8B-B14F-4D97-AF65-F5344CB8AC3E}">
        <p14:creationId xmlns:p14="http://schemas.microsoft.com/office/powerpoint/2010/main" val="30040522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cap="all" dirty="0" smtClean="0">
                <a:solidFill>
                  <a:srgbClr val="FF0000"/>
                </a:solidFill>
              </a:rPr>
              <a:t>Průmysl</a:t>
            </a:r>
            <a:endParaRPr lang="cs-CZ" cap="all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Potravinářský průmysl</a:t>
            </a:r>
          </a:p>
          <a:p>
            <a:r>
              <a:rPr lang="cs-CZ" dirty="0" smtClean="0"/>
              <a:t>Cukrovary, sladovny, pivovary, mlékárny, pekárny, mlýny, konzervárny</a:t>
            </a:r>
          </a:p>
          <a:p>
            <a:endParaRPr lang="cs-CZ" dirty="0" smtClean="0"/>
          </a:p>
          <a:p>
            <a:r>
              <a:rPr lang="cs-CZ" dirty="0" smtClean="0"/>
              <a:t>Velké strojírenské závody – kovodělný průmysl</a:t>
            </a:r>
          </a:p>
          <a:p>
            <a:endParaRPr lang="cs-CZ" dirty="0" smtClean="0"/>
          </a:p>
          <a:p>
            <a:r>
              <a:rPr lang="cs-CZ" dirty="0" smtClean="0"/>
              <a:t>Prostějov – oděvní závody</a:t>
            </a:r>
          </a:p>
          <a:p>
            <a:endParaRPr lang="cs-CZ" dirty="0" smtClean="0"/>
          </a:p>
          <a:p>
            <a:r>
              <a:rPr lang="cs-CZ" dirty="0" smtClean="0"/>
              <a:t>Dřevozpracující průmysl </a:t>
            </a:r>
          </a:p>
          <a:p>
            <a:pPr marL="0" indent="0">
              <a:buNone/>
            </a:pPr>
            <a:r>
              <a:rPr lang="cs-CZ" dirty="0" smtClean="0"/>
              <a:t>Lesy Jeseníků - Šumperk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630215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ZEMĚDĚLSTVÍ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cs-CZ" dirty="0" smtClean="0"/>
              <a:t>Nejúrodnější část naší republiky</a:t>
            </a:r>
          </a:p>
          <a:p>
            <a:pPr algn="just">
              <a:buFontTx/>
              <a:buChar char="-"/>
            </a:pPr>
            <a:r>
              <a:rPr lang="cs-CZ" dirty="0" smtClean="0"/>
              <a:t>Hornomoravský úval – zvaný „Haná“</a:t>
            </a:r>
          </a:p>
          <a:p>
            <a:pPr algn="just">
              <a:buFontTx/>
              <a:buChar char="-"/>
            </a:pPr>
            <a:r>
              <a:rPr lang="cs-CZ" dirty="0" smtClean="0"/>
              <a:t>Pěstování – sladovnického ječmene, cukrovky, pšenice, kukuřice, ovoce, zelenina</a:t>
            </a:r>
          </a:p>
          <a:p>
            <a:pPr algn="just"/>
            <a:r>
              <a:rPr lang="cs-CZ" dirty="0" smtClean="0"/>
              <a:t>Olomouc – chmel</a:t>
            </a:r>
          </a:p>
          <a:p>
            <a:pPr algn="just"/>
            <a:r>
              <a:rPr lang="cs-CZ" dirty="0" smtClean="0"/>
              <a:t>Jeseníky – chladné podnebí </a:t>
            </a:r>
          </a:p>
          <a:p>
            <a:pPr marL="0" indent="0" algn="just">
              <a:buNone/>
            </a:pPr>
            <a:r>
              <a:rPr lang="cs-CZ" dirty="0" smtClean="0"/>
              <a:t>- Pastevectví a živočišná výroba</a:t>
            </a:r>
          </a:p>
          <a:p>
            <a:pPr algn="just"/>
            <a:endParaRPr lang="cs-CZ" dirty="0" smtClean="0"/>
          </a:p>
          <a:p>
            <a:pPr algn="just"/>
            <a:endParaRPr lang="cs-CZ" dirty="0" smtClean="0"/>
          </a:p>
          <a:p>
            <a:pPr algn="just"/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3522320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ZAJÍMAVOSTI KRAJE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900808"/>
          </a:xfrm>
        </p:spPr>
        <p:txBody>
          <a:bodyPr/>
          <a:lstStyle/>
          <a:p>
            <a:r>
              <a:rPr lang="cs-CZ" dirty="0" smtClean="0"/>
              <a:t>Sídlo krajského úřadu – OLOMOUC</a:t>
            </a:r>
          </a:p>
          <a:p>
            <a:r>
              <a:rPr lang="cs-CZ" dirty="0" smtClean="0"/>
              <a:t>Hejtman Olomouckého kraje je:</a:t>
            </a:r>
          </a:p>
          <a:p>
            <a:pPr marL="0" indent="0">
              <a:buNone/>
            </a:pPr>
            <a:r>
              <a:rPr lang="cs-CZ" dirty="0" smtClean="0"/>
              <a:t>        Ing</a:t>
            </a:r>
            <a:r>
              <a:rPr lang="cs-CZ" dirty="0" smtClean="0"/>
              <a:t>. Martin Tesařík</a:t>
            </a:r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467544" y="4135593"/>
            <a:ext cx="8229600" cy="1900808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Chráněné krajinné oblasti zasahující do JMK: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CHKO Moravský kras, CHKO Litovelské </a:t>
            </a:r>
            <a:r>
              <a:rPr lang="cs-CZ" dirty="0"/>
              <a:t>P</a:t>
            </a:r>
            <a:r>
              <a:rPr lang="cs-CZ" dirty="0" smtClean="0"/>
              <a:t>omoraví</a:t>
            </a:r>
            <a:endParaRPr lang="cs-CZ" baseline="30000" dirty="0" smtClean="0"/>
          </a:p>
        </p:txBody>
      </p:sp>
    </p:spTree>
    <p:extLst>
      <p:ext uri="{BB962C8B-B14F-4D97-AF65-F5344CB8AC3E}">
        <p14:creationId xmlns:p14="http://schemas.microsoft.com/office/powerpoint/2010/main" val="36330350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Národní kulturní památky a jiné zajímavosti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43608" y="1628800"/>
            <a:ext cx="7128791" cy="5078313"/>
          </a:xfrm>
          <a:prstGeom prst="rect">
            <a:avLst/>
          </a:prstGeom>
          <a:solidFill>
            <a:srgbClr val="FF0000">
              <a:alpha val="38000"/>
            </a:srgbClr>
          </a:solidFill>
        </p:spPr>
        <p:txBody>
          <a:bodyPr wrap="square" rtlCol="0">
            <a:spAutoFit/>
          </a:bodyPr>
          <a:lstStyle/>
          <a:p>
            <a:pPr marL="571500" indent="-571500">
              <a:buFont typeface="Arial" pitchFamily="34" charset="0"/>
              <a:buChar char="•"/>
            </a:pPr>
            <a:r>
              <a:rPr lang="cs-CZ" sz="3600" dirty="0" smtClean="0"/>
              <a:t>Olomouc – Sloup nejsvětější trojice – památka UNESCO</a:t>
            </a:r>
          </a:p>
          <a:p>
            <a:pPr marL="571500" indent="-571500">
              <a:buFont typeface="Arial" pitchFamily="34" charset="0"/>
              <a:buChar char="•"/>
            </a:pPr>
            <a:endParaRPr lang="cs-CZ" sz="3600" dirty="0" smtClean="0"/>
          </a:p>
          <a:p>
            <a:pPr marL="571500" indent="-571500">
              <a:buFont typeface="Arial" pitchFamily="34" charset="0"/>
              <a:buChar char="•"/>
            </a:pPr>
            <a:r>
              <a:rPr lang="cs-CZ" sz="3600" dirty="0" smtClean="0"/>
              <a:t>Hrad Bouzov</a:t>
            </a:r>
          </a:p>
          <a:p>
            <a:pPr marL="571500" indent="-571500">
              <a:buFont typeface="Arial" pitchFamily="34" charset="0"/>
              <a:buChar char="•"/>
            </a:pPr>
            <a:r>
              <a:rPr lang="cs-CZ" sz="3600" dirty="0" err="1" smtClean="0"/>
              <a:t>Mladečské</a:t>
            </a:r>
            <a:r>
              <a:rPr lang="cs-CZ" sz="3600" dirty="0" smtClean="0"/>
              <a:t> jeskyně s krápníky</a:t>
            </a:r>
          </a:p>
          <a:p>
            <a:pPr marL="571500" indent="-571500">
              <a:buFont typeface="Arial" pitchFamily="34" charset="0"/>
              <a:buChar char="•"/>
            </a:pPr>
            <a:r>
              <a:rPr lang="cs-CZ" sz="3600" dirty="0" smtClean="0"/>
              <a:t>Zámek Velké Losiny – ruční papírna</a:t>
            </a:r>
          </a:p>
          <a:p>
            <a:pPr marL="571500" indent="-571500">
              <a:buFont typeface="Arial" pitchFamily="34" charset="0"/>
              <a:buChar char="•"/>
            </a:pPr>
            <a:r>
              <a:rPr lang="cs-CZ" sz="3600" dirty="0" smtClean="0"/>
              <a:t>Zřícenina hradu </a:t>
            </a:r>
            <a:r>
              <a:rPr lang="cs-CZ" sz="3600" dirty="0" err="1" smtClean="0"/>
              <a:t>Helfštýn</a:t>
            </a:r>
            <a:endParaRPr lang="cs-CZ" sz="3600" dirty="0" smtClean="0"/>
          </a:p>
          <a:p>
            <a:pPr marL="571500" indent="-571500">
              <a:buFont typeface="Arial" pitchFamily="34" charset="0"/>
              <a:buChar char="•"/>
            </a:pPr>
            <a:r>
              <a:rPr lang="cs-CZ" sz="3600" dirty="0" smtClean="0"/>
              <a:t>Vodní elektrárna – Dlouhé stráně</a:t>
            </a:r>
          </a:p>
        </p:txBody>
      </p:sp>
    </p:spTree>
    <p:extLst>
      <p:ext uri="{BB962C8B-B14F-4D97-AF65-F5344CB8AC3E}">
        <p14:creationId xmlns:p14="http://schemas.microsoft.com/office/powerpoint/2010/main" val="20319732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Národní kulturní památky a jiné zajímavosti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3648" y="1628800"/>
            <a:ext cx="6432715" cy="482453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3648" y="1641779"/>
            <a:ext cx="6536779" cy="490668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33905" y="1628800"/>
            <a:ext cx="6506522" cy="4879892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85042" y="1543526"/>
            <a:ext cx="6804248" cy="5103186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85041" y="1532996"/>
            <a:ext cx="6818287" cy="51137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56089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546848" cy="562074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Použitá literatura, zdroje: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80728"/>
            <a:ext cx="8229600" cy="5544616"/>
          </a:xfrm>
        </p:spPr>
        <p:txBody>
          <a:bodyPr>
            <a:noAutofit/>
          </a:bodyPr>
          <a:lstStyle/>
          <a:p>
            <a:r>
              <a:rPr lang="cs-CZ" sz="1600" dirty="0"/>
              <a:t>Soubor:2004 Olomoucky kraj.PNG. In </a:t>
            </a:r>
            <a:r>
              <a:rPr lang="cs-CZ" sz="1600" i="1" dirty="0" err="1"/>
              <a:t>Wikipedia</a:t>
            </a:r>
            <a:r>
              <a:rPr lang="cs-CZ" sz="1600" i="1" dirty="0"/>
              <a:t> : </a:t>
            </a:r>
            <a:r>
              <a:rPr lang="cs-CZ" sz="1600" i="1" dirty="0" err="1"/>
              <a:t>the</a:t>
            </a:r>
            <a:r>
              <a:rPr lang="cs-CZ" sz="1600" i="1" dirty="0"/>
              <a:t> free </a:t>
            </a:r>
            <a:r>
              <a:rPr lang="cs-CZ" sz="1600" i="1" dirty="0" err="1"/>
              <a:t>encyclopedia</a:t>
            </a:r>
            <a:r>
              <a:rPr lang="cs-CZ" sz="1600" dirty="0"/>
              <a:t> [online]. St. </a:t>
            </a:r>
            <a:r>
              <a:rPr lang="cs-CZ" sz="1600" dirty="0" err="1"/>
              <a:t>Petersburg</a:t>
            </a:r>
            <a:r>
              <a:rPr lang="cs-CZ" sz="1600" dirty="0"/>
              <a:t> (Florida) : </a:t>
            </a:r>
            <a:r>
              <a:rPr lang="cs-CZ" sz="1600" dirty="0" err="1"/>
              <a:t>Wikipedia</a:t>
            </a:r>
            <a:r>
              <a:rPr lang="cs-CZ" sz="1600" dirty="0"/>
              <a:t> </a:t>
            </a:r>
            <a:r>
              <a:rPr lang="cs-CZ" sz="1600" dirty="0" err="1"/>
              <a:t>Foundation</a:t>
            </a:r>
            <a:r>
              <a:rPr lang="cs-CZ" sz="1600" dirty="0"/>
              <a:t>, [cit. </a:t>
            </a:r>
            <a:r>
              <a:rPr lang="cs-CZ" sz="1600" dirty="0" smtClean="0"/>
              <a:t>2011-05-6]. </a:t>
            </a:r>
            <a:r>
              <a:rPr lang="cs-CZ" sz="1600" dirty="0"/>
              <a:t>Dostupné z WWW: &lt;http://cs.wikipedia.org/wiki/Soubor:2004_Olomoucky_kraj.PNG</a:t>
            </a:r>
            <a:r>
              <a:rPr lang="cs-CZ" sz="1600" dirty="0" smtClean="0"/>
              <a:t>&gt;.</a:t>
            </a:r>
          </a:p>
          <a:p>
            <a:r>
              <a:rPr lang="cs-CZ" sz="1600" dirty="0" err="1"/>
              <a:t>Soubor:Sternberk</a:t>
            </a:r>
            <a:r>
              <a:rPr lang="cs-CZ" sz="1600" dirty="0"/>
              <a:t> hrad 1.jpg, autor: „</a:t>
            </a:r>
            <a:r>
              <a:rPr lang="cs-CZ" sz="1600" dirty="0" err="1"/>
              <a:t>RadekS</a:t>
            </a:r>
            <a:r>
              <a:rPr lang="cs-CZ" sz="1600" dirty="0"/>
              <a:t>“. In </a:t>
            </a:r>
            <a:r>
              <a:rPr lang="cs-CZ" sz="1600" i="1" dirty="0" err="1"/>
              <a:t>Wikipedia</a:t>
            </a:r>
            <a:r>
              <a:rPr lang="cs-CZ" sz="1600" i="1" dirty="0"/>
              <a:t> : </a:t>
            </a:r>
            <a:r>
              <a:rPr lang="cs-CZ" sz="1600" i="1" dirty="0" err="1"/>
              <a:t>the</a:t>
            </a:r>
            <a:r>
              <a:rPr lang="cs-CZ" sz="1600" i="1" dirty="0"/>
              <a:t> free </a:t>
            </a:r>
            <a:r>
              <a:rPr lang="cs-CZ" sz="1600" i="1" dirty="0" err="1"/>
              <a:t>encyclopedia</a:t>
            </a:r>
            <a:r>
              <a:rPr lang="cs-CZ" sz="1600" dirty="0"/>
              <a:t> [online]. St. </a:t>
            </a:r>
            <a:r>
              <a:rPr lang="cs-CZ" sz="1600" dirty="0" err="1"/>
              <a:t>Petersburg</a:t>
            </a:r>
            <a:r>
              <a:rPr lang="cs-CZ" sz="1600" dirty="0"/>
              <a:t> (Florida) : </a:t>
            </a:r>
            <a:r>
              <a:rPr lang="cs-CZ" sz="1600" dirty="0" err="1"/>
              <a:t>Wikipedia</a:t>
            </a:r>
            <a:r>
              <a:rPr lang="cs-CZ" sz="1600" dirty="0"/>
              <a:t> </a:t>
            </a:r>
            <a:r>
              <a:rPr lang="cs-CZ" sz="1600" dirty="0" err="1"/>
              <a:t>Foundation</a:t>
            </a:r>
            <a:r>
              <a:rPr lang="cs-CZ" sz="1600" dirty="0"/>
              <a:t>, [cit. </a:t>
            </a:r>
            <a:r>
              <a:rPr lang="cs-CZ" sz="1600" dirty="0" smtClean="0"/>
              <a:t>2011-05-6]. </a:t>
            </a:r>
            <a:r>
              <a:rPr lang="cs-CZ" sz="1600" dirty="0"/>
              <a:t>Dostupné z WWW: &lt;http://cs.wikipedia.org/wiki/Soubor:Sternberk_hrad_1.jpg, autor: „</a:t>
            </a:r>
            <a:r>
              <a:rPr lang="cs-CZ" sz="1600" dirty="0" err="1"/>
              <a:t>RadekS</a:t>
            </a:r>
            <a:r>
              <a:rPr lang="cs-CZ" sz="1600" dirty="0" smtClean="0"/>
              <a:t>“&gt;.</a:t>
            </a:r>
          </a:p>
          <a:p>
            <a:r>
              <a:rPr lang="cs-CZ" sz="1600" dirty="0" err="1"/>
              <a:t>Soubor:Olomouc</a:t>
            </a:r>
            <a:r>
              <a:rPr lang="cs-CZ" sz="1600" dirty="0"/>
              <a:t> Region </a:t>
            </a:r>
            <a:r>
              <a:rPr lang="cs-CZ" sz="1600" dirty="0" err="1"/>
              <a:t>CoA</a:t>
            </a:r>
            <a:r>
              <a:rPr lang="cs-CZ" sz="1600" dirty="0"/>
              <a:t> </a:t>
            </a:r>
            <a:r>
              <a:rPr lang="cs-CZ" sz="1600" dirty="0" err="1"/>
              <a:t>CZ.svg</a:t>
            </a:r>
            <a:r>
              <a:rPr lang="cs-CZ" sz="1600" dirty="0"/>
              <a:t>. In </a:t>
            </a:r>
            <a:r>
              <a:rPr lang="cs-CZ" sz="1600" i="1" dirty="0" err="1"/>
              <a:t>Wikipedia</a:t>
            </a:r>
            <a:r>
              <a:rPr lang="cs-CZ" sz="1600" i="1" dirty="0"/>
              <a:t> : </a:t>
            </a:r>
            <a:r>
              <a:rPr lang="cs-CZ" sz="1600" i="1" dirty="0" err="1"/>
              <a:t>the</a:t>
            </a:r>
            <a:r>
              <a:rPr lang="cs-CZ" sz="1600" i="1" dirty="0"/>
              <a:t> free </a:t>
            </a:r>
            <a:r>
              <a:rPr lang="cs-CZ" sz="1600" i="1" dirty="0" err="1"/>
              <a:t>encyclopedia</a:t>
            </a:r>
            <a:r>
              <a:rPr lang="cs-CZ" sz="1600" dirty="0"/>
              <a:t> [online]. St. </a:t>
            </a:r>
            <a:r>
              <a:rPr lang="cs-CZ" sz="1600" dirty="0" err="1"/>
              <a:t>Petersburg</a:t>
            </a:r>
            <a:r>
              <a:rPr lang="cs-CZ" sz="1600" dirty="0"/>
              <a:t> (Florida) : </a:t>
            </a:r>
            <a:r>
              <a:rPr lang="cs-CZ" sz="1600" dirty="0" err="1"/>
              <a:t>Wikipedia</a:t>
            </a:r>
            <a:r>
              <a:rPr lang="cs-CZ" sz="1600" dirty="0"/>
              <a:t> </a:t>
            </a:r>
            <a:r>
              <a:rPr lang="cs-CZ" sz="1600" dirty="0" err="1"/>
              <a:t>Foundation</a:t>
            </a:r>
            <a:r>
              <a:rPr lang="cs-CZ" sz="1600" dirty="0"/>
              <a:t>, [cit. </a:t>
            </a:r>
            <a:r>
              <a:rPr lang="cs-CZ" sz="1600" dirty="0" smtClean="0"/>
              <a:t>2011-05-6]. </a:t>
            </a:r>
            <a:r>
              <a:rPr lang="cs-CZ" sz="1600" dirty="0"/>
              <a:t>Dostupné z WWW: &lt;http://cs.wikipedia.org/wiki/</a:t>
            </a:r>
            <a:r>
              <a:rPr lang="cs-CZ" sz="1600" dirty="0" err="1"/>
              <a:t>Soubor:Olomouc_Region_CoA_CZ.svg</a:t>
            </a:r>
            <a:r>
              <a:rPr lang="cs-CZ" sz="1600" dirty="0" smtClean="0"/>
              <a:t>&gt;.</a:t>
            </a:r>
          </a:p>
          <a:p>
            <a:r>
              <a:rPr lang="cs-CZ" sz="1600" dirty="0" err="1"/>
              <a:t>Soubor:Flag</a:t>
            </a:r>
            <a:r>
              <a:rPr lang="cs-CZ" sz="1600" dirty="0"/>
              <a:t> </a:t>
            </a:r>
            <a:r>
              <a:rPr lang="cs-CZ" sz="1600" dirty="0" err="1"/>
              <a:t>of</a:t>
            </a:r>
            <a:r>
              <a:rPr lang="cs-CZ" sz="1600" dirty="0"/>
              <a:t> Olomouc </a:t>
            </a:r>
            <a:r>
              <a:rPr lang="cs-CZ" sz="1600" dirty="0" err="1"/>
              <a:t>Region.svg</a:t>
            </a:r>
            <a:r>
              <a:rPr lang="cs-CZ" sz="1600" dirty="0"/>
              <a:t>. In </a:t>
            </a:r>
            <a:r>
              <a:rPr lang="cs-CZ" sz="1600" i="1" dirty="0" err="1"/>
              <a:t>Wikipedia</a:t>
            </a:r>
            <a:r>
              <a:rPr lang="cs-CZ" sz="1600" i="1" dirty="0"/>
              <a:t> : </a:t>
            </a:r>
            <a:r>
              <a:rPr lang="cs-CZ" sz="1600" i="1" dirty="0" err="1"/>
              <a:t>the</a:t>
            </a:r>
            <a:r>
              <a:rPr lang="cs-CZ" sz="1600" i="1" dirty="0"/>
              <a:t> free </a:t>
            </a:r>
            <a:r>
              <a:rPr lang="cs-CZ" sz="1600" i="1" dirty="0" err="1"/>
              <a:t>encyclopedia</a:t>
            </a:r>
            <a:r>
              <a:rPr lang="cs-CZ" sz="1600" dirty="0"/>
              <a:t> [online]. St. </a:t>
            </a:r>
            <a:r>
              <a:rPr lang="cs-CZ" sz="1600" dirty="0" err="1"/>
              <a:t>Petersburg</a:t>
            </a:r>
            <a:r>
              <a:rPr lang="cs-CZ" sz="1600" dirty="0"/>
              <a:t> (Florida) : </a:t>
            </a:r>
            <a:r>
              <a:rPr lang="cs-CZ" sz="1600" dirty="0" err="1"/>
              <a:t>Wikipedia</a:t>
            </a:r>
            <a:r>
              <a:rPr lang="cs-CZ" sz="1600" dirty="0"/>
              <a:t> </a:t>
            </a:r>
            <a:r>
              <a:rPr lang="cs-CZ" sz="1600" dirty="0" err="1"/>
              <a:t>Foundation</a:t>
            </a:r>
            <a:r>
              <a:rPr lang="cs-CZ" sz="1600" dirty="0"/>
              <a:t>, [cit. </a:t>
            </a:r>
            <a:r>
              <a:rPr lang="cs-CZ" sz="1600" dirty="0" smtClean="0"/>
              <a:t>2011-05-6]. </a:t>
            </a:r>
            <a:r>
              <a:rPr lang="cs-CZ" sz="1600" dirty="0"/>
              <a:t>Dostupné z WWW: &lt;http://cs.wikipedia.org/wiki/</a:t>
            </a:r>
            <a:r>
              <a:rPr lang="cs-CZ" sz="1600" dirty="0" err="1"/>
              <a:t>Soubor:Flag_of_Olomouc_Region.svg</a:t>
            </a:r>
            <a:r>
              <a:rPr lang="cs-CZ" sz="1600" dirty="0" smtClean="0"/>
              <a:t>&gt;.</a:t>
            </a:r>
          </a:p>
          <a:p>
            <a:r>
              <a:rPr lang="cs-CZ" sz="1600" dirty="0"/>
              <a:t>Soubor:Helf%C5%A1t%C3%BDn.jpg. In </a:t>
            </a:r>
            <a:r>
              <a:rPr lang="cs-CZ" sz="1600" i="1" dirty="0" err="1"/>
              <a:t>Wikipedia</a:t>
            </a:r>
            <a:r>
              <a:rPr lang="cs-CZ" sz="1600" i="1" dirty="0"/>
              <a:t> : </a:t>
            </a:r>
            <a:r>
              <a:rPr lang="cs-CZ" sz="1600" i="1" dirty="0" err="1"/>
              <a:t>the</a:t>
            </a:r>
            <a:r>
              <a:rPr lang="cs-CZ" sz="1600" i="1" dirty="0"/>
              <a:t> free </a:t>
            </a:r>
            <a:r>
              <a:rPr lang="cs-CZ" sz="1600" i="1" dirty="0" err="1"/>
              <a:t>encyclopedia</a:t>
            </a:r>
            <a:r>
              <a:rPr lang="cs-CZ" sz="1600" dirty="0"/>
              <a:t> [online]. St. </a:t>
            </a:r>
            <a:r>
              <a:rPr lang="cs-CZ" sz="1600" dirty="0" err="1"/>
              <a:t>Petersburg</a:t>
            </a:r>
            <a:r>
              <a:rPr lang="cs-CZ" sz="1600" dirty="0"/>
              <a:t> (Florida) : </a:t>
            </a:r>
            <a:r>
              <a:rPr lang="cs-CZ" sz="1600" dirty="0" err="1"/>
              <a:t>Wikipedia</a:t>
            </a:r>
            <a:r>
              <a:rPr lang="cs-CZ" sz="1600" dirty="0"/>
              <a:t> </a:t>
            </a:r>
            <a:r>
              <a:rPr lang="cs-CZ" sz="1600" dirty="0" err="1"/>
              <a:t>Foundation</a:t>
            </a:r>
            <a:r>
              <a:rPr lang="cs-CZ" sz="1600" dirty="0"/>
              <a:t>, [cit. </a:t>
            </a:r>
            <a:r>
              <a:rPr lang="cs-CZ" sz="1600" dirty="0" smtClean="0"/>
              <a:t>2011-05-6]. </a:t>
            </a:r>
            <a:r>
              <a:rPr lang="cs-CZ" sz="1600" dirty="0"/>
              <a:t>Dostupné z WWW: &lt;http://cs.wikipedia.org/wiki/Soubor:Helf%C5%A1t%C3%BDn.jpg</a:t>
            </a:r>
            <a:r>
              <a:rPr lang="cs-CZ" sz="1600" dirty="0" smtClean="0"/>
              <a:t>&gt;.</a:t>
            </a:r>
          </a:p>
          <a:p>
            <a:r>
              <a:rPr lang="cs-CZ" sz="1600" dirty="0" err="1"/>
              <a:t>Soubor:Velke</a:t>
            </a:r>
            <a:r>
              <a:rPr lang="cs-CZ" sz="1600" dirty="0"/>
              <a:t> Losiny </a:t>
            </a:r>
            <a:r>
              <a:rPr lang="cs-CZ" sz="1600" dirty="0" err="1"/>
              <a:t>chateau</a:t>
            </a:r>
            <a:r>
              <a:rPr lang="cs-CZ" sz="1600" dirty="0"/>
              <a:t> 1.jpg. In </a:t>
            </a:r>
            <a:r>
              <a:rPr lang="cs-CZ" sz="1600" i="1" dirty="0" err="1"/>
              <a:t>Wikipedia</a:t>
            </a:r>
            <a:r>
              <a:rPr lang="cs-CZ" sz="1600" i="1" dirty="0"/>
              <a:t> : </a:t>
            </a:r>
            <a:r>
              <a:rPr lang="cs-CZ" sz="1600" i="1" dirty="0" err="1"/>
              <a:t>the</a:t>
            </a:r>
            <a:r>
              <a:rPr lang="cs-CZ" sz="1600" i="1" dirty="0"/>
              <a:t> free </a:t>
            </a:r>
            <a:r>
              <a:rPr lang="cs-CZ" sz="1600" i="1" dirty="0" err="1"/>
              <a:t>encyclopedia</a:t>
            </a:r>
            <a:r>
              <a:rPr lang="cs-CZ" sz="1600" dirty="0"/>
              <a:t> [online]. St. </a:t>
            </a:r>
            <a:r>
              <a:rPr lang="cs-CZ" sz="1600" dirty="0" err="1"/>
              <a:t>Petersburg</a:t>
            </a:r>
            <a:r>
              <a:rPr lang="cs-CZ" sz="1600" dirty="0"/>
              <a:t> (Florida) : </a:t>
            </a:r>
            <a:r>
              <a:rPr lang="cs-CZ" sz="1600" dirty="0" err="1"/>
              <a:t>Wikipedia</a:t>
            </a:r>
            <a:r>
              <a:rPr lang="cs-CZ" sz="1600" dirty="0"/>
              <a:t> </a:t>
            </a:r>
            <a:r>
              <a:rPr lang="cs-CZ" sz="1600" dirty="0" err="1"/>
              <a:t>Foundation</a:t>
            </a:r>
            <a:r>
              <a:rPr lang="cs-CZ" sz="1600" dirty="0"/>
              <a:t>, [cit. </a:t>
            </a:r>
            <a:r>
              <a:rPr lang="cs-CZ" sz="1600" dirty="0" smtClean="0"/>
              <a:t>2011-05-6]. </a:t>
            </a:r>
            <a:r>
              <a:rPr lang="cs-CZ" sz="1600" dirty="0"/>
              <a:t>Dostupné z WWW: &lt;http://cs.wikipedia.org/wiki/Soubor:Velke_Losiny_chateau_1.jpg</a:t>
            </a:r>
            <a:r>
              <a:rPr lang="cs-CZ" sz="1600" dirty="0" smtClean="0"/>
              <a:t>&gt;.</a:t>
            </a:r>
          </a:p>
          <a:p>
            <a:r>
              <a:rPr lang="cs-CZ" sz="1600" dirty="0"/>
              <a:t>Soubor:Pap%C3%ADrna, V. Losiny.JPG. In </a:t>
            </a:r>
            <a:r>
              <a:rPr lang="cs-CZ" sz="1600" i="1" dirty="0" err="1"/>
              <a:t>Wikipedia</a:t>
            </a:r>
            <a:r>
              <a:rPr lang="cs-CZ" sz="1600" i="1" dirty="0"/>
              <a:t> : </a:t>
            </a:r>
            <a:r>
              <a:rPr lang="cs-CZ" sz="1600" i="1" dirty="0" err="1"/>
              <a:t>the</a:t>
            </a:r>
            <a:r>
              <a:rPr lang="cs-CZ" sz="1600" i="1" dirty="0"/>
              <a:t> free </a:t>
            </a:r>
            <a:r>
              <a:rPr lang="cs-CZ" sz="1600" i="1" dirty="0" err="1"/>
              <a:t>encyclopedia</a:t>
            </a:r>
            <a:r>
              <a:rPr lang="cs-CZ" sz="1600" dirty="0"/>
              <a:t> [online]. St. </a:t>
            </a:r>
            <a:r>
              <a:rPr lang="cs-CZ" sz="1600" dirty="0" err="1"/>
              <a:t>Petersburg</a:t>
            </a:r>
            <a:r>
              <a:rPr lang="cs-CZ" sz="1600" dirty="0"/>
              <a:t> (Florida) : </a:t>
            </a:r>
            <a:r>
              <a:rPr lang="cs-CZ" sz="1600" dirty="0" err="1"/>
              <a:t>Wikipedia</a:t>
            </a:r>
            <a:r>
              <a:rPr lang="cs-CZ" sz="1600" dirty="0"/>
              <a:t> </a:t>
            </a:r>
            <a:r>
              <a:rPr lang="cs-CZ" sz="1600" dirty="0" err="1"/>
              <a:t>Foundation</a:t>
            </a:r>
            <a:r>
              <a:rPr lang="cs-CZ" sz="1600" dirty="0"/>
              <a:t>, [cit. </a:t>
            </a:r>
            <a:r>
              <a:rPr lang="cs-CZ" sz="1600" dirty="0" smtClean="0"/>
              <a:t>2011-05-6]. </a:t>
            </a:r>
            <a:r>
              <a:rPr lang="cs-CZ" sz="1600" dirty="0"/>
              <a:t>Dostupné z WWW: &lt;http://cs.wikipedia.org/wiki/Soubor:Pap%C3%ADrna,_V._Losiny.JPG</a:t>
            </a:r>
            <a:r>
              <a:rPr lang="cs-CZ" sz="1600" dirty="0" smtClean="0"/>
              <a:t>&gt;.</a:t>
            </a:r>
          </a:p>
          <a:p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4100776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778</TotalTime>
  <Words>289</Words>
  <Application>Microsoft Office PowerPoint</Application>
  <PresentationFormat>Předvádění na obrazovce (4:3)</PresentationFormat>
  <Paragraphs>90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OLOMOUCKÝ KRAJ</vt:lpstr>
      <vt:lpstr>OLOMOUCKÝ KRAJ</vt:lpstr>
      <vt:lpstr>SYMBOLY KRAJE</vt:lpstr>
      <vt:lpstr>POVRCH, VODSTVO</vt:lpstr>
      <vt:lpstr>Průmysl</vt:lpstr>
      <vt:lpstr>ZEMĚDĚLSTVÍ</vt:lpstr>
      <vt:lpstr>ZAJÍMAVOSTI KRAJE</vt:lpstr>
      <vt:lpstr>Národní kulturní památky a jiné zajímavosti</vt:lpstr>
      <vt:lpstr>Národní kulturní památky a jiné zajímavosti</vt:lpstr>
      <vt:lpstr>Použitá literatura,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Uzivatel</dc:creator>
  <cp:lastModifiedBy>Učitel</cp:lastModifiedBy>
  <cp:revision>58</cp:revision>
  <dcterms:created xsi:type="dcterms:W3CDTF">2011-12-09T17:34:54Z</dcterms:created>
  <dcterms:modified xsi:type="dcterms:W3CDTF">2012-03-27T18:29:02Z</dcterms:modified>
</cp:coreProperties>
</file>